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8" r:id="rId2"/>
    <p:sldId id="366" r:id="rId3"/>
    <p:sldId id="356" r:id="rId4"/>
    <p:sldId id="360" r:id="rId5"/>
    <p:sldId id="361" r:id="rId6"/>
    <p:sldId id="357" r:id="rId7"/>
    <p:sldId id="355" r:id="rId8"/>
    <p:sldId id="354" r:id="rId9"/>
    <p:sldId id="329" r:id="rId10"/>
    <p:sldId id="336" r:id="rId11"/>
    <p:sldId id="330" r:id="rId12"/>
    <p:sldId id="332" r:id="rId13"/>
    <p:sldId id="333" r:id="rId14"/>
    <p:sldId id="364" r:id="rId15"/>
    <p:sldId id="365" r:id="rId16"/>
    <p:sldId id="334" r:id="rId17"/>
    <p:sldId id="337" r:id="rId18"/>
    <p:sldId id="338" r:id="rId19"/>
    <p:sldId id="341" r:id="rId20"/>
    <p:sldId id="342" r:id="rId21"/>
    <p:sldId id="345" r:id="rId22"/>
    <p:sldId id="340" r:id="rId23"/>
    <p:sldId id="344" r:id="rId24"/>
    <p:sldId id="347" r:id="rId25"/>
    <p:sldId id="335" r:id="rId26"/>
    <p:sldId id="353" r:id="rId27"/>
    <p:sldId id="348" r:id="rId28"/>
    <p:sldId id="367" r:id="rId29"/>
    <p:sldId id="352" r:id="rId30"/>
    <p:sldId id="328" r:id="rId31"/>
  </p:sldIdLst>
  <p:sldSz cx="10693400" cy="7561263"/>
  <p:notesSz cx="6669088" cy="9872663"/>
  <p:defaultTextStyle>
    <a:defPPr>
      <a:defRPr lang="cs-CZ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152E6264-8C5C-492E-B42B-D3751FAC8484}">
          <p14:sldIdLst>
            <p14:sldId id="258"/>
            <p14:sldId id="366"/>
            <p14:sldId id="356"/>
            <p14:sldId id="360"/>
            <p14:sldId id="361"/>
            <p14:sldId id="357"/>
            <p14:sldId id="355"/>
            <p14:sldId id="354"/>
            <p14:sldId id="329"/>
            <p14:sldId id="336"/>
            <p14:sldId id="330"/>
            <p14:sldId id="332"/>
            <p14:sldId id="333"/>
            <p14:sldId id="364"/>
            <p14:sldId id="365"/>
            <p14:sldId id="334"/>
            <p14:sldId id="337"/>
            <p14:sldId id="338"/>
            <p14:sldId id="341"/>
            <p14:sldId id="342"/>
            <p14:sldId id="345"/>
            <p14:sldId id="340"/>
            <p14:sldId id="344"/>
            <p14:sldId id="347"/>
            <p14:sldId id="335"/>
            <p14:sldId id="353"/>
            <p14:sldId id="348"/>
            <p14:sldId id="367"/>
            <p14:sldId id="352"/>
            <p14:sldId id="328"/>
          </p14:sldIdLst>
        </p14:section>
        <p14:section name="Oddíl bez názvu" id="{605BDDB4-EA31-45CB-9999-7641BCFF6C1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a.Slana" initials="M" lastIdx="5" clrIdx="0">
    <p:extLst>
      <p:ext uri="{19B8F6BF-5375-455C-9EA6-DF929625EA0E}">
        <p15:presenceInfo xmlns:p15="http://schemas.microsoft.com/office/powerpoint/2012/main" userId="S-1-5-21-265263655-3784196425-3403751838-11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E04"/>
    <a:srgbClr val="009EED"/>
    <a:srgbClr val="00276E"/>
    <a:srgbClr val="595959"/>
    <a:srgbClr val="D2D2D2"/>
    <a:srgbClr val="FF4B6A"/>
    <a:srgbClr val="F6E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2353" autoAdjust="0"/>
  </p:normalViewPr>
  <p:slideViewPr>
    <p:cSldViewPr snapToGrid="0">
      <p:cViewPr varScale="1">
        <p:scale>
          <a:sx n="65" d="100"/>
          <a:sy n="65" d="100"/>
        </p:scale>
        <p:origin x="1637" y="43"/>
      </p:cViewPr>
      <p:guideLst>
        <p:guide orient="horz" pos="2381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5" cy="36004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1E381-8207-4846-8F9D-FE0457179E9B}" type="datetimeFigureOut">
              <a:rPr lang="cs-CZ" smtClean="0"/>
              <a:t>11.05.2022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9066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6866" y="9377363"/>
            <a:ext cx="289066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19B5B-7573-4AF5-A14D-4657F2D03E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4706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F11C6-F677-4A76-9F14-B360FF0446A7}" type="datetimeFigureOut">
              <a:rPr lang="cs-CZ" smtClean="0"/>
              <a:pPr/>
              <a:t>11.05.2022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739775"/>
            <a:ext cx="5237162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6F6D-0DA3-40E0-A7EC-6A946DCF19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52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Alkohol - </a:t>
            </a:r>
            <a:r>
              <a:rPr lang="cs-CZ" sz="1400" dirty="0" smtClean="0"/>
              <a:t>zkušenosti mládeže s alkoholem však zůstávají na vysoké úrovni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6F6D-0DA3-40E0-A7EC-6A946DCF190C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3874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6F6D-0DA3-40E0-A7EC-6A946DCF190C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4089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6F6D-0DA3-40E0-A7EC-6A946DCF190C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3689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400" dirty="0" smtClean="0"/>
              <a:t>Počet rodinných příslušníků – 121 osob</a:t>
            </a:r>
          </a:p>
          <a:p>
            <a:r>
              <a:rPr lang="cs-CZ" sz="1400" dirty="0" smtClean="0"/>
              <a:t>Počet osob, které navštívili </a:t>
            </a:r>
            <a:r>
              <a:rPr lang="cs-CZ" sz="1400" dirty="0" err="1" smtClean="0"/>
              <a:t>adiktologickou</a:t>
            </a:r>
            <a:r>
              <a:rPr lang="cs-CZ" sz="1400" dirty="0" smtClean="0"/>
              <a:t> </a:t>
            </a:r>
            <a:r>
              <a:rPr lang="cs-CZ" sz="1400" dirty="0" err="1" smtClean="0"/>
              <a:t>ambuůanci</a:t>
            </a:r>
            <a:r>
              <a:rPr lang="cs-CZ" sz="1400" dirty="0" smtClean="0"/>
              <a:t> v roce 2021 – 215 osob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6F6D-0DA3-40E0-A7EC-6A946DCF190C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842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6F6D-0DA3-40E0-A7EC-6A946DCF190C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7653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6F6D-0DA3-40E0-A7EC-6A946DCF190C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0598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6F6D-0DA3-40E0-A7EC-6A946DCF190C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7972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6F6D-0DA3-40E0-A7EC-6A946DCF190C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2826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6F6D-0DA3-40E0-A7EC-6A946DCF190C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53277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6F6D-0DA3-40E0-A7EC-6A946DCF190C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11538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6F6D-0DA3-40E0-A7EC-6A946DCF190C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4230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6F6D-0DA3-40E0-A7EC-6A946DCF190C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10600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- Programy o kterých zde již bylo nebo bude hovořeno, tuto spolupráci považujeme za podstatnou a velmi se nám osvědčila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6F6D-0DA3-40E0-A7EC-6A946DCF190C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54889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6F6D-0DA3-40E0-A7EC-6A946DCF190C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71368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- Jiné potíže jsou spíše odhadem procenta – zde se do </a:t>
            </a:r>
            <a:r>
              <a:rPr lang="cs-CZ" dirty="0" err="1"/>
              <a:t>UniDat</a:t>
            </a:r>
            <a:r>
              <a:rPr lang="cs-CZ" dirty="0"/>
              <a:t> nevyplňuje povinně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6F6D-0DA3-40E0-A7EC-6A946DCF190C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45659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- Ukázka možnosti a provázanosti ambulance a NZMD Suterén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6F6D-0DA3-40E0-A7EC-6A946DCF190C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2478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6F6D-0DA3-40E0-A7EC-6A946DCF190C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2135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cs-CZ" dirty="0" smtClean="0"/>
              <a:t>V </a:t>
            </a:r>
            <a:r>
              <a:rPr lang="cs-CZ" dirty="0"/>
              <a:t>kontextu společnosti – tím myslím rychlý vývoj her a internetu a s tím související potíže v oblasti </a:t>
            </a:r>
            <a:r>
              <a:rPr lang="cs-CZ" dirty="0" err="1"/>
              <a:t>netolismu</a:t>
            </a:r>
            <a:r>
              <a:rPr lang="cs-CZ" dirty="0"/>
              <a:t> – přesouvání se do virtuální reality, distanční výuka a používání moderních technologií ve světě obecně,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6F6D-0DA3-40E0-A7EC-6A946DCF190C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64187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cs-CZ" dirty="0" smtClean="0"/>
              <a:t>V </a:t>
            </a:r>
            <a:r>
              <a:rPr lang="cs-CZ" dirty="0"/>
              <a:t>kontextu společnosti – tím myslím rychlý vývoj her a internetu a s tím související potíže v oblasti </a:t>
            </a:r>
            <a:r>
              <a:rPr lang="cs-CZ" dirty="0" err="1"/>
              <a:t>netolismu</a:t>
            </a:r>
            <a:r>
              <a:rPr lang="cs-CZ" dirty="0"/>
              <a:t> – přesouvání se do virtuální reality, distanční výuka a používání moderních technologií ve světě obecně</a:t>
            </a:r>
            <a:r>
              <a:rPr lang="cs-CZ" dirty="0" smtClean="0"/>
              <a:t>,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Komentáře k tomuto </a:t>
            </a:r>
            <a:r>
              <a:rPr lang="cs-CZ" dirty="0" err="1" smtClean="0"/>
              <a:t>slide</a:t>
            </a:r>
            <a:r>
              <a:rPr lang="cs-CZ" dirty="0" smtClean="0"/>
              <a:t> – viz vytisknutá</a:t>
            </a:r>
            <a:r>
              <a:rPr lang="cs-CZ" baseline="0" dirty="0" smtClean="0"/>
              <a:t> stránka z nové Koncepce </a:t>
            </a:r>
            <a:r>
              <a:rPr lang="cs-CZ" baseline="0" dirty="0" err="1" smtClean="0"/>
              <a:t>adiktologických</a:t>
            </a:r>
            <a:r>
              <a:rPr lang="cs-CZ" baseline="0" dirty="0" smtClean="0"/>
              <a:t> služeb 2021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6F6D-0DA3-40E0-A7EC-6A946DCF190C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1782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6F6D-0DA3-40E0-A7EC-6A946DCF190C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3851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6F6D-0DA3-40E0-A7EC-6A946DCF190C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578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6F6D-0DA3-40E0-A7EC-6A946DCF190C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5630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6F6D-0DA3-40E0-A7EC-6A946DCF190C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0961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6F6D-0DA3-40E0-A7EC-6A946DCF190C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689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- množství dětí, které navštívilo NZDM Suterén a vedly tak k úvahám o založení </a:t>
            </a:r>
            <a:r>
              <a:rPr lang="cs-CZ" dirty="0" err="1"/>
              <a:t>adiktologické</a:t>
            </a:r>
            <a:r>
              <a:rPr lang="cs-CZ" dirty="0"/>
              <a:t> ambulance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6F6D-0DA3-40E0-A7EC-6A946DCF190C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7080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6F6D-0DA3-40E0-A7EC-6A946DCF190C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0375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6F6D-0DA3-40E0-A7EC-6A946DCF190C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6221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237D-E55B-4CF5-9104-9F0282C20DB0}" type="datetimeFigureOut">
              <a:rPr lang="cs-CZ" smtClean="0"/>
              <a:pPr/>
              <a:t>11.05.2022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9820-186F-47B0-B453-AA562EE819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237D-E55B-4CF5-9104-9F0282C20DB0}" type="datetimeFigureOut">
              <a:rPr lang="cs-CZ" smtClean="0"/>
              <a:pPr/>
              <a:t>11.05.2022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9820-186F-47B0-B453-AA562EE819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98774" y="302803"/>
            <a:ext cx="2606517" cy="64515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9226" y="302803"/>
            <a:ext cx="7641326" cy="645157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237D-E55B-4CF5-9104-9F0282C20DB0}" type="datetimeFigureOut">
              <a:rPr lang="cs-CZ" smtClean="0"/>
              <a:pPr/>
              <a:t>11.05.2022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9820-186F-47B0-B453-AA562EE819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237D-E55B-4CF5-9104-9F0282C20DB0}" type="datetimeFigureOut">
              <a:rPr lang="cs-CZ" smtClean="0"/>
              <a:pPr/>
              <a:t>11.05.2022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9820-186F-47B0-B453-AA562EE819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237D-E55B-4CF5-9104-9F0282C20DB0}" type="datetimeFigureOut">
              <a:rPr lang="cs-CZ" smtClean="0"/>
              <a:pPr/>
              <a:t>11.05.2022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9820-186F-47B0-B453-AA562EE819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9226" y="1764296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1370" y="1764296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237D-E55B-4CF5-9104-9F0282C20DB0}" type="datetimeFigureOut">
              <a:rPr lang="cs-CZ" smtClean="0"/>
              <a:pPr/>
              <a:t>11.05.2022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9820-186F-47B0-B453-AA562EE819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237D-E55B-4CF5-9104-9F0282C20DB0}" type="datetimeFigureOut">
              <a:rPr lang="cs-CZ" smtClean="0"/>
              <a:pPr/>
              <a:t>11.05.2022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9820-186F-47B0-B453-AA562EE819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237D-E55B-4CF5-9104-9F0282C20DB0}" type="datetimeFigureOut">
              <a:rPr lang="cs-CZ" smtClean="0"/>
              <a:pPr/>
              <a:t>11.05.2022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9820-186F-47B0-B453-AA562EE819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237D-E55B-4CF5-9104-9F0282C20DB0}" type="datetimeFigureOut">
              <a:rPr lang="cs-CZ" smtClean="0"/>
              <a:pPr/>
              <a:t>11.05.2022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9820-186F-47B0-B453-AA562EE819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3" y="301052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0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237D-E55B-4CF5-9104-9F0282C20DB0}" type="datetimeFigureOut">
              <a:rPr lang="cs-CZ" smtClean="0"/>
              <a:pPr/>
              <a:t>11.05.2022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9820-186F-47B0-B453-AA562EE819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237D-E55B-4CF5-9104-9F0282C20DB0}" type="datetimeFigureOut">
              <a:rPr lang="cs-CZ" smtClean="0"/>
              <a:pPr/>
              <a:t>11.05.2022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9820-186F-47B0-B453-AA562EE819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6237D-E55B-4CF5-9104-9F0282C20DB0}" type="datetimeFigureOut">
              <a:rPr lang="cs-CZ" smtClean="0"/>
              <a:pPr/>
              <a:t>11.05.2022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79820-186F-47B0-B453-AA562EE8193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www.prevcentrum.cz/" TargetMode="External"/><Relationship Id="rId4" Type="http://schemas.openxmlformats.org/officeDocument/2006/relationships/hyperlink" Target="mailto:prevence@prevcentrum.cz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rgbClr val="FCDE0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" y="631"/>
            <a:ext cx="10693741" cy="7560000"/>
          </a:xfrm>
          <a:prstGeom prst="rect">
            <a:avLst/>
          </a:prstGeom>
        </p:spPr>
      </p:pic>
      <p:sp>
        <p:nvSpPr>
          <p:cNvPr id="7" name="Nadpis 4"/>
          <p:cNvSpPr txBox="1">
            <a:spLocks/>
          </p:cNvSpPr>
          <p:nvPr/>
        </p:nvSpPr>
        <p:spPr>
          <a:xfrm>
            <a:off x="1010244" y="7021037"/>
            <a:ext cx="9361169" cy="540226"/>
          </a:xfrm>
          <a:prstGeom prst="rect">
            <a:avLst/>
          </a:prstGeom>
          <a:noFill/>
        </p:spPr>
        <p:txBody>
          <a:bodyPr vert="horz" lIns="0" tIns="49785" rIns="99569" bIns="49785" rtlCol="0" anchor="ctr">
            <a:noAutofit/>
          </a:bodyPr>
          <a:lstStyle/>
          <a:p>
            <a:r>
              <a:rPr lang="fr-FR" sz="1600" spc="100" baseline="30000" dirty="0">
                <a:ea typeface="+mj-ea"/>
                <a:cs typeface="Arial" pitchFamily="34" charset="0"/>
              </a:rPr>
              <a:t>Prev—Centrum z.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ú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,</a:t>
            </a:r>
            <a:r>
              <a:rPr lang="cs-CZ" sz="1600" spc="100" dirty="0">
                <a:ea typeface="+mj-ea"/>
                <a:cs typeface="Arial" pitchFamily="34" charset="0"/>
              </a:rPr>
              <a:t> </a:t>
            </a:r>
            <a:r>
              <a:rPr lang="cs-CZ" sz="1600" b="1" spc="100" baseline="30000" dirty="0">
                <a:ea typeface="+mj-ea"/>
                <a:cs typeface="Arial" pitchFamily="34" charset="0"/>
              </a:rPr>
              <a:t>Nízkoprahové služby</a:t>
            </a:r>
            <a:r>
              <a:rPr lang="cs-CZ" sz="1600" b="1" spc="100" dirty="0">
                <a:ea typeface="+mj-ea"/>
                <a:cs typeface="Arial" pitchFamily="34" charset="0"/>
              </a:rPr>
              <a:t> 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tel: 2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42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498 334</a:t>
            </a:r>
            <a:r>
              <a:rPr lang="cs-CZ" sz="1600" spc="100" dirty="0">
                <a:ea typeface="+mj-ea"/>
                <a:cs typeface="Arial" pitchFamily="34" charset="0"/>
              </a:rPr>
              <a:t> 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777 161 133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/ email: </a:t>
            </a:r>
            <a:r>
              <a:rPr lang="cs-CZ" sz="1600" spc="100" baseline="30000" dirty="0" err="1">
                <a:ea typeface="+mj-ea"/>
                <a:cs typeface="Arial" pitchFamily="34" charset="0"/>
              </a:rPr>
              <a:t>nzdm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@prevcentrum.cz / www.prevcentrum.cz</a:t>
            </a:r>
          </a:p>
        </p:txBody>
      </p:sp>
      <p:sp>
        <p:nvSpPr>
          <p:cNvPr id="10" name="Nadpis 4"/>
          <p:cNvSpPr txBox="1">
            <a:spLocks/>
          </p:cNvSpPr>
          <p:nvPr/>
        </p:nvSpPr>
        <p:spPr>
          <a:xfrm>
            <a:off x="1087246" y="1846537"/>
            <a:ext cx="9105908" cy="4312486"/>
          </a:xfrm>
          <a:prstGeom prst="rect">
            <a:avLst/>
          </a:prstGeom>
          <a:ln>
            <a:noFill/>
          </a:ln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cs-CZ" sz="4000" dirty="0"/>
              <a:t>Prev-Centrum, z.ú.</a:t>
            </a:r>
          </a:p>
          <a:p>
            <a:pPr>
              <a:spcBef>
                <a:spcPct val="0"/>
              </a:spcBef>
            </a:pPr>
            <a:endParaRPr lang="cs-CZ" sz="1800" b="1" spc="600" dirty="0"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cs-CZ" sz="4800" b="1" spc="600" dirty="0" smtClean="0">
                <a:cs typeface="Arial" pitchFamily="34" charset="0"/>
              </a:rPr>
              <a:t>Konference 20 let</a:t>
            </a:r>
          </a:p>
          <a:p>
            <a:pPr>
              <a:spcBef>
                <a:spcPct val="0"/>
              </a:spcBef>
            </a:pPr>
            <a:r>
              <a:rPr lang="cs-CZ" sz="4800" b="1" spc="600" dirty="0" smtClean="0">
                <a:cs typeface="Arial" pitchFamily="34" charset="0"/>
              </a:rPr>
              <a:t>Prevence v komunitě</a:t>
            </a:r>
            <a:endParaRPr lang="cs-CZ" sz="4800" b="1" spc="600" dirty="0"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cs-CZ" sz="1800" b="1" spc="600" dirty="0"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cs-CZ" sz="1800" b="1" spc="600" dirty="0"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cs-CZ" sz="1800" b="1" spc="600" dirty="0">
              <a:cs typeface="Arial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695" y="1233080"/>
            <a:ext cx="2793342" cy="612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66117" y="1197150"/>
            <a:ext cx="9436459" cy="5932204"/>
          </a:xfrm>
          <a:prstGeom prst="rect">
            <a:avLst/>
          </a:prstGeom>
          <a:noFill/>
        </p:spPr>
        <p:txBody>
          <a:bodyPr wrap="square" rIns="360000" numCol="1" spcCol="360000" rtlCol="0" anchor="t">
            <a:noAutofit/>
          </a:bodyPr>
          <a:lstStyle/>
          <a:p>
            <a:endParaRPr lang="cs-CZ" sz="2800" dirty="0"/>
          </a:p>
          <a:p>
            <a:r>
              <a:rPr lang="cs-CZ" sz="2800" i="1" dirty="0"/>
              <a:t>V roce 2016 se podařilo: </a:t>
            </a:r>
          </a:p>
          <a:p>
            <a:endParaRPr lang="cs-CZ" sz="2800" dirty="0"/>
          </a:p>
          <a:p>
            <a:pPr algn="just"/>
            <a:r>
              <a:rPr lang="cs-CZ" sz="2800" dirty="0"/>
              <a:t>Připravit projekt </a:t>
            </a:r>
            <a:r>
              <a:rPr lang="cs-CZ" sz="2800" dirty="0" err="1"/>
              <a:t>Adiktologické</a:t>
            </a:r>
            <a:r>
              <a:rPr lang="cs-CZ" sz="2800" dirty="0"/>
              <a:t> ambulance pro děti a dospívající a získat pro projekt podporu od </a:t>
            </a:r>
            <a:r>
              <a:rPr lang="cs-CZ" sz="2800" b="1" dirty="0"/>
              <a:t>Magistrátu hlavního města Prahy a Rady vlády pro koordinaci protidrogové politiky.</a:t>
            </a:r>
          </a:p>
          <a:p>
            <a:pPr algn="just"/>
            <a:endParaRPr lang="cs-CZ" sz="2800" b="1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cs-CZ" sz="2800" b="1" dirty="0"/>
              <a:t>Odhadem </a:t>
            </a:r>
            <a:r>
              <a:rPr lang="cs-CZ" sz="2800" b="1" dirty="0" smtClean="0"/>
              <a:t>60 </a:t>
            </a:r>
            <a:r>
              <a:rPr lang="cs-CZ" sz="2800" b="1" dirty="0"/>
              <a:t>% dětí a dospívajících navštěvujících NZDM Suterén reflektovalo potíže z oblasti adiktologie, na které již konzultace v samotném NZDM nestačila.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66117" y="901082"/>
            <a:ext cx="9361168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Nadpis 4"/>
          <p:cNvSpPr txBox="1">
            <a:spLocks/>
          </p:cNvSpPr>
          <p:nvPr/>
        </p:nvSpPr>
        <p:spPr>
          <a:xfrm>
            <a:off x="666116" y="450541"/>
            <a:ext cx="9361169" cy="90108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CDE04"/>
              </a:gs>
            </a:gsLst>
            <a:lin ang="0" scaled="0"/>
          </a:gradFill>
        </p:spPr>
        <p:txBody>
          <a:bodyPr vert="horz" lIns="432000" tIns="49785" rIns="99569" bIns="72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cs-CZ" sz="3600" b="1" dirty="0">
                <a:ln w="3175">
                  <a:noFill/>
                </a:ln>
                <a:latin typeface="+mj-lt"/>
                <a:ea typeface="+mj-ea"/>
                <a:cs typeface="Arial" pitchFamily="34" charset="0"/>
              </a:rPr>
              <a:t>Rok 2016</a:t>
            </a:r>
          </a:p>
        </p:txBody>
      </p:sp>
      <p:sp>
        <p:nvSpPr>
          <p:cNvPr id="15" name="Nadpis 4"/>
          <p:cNvSpPr txBox="1">
            <a:spLocks/>
          </p:cNvSpPr>
          <p:nvPr/>
        </p:nvSpPr>
        <p:spPr>
          <a:xfrm>
            <a:off x="9549763" y="324273"/>
            <a:ext cx="1089763" cy="901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</a:pPr>
            <a:fld id="{B3F193A3-CEEE-4B8F-8953-61BD0795DAD5}" type="slidenum">
              <a:rPr lang="en-US" sz="160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pPr algn="ctr">
                <a:spcBef>
                  <a:spcPct val="0"/>
                </a:spcBef>
              </a:pPr>
              <a:t>10</a:t>
            </a:fld>
            <a:endParaRPr lang="cs-CZ" sz="1400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Nadpis 4"/>
          <p:cNvSpPr txBox="1">
            <a:spLocks/>
          </p:cNvSpPr>
          <p:nvPr/>
        </p:nvSpPr>
        <p:spPr>
          <a:xfrm>
            <a:off x="1010244" y="7021037"/>
            <a:ext cx="9361169" cy="540226"/>
          </a:xfrm>
          <a:prstGeom prst="rect">
            <a:avLst/>
          </a:prstGeom>
          <a:noFill/>
        </p:spPr>
        <p:txBody>
          <a:bodyPr vert="horz" lIns="0" tIns="49785" rIns="99569" bIns="49785" rtlCol="0" anchor="ctr">
            <a:noAutofit/>
          </a:bodyPr>
          <a:lstStyle/>
          <a:p>
            <a:r>
              <a:rPr lang="fr-FR" sz="1600" spc="100" baseline="30000" dirty="0">
                <a:ea typeface="+mj-ea"/>
                <a:cs typeface="Arial" pitchFamily="34" charset="0"/>
              </a:rPr>
              <a:t>Prev—Centrum z.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ú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,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b="1" spc="100" baseline="30000" dirty="0">
                <a:ea typeface="+mj-ea"/>
                <a:cs typeface="Arial" pitchFamily="34" charset="0"/>
              </a:rPr>
              <a:t>NÍZKOPRAHOVÉ SLUŽBY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 tel: 2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42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498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334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77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7 161 133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email: </a:t>
            </a:r>
            <a:r>
              <a:rPr lang="cs-CZ" sz="1600" spc="100" baseline="30000" dirty="0" err="1">
                <a:ea typeface="+mj-ea"/>
                <a:cs typeface="Arial" pitchFamily="34" charset="0"/>
              </a:rPr>
              <a:t>nzdm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@prevcentrum.cz / www.prevcentrum.cz</a:t>
            </a:r>
          </a:p>
        </p:txBody>
      </p:sp>
    </p:spTree>
    <p:extLst>
      <p:ext uri="{BB962C8B-B14F-4D97-AF65-F5344CB8AC3E}">
        <p14:creationId xmlns:p14="http://schemas.microsoft.com/office/powerpoint/2010/main" val="114627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66117" y="1197150"/>
            <a:ext cx="9436459" cy="5932204"/>
          </a:xfrm>
          <a:prstGeom prst="rect">
            <a:avLst/>
          </a:prstGeom>
          <a:noFill/>
        </p:spPr>
        <p:txBody>
          <a:bodyPr wrap="square" rIns="360000" numCol="1" spcCol="360000" rtlCol="0" anchor="t">
            <a:noAutofit/>
          </a:bodyPr>
          <a:lstStyle/>
          <a:p>
            <a:endParaRPr lang="cs-CZ" sz="2800" dirty="0"/>
          </a:p>
          <a:p>
            <a:r>
              <a:rPr lang="cs-CZ" sz="2800" i="1" dirty="0"/>
              <a:t>Co se podařilo: </a:t>
            </a:r>
          </a:p>
          <a:p>
            <a:pPr algn="just"/>
            <a:r>
              <a:rPr lang="cs-CZ" sz="2800" b="1" dirty="0"/>
              <a:t>2017</a:t>
            </a:r>
            <a:r>
              <a:rPr lang="cs-CZ" sz="2800" dirty="0"/>
              <a:t>: </a:t>
            </a:r>
          </a:p>
          <a:p>
            <a:pPr algn="just"/>
            <a:r>
              <a:rPr lang="cs-CZ" sz="2800" dirty="0"/>
              <a:t>Získat </a:t>
            </a:r>
            <a:r>
              <a:rPr lang="cs-CZ" sz="2800" b="1" dirty="0"/>
              <a:t>Certifikaci odborné způsobilosti </a:t>
            </a:r>
            <a:r>
              <a:rPr lang="cs-CZ" sz="2800" dirty="0"/>
              <a:t>Rady vlády pro koordinaci protidrogové politiky v rámci pilotního projektu </a:t>
            </a:r>
            <a:r>
              <a:rPr lang="cs-CZ" sz="2800" dirty="0" err="1"/>
              <a:t>Adiktologické</a:t>
            </a:r>
            <a:r>
              <a:rPr lang="cs-CZ" sz="2800" dirty="0"/>
              <a:t> ambulance pro děti a dospívající (4 roky). </a:t>
            </a:r>
          </a:p>
          <a:p>
            <a:pPr algn="just"/>
            <a:endParaRPr lang="cs-CZ" sz="2800" dirty="0"/>
          </a:p>
          <a:p>
            <a:pPr algn="just"/>
            <a:r>
              <a:rPr lang="cs-CZ" sz="2800" b="1" dirty="0"/>
              <a:t>2018</a:t>
            </a:r>
            <a:r>
              <a:rPr lang="cs-CZ" sz="2800" dirty="0"/>
              <a:t>: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cs-CZ" sz="2800" dirty="0"/>
              <a:t>Ukotvení metodických dokumentů,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cs-CZ" sz="2800" dirty="0"/>
              <a:t>Formování podoby ambulance v kontextu NZDM,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cs-CZ" sz="2800" dirty="0"/>
              <a:t>Propagace ambulance,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cs-CZ" sz="2800" dirty="0"/>
              <a:t>Navázání pravidelné spolupráce s OSPOD a </a:t>
            </a:r>
            <a:r>
              <a:rPr lang="cs-CZ" sz="2800" dirty="0" smtClean="0"/>
              <a:t>kurátory. </a:t>
            </a:r>
            <a:endParaRPr lang="cs-CZ" sz="2800" dirty="0"/>
          </a:p>
          <a:p>
            <a:pPr algn="just"/>
            <a:endParaRPr lang="cs-CZ" sz="28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66117" y="901082"/>
            <a:ext cx="9361168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Nadpis 4"/>
          <p:cNvSpPr txBox="1">
            <a:spLocks/>
          </p:cNvSpPr>
          <p:nvPr/>
        </p:nvSpPr>
        <p:spPr>
          <a:xfrm>
            <a:off x="666116" y="450541"/>
            <a:ext cx="9361169" cy="90108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CDE04"/>
              </a:gs>
            </a:gsLst>
            <a:lin ang="0" scaled="0"/>
          </a:gradFill>
        </p:spPr>
        <p:txBody>
          <a:bodyPr vert="horz" lIns="432000" tIns="49785" rIns="99569" bIns="72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cs-CZ" sz="3600" b="1" dirty="0" smtClean="0">
                <a:ln w="3175">
                  <a:noFill/>
                </a:ln>
                <a:latin typeface="+mj-lt"/>
                <a:ea typeface="+mj-ea"/>
                <a:cs typeface="Arial" pitchFamily="34" charset="0"/>
              </a:rPr>
              <a:t>Roky 2017 a </a:t>
            </a:r>
            <a:r>
              <a:rPr lang="cs-CZ" sz="3600" b="1" dirty="0">
                <a:ln w="3175">
                  <a:noFill/>
                </a:ln>
                <a:latin typeface="+mj-lt"/>
                <a:ea typeface="+mj-ea"/>
                <a:cs typeface="Arial" pitchFamily="34" charset="0"/>
              </a:rPr>
              <a:t>2018</a:t>
            </a:r>
          </a:p>
        </p:txBody>
      </p:sp>
      <p:sp>
        <p:nvSpPr>
          <p:cNvPr id="15" name="Nadpis 4"/>
          <p:cNvSpPr txBox="1">
            <a:spLocks/>
          </p:cNvSpPr>
          <p:nvPr/>
        </p:nvSpPr>
        <p:spPr>
          <a:xfrm>
            <a:off x="9549763" y="324273"/>
            <a:ext cx="1089763" cy="901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</a:pPr>
            <a:fld id="{B3F193A3-CEEE-4B8F-8953-61BD0795DAD5}" type="slidenum">
              <a:rPr lang="en-US" sz="160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pPr algn="ctr">
                <a:spcBef>
                  <a:spcPct val="0"/>
                </a:spcBef>
              </a:pPr>
              <a:t>11</a:t>
            </a:fld>
            <a:endParaRPr lang="cs-CZ" sz="1400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Nadpis 4"/>
          <p:cNvSpPr txBox="1">
            <a:spLocks/>
          </p:cNvSpPr>
          <p:nvPr/>
        </p:nvSpPr>
        <p:spPr>
          <a:xfrm>
            <a:off x="1010244" y="7021037"/>
            <a:ext cx="9361169" cy="540226"/>
          </a:xfrm>
          <a:prstGeom prst="rect">
            <a:avLst/>
          </a:prstGeom>
          <a:noFill/>
        </p:spPr>
        <p:txBody>
          <a:bodyPr vert="horz" lIns="0" tIns="49785" rIns="99569" bIns="49785" rtlCol="0" anchor="ctr">
            <a:noAutofit/>
          </a:bodyPr>
          <a:lstStyle/>
          <a:p>
            <a:r>
              <a:rPr lang="fr-FR" sz="1600" spc="100" baseline="30000" dirty="0">
                <a:ea typeface="+mj-ea"/>
                <a:cs typeface="Arial" pitchFamily="34" charset="0"/>
              </a:rPr>
              <a:t>Prev—Centrum z.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ú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,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b="1" spc="100" baseline="30000" dirty="0">
                <a:ea typeface="+mj-ea"/>
                <a:cs typeface="Arial" pitchFamily="34" charset="0"/>
              </a:rPr>
              <a:t>NÍZKOPRAHOVÉ SLUŽBY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 tel: 2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42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498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334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77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7 161 133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email: </a:t>
            </a:r>
            <a:r>
              <a:rPr lang="cs-CZ" sz="1600" spc="100" baseline="30000" dirty="0" err="1">
                <a:ea typeface="+mj-ea"/>
                <a:cs typeface="Arial" pitchFamily="34" charset="0"/>
              </a:rPr>
              <a:t>nzdm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@prevcentrum.cz / www.prevcentrum.cz</a:t>
            </a:r>
          </a:p>
        </p:txBody>
      </p:sp>
    </p:spTree>
    <p:extLst>
      <p:ext uri="{BB962C8B-B14F-4D97-AF65-F5344CB8AC3E}">
        <p14:creationId xmlns:p14="http://schemas.microsoft.com/office/powerpoint/2010/main" val="305631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66117" y="1197150"/>
            <a:ext cx="9436459" cy="5932204"/>
          </a:xfrm>
          <a:prstGeom prst="rect">
            <a:avLst/>
          </a:prstGeom>
          <a:noFill/>
        </p:spPr>
        <p:txBody>
          <a:bodyPr wrap="square" rIns="360000" numCol="1" spcCol="360000" rtlCol="0" anchor="t">
            <a:noAutofit/>
          </a:bodyPr>
          <a:lstStyle/>
          <a:p>
            <a:endParaRPr lang="cs-CZ" sz="2800" dirty="0"/>
          </a:p>
          <a:p>
            <a:pPr algn="just"/>
            <a:r>
              <a:rPr lang="cs-CZ" sz="2800" b="1" dirty="0" err="1" smtClean="0"/>
              <a:t>Adiktologická</a:t>
            </a:r>
            <a:r>
              <a:rPr lang="cs-CZ" sz="2800" b="1" dirty="0" smtClean="0"/>
              <a:t> </a:t>
            </a:r>
            <a:r>
              <a:rPr lang="cs-CZ" sz="2800" b="1" dirty="0"/>
              <a:t>ambulance pro děti a dospívající od 10 do 18 let v provozu</a:t>
            </a:r>
            <a:r>
              <a:rPr lang="cs-CZ" sz="2800" b="1" dirty="0" smtClean="0"/>
              <a:t>.</a:t>
            </a:r>
          </a:p>
          <a:p>
            <a:pPr algn="just"/>
            <a:endParaRPr lang="cs-CZ" sz="2800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cs-CZ" sz="2800" dirty="0"/>
              <a:t>Péče poskytována pouze formou </a:t>
            </a:r>
            <a:r>
              <a:rPr lang="cs-CZ" sz="2800" b="1" dirty="0"/>
              <a:t>individuální,</a:t>
            </a:r>
          </a:p>
          <a:p>
            <a:pPr algn="just"/>
            <a:endParaRPr lang="cs-CZ" sz="2800" b="1" dirty="0"/>
          </a:p>
          <a:p>
            <a:r>
              <a:rPr lang="cs-CZ" sz="2800" b="1" dirty="0"/>
              <a:t>Indikace: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cs-CZ" sz="2800" dirty="0"/>
              <a:t>Experimentování nebo užívání návykových látek včetně alkoholu a tabáku,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cs-CZ" sz="2800" dirty="0"/>
              <a:t>Nadměrné trávení času v online prostoru,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cs-CZ" sz="2800" dirty="0"/>
              <a:t>Doprovodné potíže: sebepoškozování, </a:t>
            </a:r>
            <a:r>
              <a:rPr lang="cs-CZ" sz="2800" dirty="0" smtClean="0"/>
              <a:t>agresivní </a:t>
            </a:r>
            <a:r>
              <a:rPr lang="cs-CZ" sz="2800" dirty="0"/>
              <a:t>projevy, šikana, pocity smutku a beznaděje, potíže v oblasti komunikace, vztahové potíže apod.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66117" y="901082"/>
            <a:ext cx="9361168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Nadpis 4"/>
          <p:cNvSpPr txBox="1">
            <a:spLocks/>
          </p:cNvSpPr>
          <p:nvPr/>
        </p:nvSpPr>
        <p:spPr>
          <a:xfrm>
            <a:off x="666116" y="450541"/>
            <a:ext cx="9361169" cy="90108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CDE04"/>
              </a:gs>
            </a:gsLst>
            <a:lin ang="0" scaled="0"/>
          </a:gradFill>
        </p:spPr>
        <p:txBody>
          <a:bodyPr vert="horz" lIns="432000" tIns="49785" rIns="99569" bIns="72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cs-CZ" sz="3600" b="1" dirty="0">
                <a:ln w="3175">
                  <a:noFill/>
                </a:ln>
                <a:latin typeface="+mj-lt"/>
                <a:ea typeface="+mj-ea"/>
                <a:cs typeface="Arial" pitchFamily="34" charset="0"/>
              </a:rPr>
              <a:t>Rok 2019</a:t>
            </a:r>
          </a:p>
        </p:txBody>
      </p:sp>
      <p:sp>
        <p:nvSpPr>
          <p:cNvPr id="15" name="Nadpis 4"/>
          <p:cNvSpPr txBox="1">
            <a:spLocks/>
          </p:cNvSpPr>
          <p:nvPr/>
        </p:nvSpPr>
        <p:spPr>
          <a:xfrm>
            <a:off x="9549763" y="324273"/>
            <a:ext cx="1089763" cy="901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</a:pPr>
            <a:fld id="{B3F193A3-CEEE-4B8F-8953-61BD0795DAD5}" type="slidenum">
              <a:rPr lang="en-US" sz="160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pPr algn="ctr">
                <a:spcBef>
                  <a:spcPct val="0"/>
                </a:spcBef>
              </a:pPr>
              <a:t>12</a:t>
            </a:fld>
            <a:endParaRPr lang="cs-CZ" sz="1400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Nadpis 4"/>
          <p:cNvSpPr txBox="1">
            <a:spLocks/>
          </p:cNvSpPr>
          <p:nvPr/>
        </p:nvSpPr>
        <p:spPr>
          <a:xfrm>
            <a:off x="1010244" y="7021037"/>
            <a:ext cx="9361169" cy="540226"/>
          </a:xfrm>
          <a:prstGeom prst="rect">
            <a:avLst/>
          </a:prstGeom>
          <a:noFill/>
        </p:spPr>
        <p:txBody>
          <a:bodyPr vert="horz" lIns="0" tIns="49785" rIns="99569" bIns="49785" rtlCol="0" anchor="ctr">
            <a:noAutofit/>
          </a:bodyPr>
          <a:lstStyle/>
          <a:p>
            <a:r>
              <a:rPr lang="fr-FR" sz="1600" spc="100" baseline="30000" dirty="0">
                <a:ea typeface="+mj-ea"/>
                <a:cs typeface="Arial" pitchFamily="34" charset="0"/>
              </a:rPr>
              <a:t>Prev—Centrum z.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ú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,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b="1" spc="100" baseline="30000" dirty="0">
                <a:ea typeface="+mj-ea"/>
                <a:cs typeface="Arial" pitchFamily="34" charset="0"/>
              </a:rPr>
              <a:t>NÍZKOPRAHOVÉ SLUŽBY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 tel: 2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42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498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334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77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7 161 133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email: </a:t>
            </a:r>
            <a:r>
              <a:rPr lang="cs-CZ" sz="1600" spc="100" baseline="30000" dirty="0" err="1">
                <a:ea typeface="+mj-ea"/>
                <a:cs typeface="Arial" pitchFamily="34" charset="0"/>
              </a:rPr>
              <a:t>nzdm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@prevcentrum.cz / www.prevcentrum.cz</a:t>
            </a:r>
          </a:p>
        </p:txBody>
      </p:sp>
    </p:spTree>
    <p:extLst>
      <p:ext uri="{BB962C8B-B14F-4D97-AF65-F5344CB8AC3E}">
        <p14:creationId xmlns:p14="http://schemas.microsoft.com/office/powerpoint/2010/main" val="261425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10244" y="651269"/>
            <a:ext cx="9436459" cy="5932204"/>
          </a:xfrm>
          <a:prstGeom prst="rect">
            <a:avLst/>
          </a:prstGeom>
          <a:noFill/>
        </p:spPr>
        <p:txBody>
          <a:bodyPr wrap="square" rIns="360000" numCol="1" spcCol="360000" rtlCol="0" anchor="t">
            <a:noAutofit/>
          </a:bodyPr>
          <a:lstStyle/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pPr algn="just"/>
            <a:r>
              <a:rPr lang="cs-CZ" sz="2800" i="1" dirty="0"/>
              <a:t>Pilotní projekt skupinové práce s dětmi s potížemi v oblasti užívání návykových látek a nebo </a:t>
            </a:r>
            <a:r>
              <a:rPr lang="cs-CZ" sz="2800" i="1" dirty="0" err="1"/>
              <a:t>netolismu</a:t>
            </a:r>
            <a:r>
              <a:rPr lang="cs-CZ" sz="2800" i="1" dirty="0"/>
              <a:t>. </a:t>
            </a:r>
            <a:endParaRPr lang="cs-CZ" sz="2800" dirty="0"/>
          </a:p>
          <a:p>
            <a:pPr marL="457200" indent="-457200">
              <a:buFontTx/>
              <a:buChar char="-"/>
            </a:pPr>
            <a:endParaRPr lang="cs-CZ" sz="2800" dirty="0"/>
          </a:p>
          <a:p>
            <a:r>
              <a:rPr lang="cs-CZ" sz="2800" b="1" dirty="0"/>
              <a:t> Důvody vzniku: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cs-CZ" sz="2800" dirty="0"/>
              <a:t>Potřebnost </a:t>
            </a:r>
            <a:r>
              <a:rPr lang="cs-CZ" sz="2800" b="1" dirty="0"/>
              <a:t>intenzivnější</a:t>
            </a:r>
            <a:r>
              <a:rPr lang="cs-CZ" sz="2800" dirty="0"/>
              <a:t> formy léčebného programu (pocit že konzultace 1x týdně v rozsahu 50 min nestačí</a:t>
            </a:r>
            <a:r>
              <a:rPr lang="cs-CZ" sz="2800" dirty="0" smtClean="0"/>
              <a:t>).</a:t>
            </a:r>
            <a:endParaRPr lang="cs-CZ" sz="2800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cs-CZ" sz="2800" dirty="0"/>
              <a:t>Možnost ukotvení a udržení navozených </a:t>
            </a:r>
            <a:r>
              <a:rPr lang="cs-CZ" sz="2800" dirty="0" smtClean="0"/>
              <a:t>změn.</a:t>
            </a:r>
            <a:endParaRPr lang="cs-CZ" sz="2800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cs-CZ" sz="2800" dirty="0"/>
              <a:t>Potřeba vrstevnické skupiny skupiny pro nácvik vybraných sociálních dovedností nebo </a:t>
            </a:r>
            <a:r>
              <a:rPr lang="cs-CZ" sz="2800" dirty="0" smtClean="0"/>
              <a:t>asertivity.</a:t>
            </a:r>
            <a:endParaRPr lang="cs-CZ" sz="2800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cs-CZ" sz="2800" dirty="0"/>
              <a:t>Potřeba sdílet své </a:t>
            </a:r>
            <a:r>
              <a:rPr lang="cs-CZ" sz="2800" dirty="0" smtClean="0"/>
              <a:t>pocity/zkušenosti/názory </a:t>
            </a:r>
            <a:r>
              <a:rPr lang="cs-CZ" sz="2800" dirty="0"/>
              <a:t>ve </a:t>
            </a:r>
            <a:r>
              <a:rPr lang="cs-CZ" sz="2800" dirty="0" smtClean="0"/>
              <a:t>skupině.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cs-CZ" sz="2800" dirty="0" smtClean="0"/>
              <a:t>Poptávka ze strany zákonných zástupců.</a:t>
            </a:r>
            <a:endParaRPr lang="cs-CZ" sz="28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66117" y="901082"/>
            <a:ext cx="9361168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Nadpis 4"/>
          <p:cNvSpPr txBox="1">
            <a:spLocks/>
          </p:cNvSpPr>
          <p:nvPr/>
        </p:nvSpPr>
        <p:spPr>
          <a:xfrm>
            <a:off x="666117" y="480517"/>
            <a:ext cx="9361169" cy="90108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CDE04"/>
              </a:gs>
            </a:gsLst>
            <a:lin ang="0" scaled="0"/>
          </a:gradFill>
        </p:spPr>
        <p:txBody>
          <a:bodyPr vert="horz" lIns="432000" tIns="49785" rIns="99569" bIns="72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cs-CZ" sz="3600" b="1" dirty="0">
                <a:ln w="3175">
                  <a:noFill/>
                </a:ln>
                <a:latin typeface="+mj-lt"/>
                <a:ea typeface="+mj-ea"/>
                <a:cs typeface="Arial" pitchFamily="34" charset="0"/>
              </a:rPr>
              <a:t>Rok 2020</a:t>
            </a:r>
          </a:p>
        </p:txBody>
      </p:sp>
      <p:sp>
        <p:nvSpPr>
          <p:cNvPr id="15" name="Nadpis 4"/>
          <p:cNvSpPr txBox="1">
            <a:spLocks/>
          </p:cNvSpPr>
          <p:nvPr/>
        </p:nvSpPr>
        <p:spPr>
          <a:xfrm>
            <a:off x="9281650" y="888105"/>
            <a:ext cx="1089763" cy="901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</a:pPr>
            <a:fld id="{B3F193A3-CEEE-4B8F-8953-61BD0795DAD5}" type="slidenum">
              <a:rPr lang="en-US" sz="160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pPr algn="ctr">
                <a:spcBef>
                  <a:spcPct val="0"/>
                </a:spcBef>
              </a:pPr>
              <a:t>13</a:t>
            </a:fld>
            <a:endParaRPr lang="cs-CZ" sz="1400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Nadpis 4"/>
          <p:cNvSpPr txBox="1">
            <a:spLocks/>
          </p:cNvSpPr>
          <p:nvPr/>
        </p:nvSpPr>
        <p:spPr>
          <a:xfrm>
            <a:off x="1010244" y="7021037"/>
            <a:ext cx="9361169" cy="540226"/>
          </a:xfrm>
          <a:prstGeom prst="rect">
            <a:avLst/>
          </a:prstGeom>
          <a:noFill/>
        </p:spPr>
        <p:txBody>
          <a:bodyPr vert="horz" lIns="0" tIns="49785" rIns="99569" bIns="49785" rtlCol="0" anchor="ctr">
            <a:noAutofit/>
          </a:bodyPr>
          <a:lstStyle/>
          <a:p>
            <a:r>
              <a:rPr lang="fr-FR" sz="1600" spc="100" baseline="30000" dirty="0">
                <a:ea typeface="+mj-ea"/>
                <a:cs typeface="Arial" pitchFamily="34" charset="0"/>
              </a:rPr>
              <a:t>Prev—Centrum z.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ú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,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b="1" spc="100" baseline="30000" dirty="0">
                <a:ea typeface="+mj-ea"/>
                <a:cs typeface="Arial" pitchFamily="34" charset="0"/>
              </a:rPr>
              <a:t>NÍZKOPRAHOVÉ SLUŽBY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 tel: 2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42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498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334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77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7 161 133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email: </a:t>
            </a:r>
            <a:r>
              <a:rPr lang="cs-CZ" sz="1600" spc="100" baseline="30000" dirty="0" err="1">
                <a:ea typeface="+mj-ea"/>
                <a:cs typeface="Arial" pitchFamily="34" charset="0"/>
              </a:rPr>
              <a:t>nzdm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@prevcentrum.cz / www.prevcentrum.cz</a:t>
            </a:r>
          </a:p>
        </p:txBody>
      </p:sp>
    </p:spTree>
    <p:extLst>
      <p:ext uri="{BB962C8B-B14F-4D97-AF65-F5344CB8AC3E}">
        <p14:creationId xmlns:p14="http://schemas.microsoft.com/office/powerpoint/2010/main" val="259966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84106" y="1675896"/>
            <a:ext cx="9436459" cy="4834480"/>
          </a:xfrm>
          <a:prstGeom prst="rect">
            <a:avLst/>
          </a:prstGeom>
          <a:noFill/>
        </p:spPr>
        <p:txBody>
          <a:bodyPr wrap="square" rIns="360000" numCol="1" spcCol="360000" rtlCol="0" anchor="t">
            <a:noAutofit/>
          </a:bodyPr>
          <a:lstStyle/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66117" y="901082"/>
            <a:ext cx="9361168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Nadpis 4"/>
          <p:cNvSpPr txBox="1">
            <a:spLocks/>
          </p:cNvSpPr>
          <p:nvPr/>
        </p:nvSpPr>
        <p:spPr>
          <a:xfrm>
            <a:off x="666116" y="450541"/>
            <a:ext cx="9361169" cy="90108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CDE04"/>
              </a:gs>
            </a:gsLst>
            <a:lin ang="0" scaled="0"/>
          </a:gradFill>
        </p:spPr>
        <p:txBody>
          <a:bodyPr vert="horz" lIns="432000" tIns="49785" rIns="99569" bIns="72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cs-CZ" sz="3200" b="1" dirty="0" smtClean="0">
                <a:ln w="3175">
                  <a:noFill/>
                </a:ln>
                <a:latin typeface="+mj-lt"/>
                <a:ea typeface="+mj-ea"/>
                <a:cs typeface="Arial" pitchFamily="34" charset="0"/>
              </a:rPr>
              <a:t>Statistická data – </a:t>
            </a:r>
            <a:r>
              <a:rPr lang="cs-CZ" sz="3200" b="1" dirty="0" err="1" smtClean="0">
                <a:ln w="3175">
                  <a:noFill/>
                </a:ln>
                <a:latin typeface="+mj-lt"/>
                <a:ea typeface="+mj-ea"/>
                <a:cs typeface="Arial" pitchFamily="34" charset="0"/>
              </a:rPr>
              <a:t>Adiktologická</a:t>
            </a:r>
            <a:r>
              <a:rPr lang="cs-CZ" sz="3200" b="1" dirty="0" smtClean="0">
                <a:ln w="3175">
                  <a:noFill/>
                </a:ln>
                <a:latin typeface="+mj-lt"/>
                <a:ea typeface="+mj-ea"/>
                <a:cs typeface="Arial" pitchFamily="34" charset="0"/>
              </a:rPr>
              <a:t> ambulance pro děti a dospívající</a:t>
            </a:r>
            <a:endParaRPr lang="cs-CZ" sz="3200" b="1" dirty="0">
              <a:ln w="3175">
                <a:noFill/>
              </a:ln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5" name="Nadpis 4"/>
          <p:cNvSpPr txBox="1">
            <a:spLocks/>
          </p:cNvSpPr>
          <p:nvPr/>
        </p:nvSpPr>
        <p:spPr>
          <a:xfrm>
            <a:off x="9430802" y="1279786"/>
            <a:ext cx="1089763" cy="901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</a:pPr>
            <a:fld id="{B3F193A3-CEEE-4B8F-8953-61BD0795DAD5}" type="slidenum">
              <a:rPr lang="en-US" sz="160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pPr algn="ctr">
                <a:spcBef>
                  <a:spcPct val="0"/>
                </a:spcBef>
              </a:pPr>
              <a:t>14</a:t>
            </a:fld>
            <a:endParaRPr lang="cs-CZ" sz="1400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Nadpis 4"/>
          <p:cNvSpPr txBox="1">
            <a:spLocks/>
          </p:cNvSpPr>
          <p:nvPr/>
        </p:nvSpPr>
        <p:spPr>
          <a:xfrm>
            <a:off x="1010244" y="7021037"/>
            <a:ext cx="9361169" cy="540226"/>
          </a:xfrm>
          <a:prstGeom prst="rect">
            <a:avLst/>
          </a:prstGeom>
          <a:noFill/>
        </p:spPr>
        <p:txBody>
          <a:bodyPr vert="horz" lIns="0" tIns="49785" rIns="99569" bIns="49785" rtlCol="0" anchor="ctr">
            <a:noAutofit/>
          </a:bodyPr>
          <a:lstStyle/>
          <a:p>
            <a:r>
              <a:rPr lang="fr-FR" sz="1600" spc="100" baseline="30000" dirty="0">
                <a:ea typeface="+mj-ea"/>
                <a:cs typeface="Arial" pitchFamily="34" charset="0"/>
              </a:rPr>
              <a:t>Prev—Centrum z.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ú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,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b="1" spc="100" baseline="30000" dirty="0">
                <a:ea typeface="+mj-ea"/>
                <a:cs typeface="Arial" pitchFamily="34" charset="0"/>
              </a:rPr>
              <a:t>NÍZKOPRAHOVÉ SLUŽBY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 tel: 2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42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498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334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77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7 161 133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email: </a:t>
            </a:r>
            <a:r>
              <a:rPr lang="cs-CZ" sz="1600" spc="100" baseline="30000" dirty="0" err="1">
                <a:ea typeface="+mj-ea"/>
                <a:cs typeface="Arial" pitchFamily="34" charset="0"/>
              </a:rPr>
              <a:t>nzdm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@prevcentrum.cz / www.prevcentrum.cz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50645"/>
              </p:ext>
            </p:extLst>
          </p:nvPr>
        </p:nvGraphicFramePr>
        <p:xfrm>
          <a:off x="1575582" y="2061229"/>
          <a:ext cx="7855220" cy="40826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4165">
                  <a:extLst>
                    <a:ext uri="{9D8B030D-6E8A-4147-A177-3AD203B41FA5}">
                      <a16:colId xmlns:a16="http://schemas.microsoft.com/office/drawing/2014/main" val="2109656238"/>
                    </a:ext>
                  </a:extLst>
                </a:gridCol>
                <a:gridCol w="2470504">
                  <a:extLst>
                    <a:ext uri="{9D8B030D-6E8A-4147-A177-3AD203B41FA5}">
                      <a16:colId xmlns:a16="http://schemas.microsoft.com/office/drawing/2014/main" val="2201301623"/>
                    </a:ext>
                  </a:extLst>
                </a:gridCol>
                <a:gridCol w="2920551">
                  <a:extLst>
                    <a:ext uri="{9D8B030D-6E8A-4147-A177-3AD203B41FA5}">
                      <a16:colId xmlns:a16="http://schemas.microsoft.com/office/drawing/2014/main" val="1154776020"/>
                    </a:ext>
                  </a:extLst>
                </a:gridCol>
              </a:tblGrid>
              <a:tr h="6749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dirty="0">
                          <a:effectLst/>
                        </a:rPr>
                        <a:t>Rok</a:t>
                      </a:r>
                      <a:endParaRPr lang="cs-CZ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dirty="0">
                          <a:effectLst/>
                        </a:rPr>
                        <a:t>Výkony</a:t>
                      </a:r>
                      <a:endParaRPr lang="cs-CZ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>
                          <a:effectLst/>
                        </a:rPr>
                        <a:t>Počet osob ID</a:t>
                      </a:r>
                      <a:endParaRPr lang="cs-CZ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6732543"/>
                  </a:ext>
                </a:extLst>
              </a:tr>
              <a:tr h="8002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dirty="0">
                          <a:effectLst/>
                        </a:rPr>
                        <a:t>2018</a:t>
                      </a:r>
                      <a:endParaRPr lang="cs-CZ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dirty="0">
                          <a:effectLst/>
                        </a:rPr>
                        <a:t>446</a:t>
                      </a:r>
                      <a:endParaRPr lang="cs-CZ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>
                          <a:effectLst/>
                        </a:rPr>
                        <a:t>44</a:t>
                      </a:r>
                      <a:endParaRPr lang="cs-CZ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0039431"/>
                  </a:ext>
                </a:extLst>
              </a:tr>
              <a:tr h="8907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>
                          <a:effectLst/>
                        </a:rPr>
                        <a:t>2019</a:t>
                      </a:r>
                      <a:endParaRPr lang="cs-CZ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dirty="0">
                          <a:effectLst/>
                        </a:rPr>
                        <a:t>426</a:t>
                      </a:r>
                      <a:endParaRPr lang="cs-CZ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dirty="0">
                          <a:effectLst/>
                        </a:rPr>
                        <a:t>38</a:t>
                      </a:r>
                      <a:endParaRPr lang="cs-CZ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3680077"/>
                  </a:ext>
                </a:extLst>
              </a:tr>
              <a:tr h="8687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>
                          <a:effectLst/>
                        </a:rPr>
                        <a:t>2020</a:t>
                      </a:r>
                      <a:endParaRPr lang="cs-CZ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dirty="0">
                          <a:effectLst/>
                        </a:rPr>
                        <a:t>254</a:t>
                      </a:r>
                      <a:endParaRPr lang="cs-CZ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dirty="0">
                          <a:effectLst/>
                        </a:rPr>
                        <a:t>19</a:t>
                      </a:r>
                      <a:endParaRPr lang="cs-CZ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348215"/>
                  </a:ext>
                </a:extLst>
              </a:tr>
              <a:tr h="759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dirty="0" smtClean="0">
                          <a:effectLst/>
                        </a:rPr>
                        <a:t>2021</a:t>
                      </a:r>
                      <a:endParaRPr lang="cs-CZ" sz="2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dirty="0" smtClean="0">
                          <a:effectLst/>
                        </a:rPr>
                        <a:t>1680</a:t>
                      </a:r>
                      <a:endParaRPr lang="cs-CZ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7196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88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666117" y="901082"/>
            <a:ext cx="9361168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Nadpis 4"/>
          <p:cNvSpPr txBox="1">
            <a:spLocks/>
          </p:cNvSpPr>
          <p:nvPr/>
        </p:nvSpPr>
        <p:spPr>
          <a:xfrm>
            <a:off x="666116" y="450541"/>
            <a:ext cx="9361169" cy="90108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CDE04"/>
              </a:gs>
            </a:gsLst>
            <a:lin ang="0" scaled="0"/>
          </a:gradFill>
        </p:spPr>
        <p:txBody>
          <a:bodyPr vert="horz" lIns="432000" tIns="49785" rIns="99569" bIns="72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cs-CZ" sz="3200" b="1" dirty="0" smtClean="0">
                <a:ln w="3175">
                  <a:noFill/>
                </a:ln>
                <a:latin typeface="+mj-lt"/>
                <a:ea typeface="+mj-ea"/>
                <a:cs typeface="Arial" pitchFamily="34" charset="0"/>
              </a:rPr>
              <a:t>Algoritmus </a:t>
            </a:r>
            <a:r>
              <a:rPr lang="cs-CZ" sz="3200" b="1" dirty="0" err="1" smtClean="0">
                <a:ln w="3175">
                  <a:noFill/>
                </a:ln>
                <a:latin typeface="+mj-lt"/>
                <a:ea typeface="+mj-ea"/>
                <a:cs typeface="Arial" pitchFamily="34" charset="0"/>
              </a:rPr>
              <a:t>adiktologické</a:t>
            </a:r>
            <a:r>
              <a:rPr lang="cs-CZ" sz="3200" b="1" dirty="0" smtClean="0">
                <a:ln w="3175">
                  <a:noFill/>
                </a:ln>
                <a:latin typeface="+mj-lt"/>
                <a:ea typeface="+mj-ea"/>
                <a:cs typeface="Arial" pitchFamily="34" charset="0"/>
              </a:rPr>
              <a:t> péče – </a:t>
            </a:r>
            <a:r>
              <a:rPr lang="cs-CZ" sz="3200" b="1" dirty="0" err="1" smtClean="0">
                <a:ln w="3175">
                  <a:noFill/>
                </a:ln>
                <a:latin typeface="+mj-lt"/>
                <a:ea typeface="+mj-ea"/>
                <a:cs typeface="Arial" pitchFamily="34" charset="0"/>
              </a:rPr>
              <a:t>Adiktologická</a:t>
            </a:r>
            <a:r>
              <a:rPr lang="cs-CZ" sz="3200" b="1" dirty="0" smtClean="0">
                <a:ln w="3175">
                  <a:noFill/>
                </a:ln>
                <a:latin typeface="+mj-lt"/>
                <a:ea typeface="+mj-ea"/>
                <a:cs typeface="Arial" pitchFamily="34" charset="0"/>
              </a:rPr>
              <a:t> ambulance pro děti a dospívající</a:t>
            </a:r>
            <a:endParaRPr lang="cs-CZ" sz="3200" b="1" dirty="0">
              <a:ln w="3175">
                <a:noFill/>
              </a:ln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5" name="Nadpis 4"/>
          <p:cNvSpPr txBox="1">
            <a:spLocks/>
          </p:cNvSpPr>
          <p:nvPr/>
        </p:nvSpPr>
        <p:spPr>
          <a:xfrm>
            <a:off x="9430802" y="1279786"/>
            <a:ext cx="1089763" cy="901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</a:pPr>
            <a:fld id="{B3F193A3-CEEE-4B8F-8953-61BD0795DAD5}" type="slidenum">
              <a:rPr lang="en-US" sz="160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pPr algn="ctr">
                <a:spcBef>
                  <a:spcPct val="0"/>
                </a:spcBef>
              </a:pPr>
              <a:t>15</a:t>
            </a:fld>
            <a:endParaRPr lang="cs-CZ" sz="1400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Nadpis 4"/>
          <p:cNvSpPr txBox="1">
            <a:spLocks/>
          </p:cNvSpPr>
          <p:nvPr/>
        </p:nvSpPr>
        <p:spPr>
          <a:xfrm>
            <a:off x="1010244" y="7021037"/>
            <a:ext cx="9361169" cy="540226"/>
          </a:xfrm>
          <a:prstGeom prst="rect">
            <a:avLst/>
          </a:prstGeom>
          <a:noFill/>
        </p:spPr>
        <p:txBody>
          <a:bodyPr vert="horz" lIns="0" tIns="49785" rIns="99569" bIns="49785" rtlCol="0" anchor="ctr">
            <a:noAutofit/>
          </a:bodyPr>
          <a:lstStyle/>
          <a:p>
            <a:r>
              <a:rPr lang="fr-FR" sz="1600" spc="100" baseline="30000" dirty="0">
                <a:ea typeface="+mj-ea"/>
                <a:cs typeface="Arial" pitchFamily="34" charset="0"/>
              </a:rPr>
              <a:t>Prev—Centrum z.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ú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,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b="1" spc="100" baseline="30000" dirty="0">
                <a:ea typeface="+mj-ea"/>
                <a:cs typeface="Arial" pitchFamily="34" charset="0"/>
              </a:rPr>
              <a:t>NÍZKOPRAHOVÉ SLUŽBY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 tel: 2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42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498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334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77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7 161 133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email: </a:t>
            </a:r>
            <a:r>
              <a:rPr lang="cs-CZ" sz="1600" spc="100" baseline="30000" dirty="0" err="1">
                <a:ea typeface="+mj-ea"/>
                <a:cs typeface="Arial" pitchFamily="34" charset="0"/>
              </a:rPr>
              <a:t>nzdm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@prevcentrum.cz / www.prevcentrum.cz</a:t>
            </a:r>
          </a:p>
        </p:txBody>
      </p:sp>
      <p:grpSp>
        <p:nvGrpSpPr>
          <p:cNvPr id="32" name="officeArt object" descr="officeArt object"/>
          <p:cNvGrpSpPr/>
          <p:nvPr/>
        </p:nvGrpSpPr>
        <p:grpSpPr>
          <a:xfrm>
            <a:off x="1181686" y="1802164"/>
            <a:ext cx="8513659" cy="4960314"/>
            <a:chOff x="-1" y="-100708"/>
            <a:chExt cx="5533376" cy="3959169"/>
          </a:xfrm>
        </p:grpSpPr>
        <p:grpSp>
          <p:nvGrpSpPr>
            <p:cNvPr id="33" name="Group 1073741828"/>
            <p:cNvGrpSpPr/>
            <p:nvPr/>
          </p:nvGrpSpPr>
          <p:grpSpPr>
            <a:xfrm>
              <a:off x="1599216" y="-100708"/>
              <a:ext cx="2357938" cy="904876"/>
              <a:chOff x="-1" y="-100706"/>
              <a:chExt cx="2357937" cy="904875"/>
            </a:xfrm>
          </p:grpSpPr>
          <p:sp>
            <p:nvSpPr>
              <p:cNvPr id="47" name="Shape 1073741826"/>
              <p:cNvSpPr/>
              <p:nvPr/>
            </p:nvSpPr>
            <p:spPr>
              <a:xfrm>
                <a:off x="0" y="0"/>
                <a:ext cx="2057170" cy="759861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>
                <a:outerShdw blurRad="12700" dist="38100" dir="2700000" rotWithShape="0">
                  <a:srgbClr val="000000">
                    <a:alpha val="39999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" name="Shape 1073741827"/>
              <p:cNvSpPr txBox="1"/>
              <p:nvPr/>
            </p:nvSpPr>
            <p:spPr>
              <a:xfrm>
                <a:off x="-1" y="-100706"/>
                <a:ext cx="2357937" cy="90487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it-IT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Anamnesticko-diagnostická fáze /krátkodobý kontakt : </a:t>
                </a:r>
                <a:r>
                  <a:rPr lang="it-IT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anamn</a:t>
                </a:r>
                <a:r>
                  <a:rPr lang="fr-FR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é</a:t>
                </a:r>
                <a:r>
                  <a:rPr lang="it-IT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za, diagnostický filtr, kontrakt, základní poradenství</a:t>
                </a:r>
                <a:r>
                  <a:rPr lang="it-IT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it-IT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 – 2 měsíce</a:t>
                </a:r>
                <a:endParaRPr lang="cs-CZ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4" name="Shape 1073741829"/>
            <p:cNvSpPr/>
            <p:nvPr/>
          </p:nvSpPr>
          <p:spPr>
            <a:xfrm>
              <a:off x="-1" y="1192386"/>
              <a:ext cx="1751601" cy="772739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>
              <a:outerShdw blurRad="12700" dist="38100" dir="2700000" rotWithShape="0">
                <a:srgbClr val="000000">
                  <a:alpha val="39999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cs-CZ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Ambulantní léčba</a:t>
              </a:r>
              <a:endPara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cs-CZ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Program </a:t>
              </a:r>
              <a:r>
                <a:rPr lang="cs-CZ" sz="18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I/Program </a:t>
              </a:r>
              <a:r>
                <a:rPr lang="cs-CZ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II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cs-CZ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 – 4 měsíce</a:t>
              </a:r>
            </a:p>
          </p:txBody>
        </p:sp>
        <p:grpSp>
          <p:nvGrpSpPr>
            <p:cNvPr id="35" name="Group 1073741834"/>
            <p:cNvGrpSpPr/>
            <p:nvPr/>
          </p:nvGrpSpPr>
          <p:grpSpPr>
            <a:xfrm>
              <a:off x="3743769" y="1784376"/>
              <a:ext cx="1789606" cy="607104"/>
              <a:chOff x="-37201" y="-3"/>
              <a:chExt cx="1789605" cy="607102"/>
            </a:xfrm>
          </p:grpSpPr>
          <p:sp>
            <p:nvSpPr>
              <p:cNvPr id="45" name="Shape 1073741832"/>
              <p:cNvSpPr/>
              <p:nvPr/>
            </p:nvSpPr>
            <p:spPr>
              <a:xfrm>
                <a:off x="-2" y="-2"/>
                <a:ext cx="1600023" cy="400729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>
                <a:outerShdw blurRad="12700" dist="38100" dir="2700000" rotWithShape="0">
                  <a:srgbClr val="000000">
                    <a:alpha val="39999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6" name="Shape 1073741833"/>
              <p:cNvSpPr txBox="1"/>
              <p:nvPr/>
            </p:nvSpPr>
            <p:spPr>
              <a:xfrm>
                <a:off x="-37201" y="-3"/>
                <a:ext cx="1789605" cy="6071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it-IT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Následná péče</a:t>
                </a:r>
                <a:r>
                  <a:rPr lang="it-IT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cs-CZ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it-IT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3 - 4 </a:t>
                </a:r>
                <a:r>
                  <a:rPr lang="it-IT" sz="16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měsíce</a:t>
                </a:r>
                <a:endParaRPr lang="cs-CZ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6" name="Shape 1073741835"/>
            <p:cNvCxnSpPr/>
            <p:nvPr/>
          </p:nvCxnSpPr>
          <p:spPr>
            <a:xfrm>
              <a:off x="2627801" y="759854"/>
              <a:ext cx="1876990" cy="102452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</p:cxnSp>
        <p:grpSp>
          <p:nvGrpSpPr>
            <p:cNvPr id="37" name="Group 1073741838"/>
            <p:cNvGrpSpPr/>
            <p:nvPr/>
          </p:nvGrpSpPr>
          <p:grpSpPr>
            <a:xfrm>
              <a:off x="1097913" y="2473321"/>
              <a:ext cx="3406877" cy="1385140"/>
              <a:chOff x="-2062" y="-1982"/>
              <a:chExt cx="3406876" cy="1385138"/>
            </a:xfrm>
          </p:grpSpPr>
          <p:sp>
            <p:nvSpPr>
              <p:cNvPr id="43" name="Shape 1073741836"/>
              <p:cNvSpPr/>
              <p:nvPr/>
            </p:nvSpPr>
            <p:spPr>
              <a:xfrm>
                <a:off x="-1" y="-2"/>
                <a:ext cx="2857181" cy="1081335"/>
              </a:xfrm>
              <a:prstGeom prst="rect">
                <a:avLst/>
              </a:prstGeom>
              <a:solidFill>
                <a:srgbClr val="EAEAEA"/>
              </a:solidFill>
              <a:ln w="12700" cap="flat">
                <a:noFill/>
                <a:miter lim="400000"/>
              </a:ln>
              <a:effectLst>
                <a:outerShdw blurRad="12700" dist="38100" dir="5400000" rotWithShape="0">
                  <a:srgbClr val="000000">
                    <a:alpha val="39999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" name="Shape 1073741837"/>
              <p:cNvSpPr txBox="1"/>
              <p:nvPr/>
            </p:nvSpPr>
            <p:spPr>
              <a:xfrm>
                <a:off x="-2062" y="-1982"/>
                <a:ext cx="3406876" cy="13851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it-IT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Ukončení kontaktu</a:t>
                </a:r>
                <a:endParaRPr lang="cs-CZ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it-I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- dohodou bez odkazu a zprostředkování</a:t>
                </a:r>
                <a:endParaRPr lang="cs-CZ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it-I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- zprostředkováním jin</a:t>
                </a:r>
                <a:r>
                  <a:rPr lang="fr-FR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é</a:t>
                </a:r>
                <a:r>
                  <a:rPr lang="it-I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ho zařízení návazn</a:t>
                </a:r>
                <a:r>
                  <a:rPr lang="fr-FR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é </a:t>
                </a:r>
                <a:r>
                  <a:rPr lang="it-I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péče</a:t>
                </a:r>
                <a:endParaRPr lang="cs-CZ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it-I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- porušením pravidel kontraktu </a:t>
                </a:r>
                <a:endParaRPr lang="cs-CZ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it-I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- léčba v jin</a:t>
                </a:r>
                <a:r>
                  <a:rPr lang="fr-FR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é</a:t>
                </a:r>
                <a:r>
                  <a:rPr lang="it-I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 zařízení návazn</a:t>
                </a:r>
                <a:r>
                  <a:rPr lang="fr-FR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é </a:t>
                </a:r>
                <a:r>
                  <a:rPr lang="it-I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péče</a:t>
                </a:r>
                <a:endParaRPr lang="cs-CZ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8" name="Shape 1073741839"/>
            <p:cNvCxnSpPr/>
            <p:nvPr/>
          </p:nvCxnSpPr>
          <p:spPr>
            <a:xfrm flipH="1">
              <a:off x="2400027" y="759856"/>
              <a:ext cx="227778" cy="163162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ysDot"/>
              <a:round/>
              <a:tailEnd type="triangle" w="med" len="med"/>
            </a:ln>
            <a:effectLst/>
          </p:spPr>
        </p:cxnSp>
        <p:cxnSp>
          <p:nvCxnSpPr>
            <p:cNvPr id="39" name="Shape 1073741840"/>
            <p:cNvCxnSpPr/>
            <p:nvPr/>
          </p:nvCxnSpPr>
          <p:spPr>
            <a:xfrm>
              <a:off x="1599218" y="1595240"/>
              <a:ext cx="2181755" cy="389557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</p:cxnSp>
        <p:cxnSp>
          <p:nvCxnSpPr>
            <p:cNvPr id="40" name="Shape 1073741841"/>
            <p:cNvCxnSpPr/>
            <p:nvPr/>
          </p:nvCxnSpPr>
          <p:spPr>
            <a:xfrm flipH="1">
              <a:off x="895198" y="759855"/>
              <a:ext cx="1732606" cy="432535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</p:cxnSp>
        <p:cxnSp>
          <p:nvCxnSpPr>
            <p:cNvPr id="41" name="Shape 1073741842"/>
            <p:cNvCxnSpPr/>
            <p:nvPr/>
          </p:nvCxnSpPr>
          <p:spPr>
            <a:xfrm>
              <a:off x="837105" y="1592899"/>
              <a:ext cx="1019987" cy="79858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ysDot"/>
              <a:round/>
              <a:tailEnd type="triangle" w="med" len="med"/>
            </a:ln>
            <a:effectLst/>
          </p:spPr>
        </p:cxnSp>
        <p:cxnSp>
          <p:nvCxnSpPr>
            <p:cNvPr id="42" name="Shape 1073741843"/>
            <p:cNvCxnSpPr/>
            <p:nvPr/>
          </p:nvCxnSpPr>
          <p:spPr>
            <a:xfrm flipH="1">
              <a:off x="3047653" y="2185104"/>
              <a:ext cx="1533329" cy="206376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ysDot"/>
              <a:rou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03847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66115" y="1351623"/>
            <a:ext cx="9436459" cy="5932204"/>
          </a:xfrm>
          <a:prstGeom prst="rect">
            <a:avLst/>
          </a:prstGeom>
          <a:noFill/>
        </p:spPr>
        <p:txBody>
          <a:bodyPr wrap="square" rIns="360000" numCol="1" spcCol="360000" rtlCol="0" anchor="t">
            <a:noAutofit/>
          </a:bodyPr>
          <a:lstStyle/>
          <a:p>
            <a:pPr marL="514350" indent="-514350">
              <a:buAutoNum type="arabicPeriod"/>
            </a:pPr>
            <a:r>
              <a:rPr lang="cs-CZ" sz="2800" b="1" dirty="0"/>
              <a:t>Program individuální péče</a:t>
            </a:r>
          </a:p>
          <a:p>
            <a:pPr marL="457200" indent="-457200">
              <a:buFontTx/>
              <a:buChar char="-"/>
            </a:pPr>
            <a:r>
              <a:rPr lang="cs-CZ" sz="2400" dirty="0" err="1"/>
              <a:t>Anamnesticko</a:t>
            </a:r>
            <a:r>
              <a:rPr lang="cs-CZ" sz="2400" dirty="0"/>
              <a:t> diagnostická fáze (1 až 2 měsíce),</a:t>
            </a:r>
          </a:p>
          <a:p>
            <a:pPr marL="457200" indent="-457200">
              <a:buFontTx/>
              <a:buChar char="-"/>
            </a:pPr>
            <a:r>
              <a:rPr lang="cs-CZ" sz="2400" dirty="0"/>
              <a:t>Uzavírá se kontrakt mezi klientem a pracovníkem,</a:t>
            </a:r>
          </a:p>
          <a:p>
            <a:pPr marL="457200" indent="-457200">
              <a:buFontTx/>
              <a:buChar char="-"/>
            </a:pPr>
            <a:r>
              <a:rPr lang="cs-CZ" sz="2400" dirty="0"/>
              <a:t>Léčebná fáze (3 až 6 měsíců),</a:t>
            </a:r>
          </a:p>
          <a:p>
            <a:pPr marL="457200" indent="-457200">
              <a:buFontTx/>
              <a:buChar char="-"/>
            </a:pPr>
            <a:r>
              <a:rPr lang="cs-CZ" sz="2400" dirty="0"/>
              <a:t>Následná péče (1 až 3 měsíce),</a:t>
            </a:r>
          </a:p>
          <a:p>
            <a:pPr marL="457200" indent="-457200">
              <a:buFontTx/>
              <a:buChar char="-"/>
            </a:pPr>
            <a:r>
              <a:rPr lang="cs-CZ" sz="2400" dirty="0"/>
              <a:t>Individuální konzultace s garantem ve frekvenci 1x týdně 50 min,</a:t>
            </a:r>
          </a:p>
          <a:p>
            <a:pPr marL="457200" indent="-457200">
              <a:buFontTx/>
              <a:buChar char="-"/>
            </a:pPr>
            <a:r>
              <a:rPr lang="cs-CZ" sz="2400" dirty="0"/>
              <a:t>Méně intenzivní.</a:t>
            </a:r>
          </a:p>
          <a:p>
            <a:endParaRPr lang="cs-CZ" sz="2400" b="1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400" b="1" dirty="0"/>
              <a:t>Pro klienty, kteří: </a:t>
            </a:r>
            <a:r>
              <a:rPr lang="cs-CZ" sz="2400" dirty="0"/>
              <a:t>experimentují s návykovými látkami nebo nemají výraznější potíže s trávením času v online prostoru, klienti kteří trpí úzkostmi, jsou výrazně introvertní a odmítají do skupinového programu </a:t>
            </a:r>
            <a:r>
              <a:rPr lang="cs-CZ" sz="2400" dirty="0" smtClean="0"/>
              <a:t>docházet</a:t>
            </a:r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66117" y="901082"/>
            <a:ext cx="9361168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Nadpis 4"/>
          <p:cNvSpPr txBox="1">
            <a:spLocks/>
          </p:cNvSpPr>
          <p:nvPr/>
        </p:nvSpPr>
        <p:spPr>
          <a:xfrm>
            <a:off x="666116" y="450541"/>
            <a:ext cx="9361169" cy="90108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CDE04"/>
              </a:gs>
            </a:gsLst>
            <a:lin ang="0" scaled="0"/>
          </a:gradFill>
        </p:spPr>
        <p:txBody>
          <a:bodyPr vert="horz" lIns="432000" tIns="49785" rIns="99569" bIns="72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cs-CZ" sz="3600" b="1" dirty="0">
                <a:ln w="3175">
                  <a:noFill/>
                </a:ln>
                <a:latin typeface="+mj-lt"/>
                <a:ea typeface="+mj-ea"/>
                <a:cs typeface="Arial" pitchFamily="34" charset="0"/>
              </a:rPr>
              <a:t>Současnost – Program I</a:t>
            </a:r>
          </a:p>
        </p:txBody>
      </p:sp>
      <p:sp>
        <p:nvSpPr>
          <p:cNvPr id="15" name="Nadpis 4"/>
          <p:cNvSpPr txBox="1">
            <a:spLocks/>
          </p:cNvSpPr>
          <p:nvPr/>
        </p:nvSpPr>
        <p:spPr>
          <a:xfrm>
            <a:off x="9549763" y="324273"/>
            <a:ext cx="1089763" cy="901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</a:pPr>
            <a:fld id="{B3F193A3-CEEE-4B8F-8953-61BD0795DAD5}" type="slidenum">
              <a:rPr lang="en-US" sz="160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pPr algn="ctr">
                <a:spcBef>
                  <a:spcPct val="0"/>
                </a:spcBef>
              </a:pPr>
              <a:t>16</a:t>
            </a:fld>
            <a:endParaRPr lang="cs-CZ" sz="1400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Nadpis 4"/>
          <p:cNvSpPr txBox="1">
            <a:spLocks/>
          </p:cNvSpPr>
          <p:nvPr/>
        </p:nvSpPr>
        <p:spPr>
          <a:xfrm>
            <a:off x="1010244" y="7021037"/>
            <a:ext cx="9361169" cy="540226"/>
          </a:xfrm>
          <a:prstGeom prst="rect">
            <a:avLst/>
          </a:prstGeom>
          <a:noFill/>
        </p:spPr>
        <p:txBody>
          <a:bodyPr vert="horz" lIns="0" tIns="49785" rIns="99569" bIns="49785" rtlCol="0" anchor="ctr">
            <a:noAutofit/>
          </a:bodyPr>
          <a:lstStyle/>
          <a:p>
            <a:r>
              <a:rPr lang="fr-FR" sz="1600" spc="100" baseline="30000" dirty="0">
                <a:ea typeface="+mj-ea"/>
                <a:cs typeface="Arial" pitchFamily="34" charset="0"/>
              </a:rPr>
              <a:t>Prev—Centrum z.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ú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,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b="1" spc="100" baseline="30000" dirty="0">
                <a:ea typeface="+mj-ea"/>
                <a:cs typeface="Arial" pitchFamily="34" charset="0"/>
              </a:rPr>
              <a:t>NÍZKOPRAHOVÉ SLUŽBY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 tel: 2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42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498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334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77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7 161 133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email: </a:t>
            </a:r>
            <a:r>
              <a:rPr lang="cs-CZ" sz="1600" spc="100" baseline="30000" dirty="0" err="1">
                <a:ea typeface="+mj-ea"/>
                <a:cs typeface="Arial" pitchFamily="34" charset="0"/>
              </a:rPr>
              <a:t>nzdm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@prevcentrum.cz / www.prevcentrum.cz</a:t>
            </a:r>
          </a:p>
        </p:txBody>
      </p:sp>
    </p:spTree>
    <p:extLst>
      <p:ext uri="{BB962C8B-B14F-4D97-AF65-F5344CB8AC3E}">
        <p14:creationId xmlns:p14="http://schemas.microsoft.com/office/powerpoint/2010/main" val="381396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66116" y="1431125"/>
            <a:ext cx="9436459" cy="5932204"/>
          </a:xfrm>
          <a:prstGeom prst="rect">
            <a:avLst/>
          </a:prstGeom>
          <a:noFill/>
        </p:spPr>
        <p:txBody>
          <a:bodyPr wrap="square" rIns="360000" numCol="1" spcCol="360000" rtlCol="0" anchor="t">
            <a:noAutofit/>
          </a:bodyPr>
          <a:lstStyle/>
          <a:p>
            <a:r>
              <a:rPr lang="cs-CZ" sz="2800" b="1" dirty="0"/>
              <a:t>2. Program individuální péče v kombinaci s péčí skupinovou</a:t>
            </a:r>
            <a:endParaRPr lang="cs-CZ" sz="2800" dirty="0"/>
          </a:p>
          <a:p>
            <a:pPr marL="457200" indent="-457200" algn="just">
              <a:buFontTx/>
              <a:buChar char="-"/>
            </a:pPr>
            <a:r>
              <a:rPr lang="cs-CZ" sz="2800" dirty="0"/>
              <a:t>Do skupiny je klient zařazen po </a:t>
            </a:r>
            <a:r>
              <a:rPr lang="cs-CZ" sz="2800" dirty="0" err="1"/>
              <a:t>anamnesticko</a:t>
            </a:r>
            <a:r>
              <a:rPr lang="cs-CZ" sz="2800" dirty="0"/>
              <a:t> – diagnostické fázi a to po 5ti individuálních konzultacích,</a:t>
            </a:r>
          </a:p>
          <a:p>
            <a:pPr marL="457200" indent="-457200" algn="just">
              <a:buFontTx/>
              <a:buChar char="-"/>
            </a:pPr>
            <a:r>
              <a:rPr lang="cs-CZ" sz="2800" dirty="0"/>
              <a:t>Uzavírá se kontrakt mezi klientem a pracovníkem,</a:t>
            </a:r>
          </a:p>
          <a:p>
            <a:pPr marL="457200" indent="-457200" algn="just">
              <a:buFontTx/>
              <a:buChar char="-"/>
            </a:pPr>
            <a:r>
              <a:rPr lang="cs-CZ" sz="2800" b="1" dirty="0"/>
              <a:t>Program obsahuje: </a:t>
            </a:r>
            <a:r>
              <a:rPr lang="cs-CZ" sz="2800" dirty="0"/>
              <a:t>individuální konzultace ve frekvenci 1x týdně 50 min a skupinové setkání v rozsahu 1x týdně 90 min,</a:t>
            </a:r>
          </a:p>
          <a:p>
            <a:pPr marL="457200" indent="-457200" algn="just">
              <a:buFontTx/>
              <a:buChar char="-"/>
            </a:pPr>
            <a:r>
              <a:rPr lang="cs-CZ" sz="2800" dirty="0"/>
              <a:t>Intenzivní forma spolupráce,</a:t>
            </a:r>
          </a:p>
          <a:p>
            <a:pPr algn="just"/>
            <a:r>
              <a:rPr lang="cs-CZ" sz="2800" u="sng" dirty="0"/>
              <a:t>V nabídce 2 skupiny: </a:t>
            </a: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cs-CZ" sz="2600" b="1" dirty="0"/>
              <a:t>Motivační skupina pro děti a dospívající užívající návykové látky</a:t>
            </a:r>
            <a:r>
              <a:rPr lang="cs-CZ" sz="2600" dirty="0"/>
              <a:t> (12 až 18 let).</a:t>
            </a: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cs-CZ" sz="2600" b="1" dirty="0"/>
              <a:t>Růstová skupina pro děti a dospívající s problematikou </a:t>
            </a:r>
            <a:r>
              <a:rPr lang="cs-CZ" sz="2600" b="1" dirty="0" err="1"/>
              <a:t>netolismu</a:t>
            </a:r>
            <a:r>
              <a:rPr lang="cs-CZ" sz="2600" dirty="0"/>
              <a:t> (12 až 18 let).</a:t>
            </a:r>
            <a:endParaRPr lang="cs-CZ" sz="2600" b="1" dirty="0"/>
          </a:p>
          <a:p>
            <a:pPr marL="457200" indent="-457200" algn="just">
              <a:buFontTx/>
              <a:buChar char="-"/>
            </a:pPr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66117" y="901082"/>
            <a:ext cx="9361168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Nadpis 4"/>
          <p:cNvSpPr txBox="1">
            <a:spLocks/>
          </p:cNvSpPr>
          <p:nvPr/>
        </p:nvSpPr>
        <p:spPr>
          <a:xfrm>
            <a:off x="666116" y="450541"/>
            <a:ext cx="9361169" cy="90108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CDE04"/>
              </a:gs>
            </a:gsLst>
            <a:lin ang="0" scaled="0"/>
          </a:gradFill>
        </p:spPr>
        <p:txBody>
          <a:bodyPr vert="horz" lIns="432000" tIns="49785" rIns="99569" bIns="72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cs-CZ" sz="3600" b="1" dirty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t>Současnost – Program II</a:t>
            </a:r>
          </a:p>
        </p:txBody>
      </p:sp>
      <p:sp>
        <p:nvSpPr>
          <p:cNvPr id="15" name="Nadpis 4"/>
          <p:cNvSpPr txBox="1">
            <a:spLocks/>
          </p:cNvSpPr>
          <p:nvPr/>
        </p:nvSpPr>
        <p:spPr>
          <a:xfrm>
            <a:off x="9549763" y="324273"/>
            <a:ext cx="1089763" cy="901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</a:pPr>
            <a:fld id="{B3F193A3-CEEE-4B8F-8953-61BD0795DAD5}" type="slidenum">
              <a:rPr lang="en-US" sz="160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pPr algn="ctr">
                <a:spcBef>
                  <a:spcPct val="0"/>
                </a:spcBef>
              </a:pPr>
              <a:t>17</a:t>
            </a:fld>
            <a:endParaRPr lang="cs-CZ" sz="1400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Nadpis 4"/>
          <p:cNvSpPr txBox="1">
            <a:spLocks/>
          </p:cNvSpPr>
          <p:nvPr/>
        </p:nvSpPr>
        <p:spPr>
          <a:xfrm>
            <a:off x="1010244" y="7021037"/>
            <a:ext cx="9361169" cy="540226"/>
          </a:xfrm>
          <a:prstGeom prst="rect">
            <a:avLst/>
          </a:prstGeom>
          <a:noFill/>
        </p:spPr>
        <p:txBody>
          <a:bodyPr vert="horz" lIns="0" tIns="49785" rIns="99569" bIns="49785" rtlCol="0" anchor="ctr">
            <a:noAutofit/>
          </a:bodyPr>
          <a:lstStyle/>
          <a:p>
            <a:r>
              <a:rPr lang="fr-FR" sz="1600" spc="100" baseline="30000" dirty="0">
                <a:ea typeface="+mj-ea"/>
                <a:cs typeface="Arial" pitchFamily="34" charset="0"/>
              </a:rPr>
              <a:t>Prev—Centrum z.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ú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,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b="1" spc="100" baseline="30000" dirty="0">
                <a:ea typeface="+mj-ea"/>
                <a:cs typeface="Arial" pitchFamily="34" charset="0"/>
              </a:rPr>
              <a:t>NÍZKOPRAHOVÉ SLUŽBY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 tel: 2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42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498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334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77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7 161 133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email: </a:t>
            </a:r>
            <a:r>
              <a:rPr lang="cs-CZ" sz="1600" spc="100" baseline="30000" dirty="0" err="1">
                <a:ea typeface="+mj-ea"/>
                <a:cs typeface="Arial" pitchFamily="34" charset="0"/>
              </a:rPr>
              <a:t>nzdm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@prevcentrum.cz / www.prevcentrum.cz</a:t>
            </a:r>
          </a:p>
        </p:txBody>
      </p:sp>
    </p:spTree>
    <p:extLst>
      <p:ext uri="{BB962C8B-B14F-4D97-AF65-F5344CB8AC3E}">
        <p14:creationId xmlns:p14="http://schemas.microsoft.com/office/powerpoint/2010/main" val="344356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66116" y="1431125"/>
            <a:ext cx="9436459" cy="5932204"/>
          </a:xfrm>
          <a:prstGeom prst="rect">
            <a:avLst/>
          </a:prstGeom>
          <a:noFill/>
        </p:spPr>
        <p:txBody>
          <a:bodyPr wrap="square" rIns="360000" numCol="1" spcCol="360000" rtlCol="0" anchor="t">
            <a:noAutofit/>
          </a:bodyPr>
          <a:lstStyle/>
          <a:p>
            <a:pPr lvl="0" algn="just"/>
            <a:endParaRPr lang="cs-CZ" sz="2400" dirty="0"/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cs-CZ" sz="2600" b="1" dirty="0"/>
              <a:t>Motivovat</a:t>
            </a:r>
            <a:r>
              <a:rPr lang="cs-CZ" sz="2600" dirty="0"/>
              <a:t> dospívající směrem k pozitivní změně životního stylu a zodpovědnému chování ve vztahu k návykovým látkám a </a:t>
            </a:r>
            <a:r>
              <a:rPr lang="cs-CZ" sz="2600" dirty="0" smtClean="0"/>
              <a:t>alkoholu.</a:t>
            </a:r>
            <a:endParaRPr lang="cs-CZ" sz="2600" dirty="0"/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cs-CZ" sz="2600" b="1" dirty="0" err="1"/>
              <a:t>E</a:t>
            </a:r>
            <a:r>
              <a:rPr lang="cs-CZ" sz="2600" b="1" dirty="0" err="1" smtClean="0"/>
              <a:t>dukovat</a:t>
            </a:r>
            <a:r>
              <a:rPr lang="cs-CZ" sz="2600" dirty="0" smtClean="0"/>
              <a:t> </a:t>
            </a:r>
            <a:r>
              <a:rPr lang="cs-CZ" sz="2600" dirty="0"/>
              <a:t>o rizicích a důsledcích spojených s užíváním návykových látek, a nebo s </a:t>
            </a:r>
            <a:r>
              <a:rPr lang="cs-CZ" sz="2600" dirty="0" err="1" smtClean="0"/>
              <a:t>netolismem</a:t>
            </a:r>
            <a:r>
              <a:rPr lang="cs-CZ" sz="2600" dirty="0"/>
              <a:t>.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cs-CZ" sz="2600" b="1" dirty="0"/>
              <a:t>P</a:t>
            </a:r>
            <a:r>
              <a:rPr lang="cs-CZ" sz="2600" b="1" dirty="0" smtClean="0"/>
              <a:t>odporovat</a:t>
            </a:r>
            <a:r>
              <a:rPr lang="cs-CZ" sz="2600" dirty="0" smtClean="0"/>
              <a:t> </a:t>
            </a:r>
            <a:r>
              <a:rPr lang="cs-CZ" sz="2600" dirty="0"/>
              <a:t>rozvoj vlastních schopností a dovedností (sebedůvěra, komunikace, asertivita, sebeuvědomění, zvládání emocí</a:t>
            </a:r>
            <a:r>
              <a:rPr lang="cs-CZ" sz="2600" dirty="0" smtClean="0"/>
              <a:t>).</a:t>
            </a:r>
            <a:endParaRPr lang="cs-CZ" sz="2600" dirty="0"/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cs-CZ" sz="2600" b="1" dirty="0"/>
              <a:t>N</a:t>
            </a:r>
            <a:r>
              <a:rPr lang="cs-CZ" sz="2600" b="1" dirty="0" smtClean="0"/>
              <a:t>apomáhat</a:t>
            </a:r>
            <a:r>
              <a:rPr lang="cs-CZ" sz="2600" dirty="0" smtClean="0"/>
              <a:t> </a:t>
            </a:r>
            <a:r>
              <a:rPr lang="cs-CZ" sz="2600" dirty="0"/>
              <a:t>v udržení dosažených </a:t>
            </a:r>
            <a:r>
              <a:rPr lang="cs-CZ" sz="2600" dirty="0" smtClean="0"/>
              <a:t>změn.</a:t>
            </a:r>
            <a:endParaRPr lang="cs-CZ" sz="2600" dirty="0"/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cs-CZ" sz="2600" dirty="0"/>
              <a:t>P</a:t>
            </a:r>
            <a:r>
              <a:rPr lang="cs-CZ" sz="2600" dirty="0" smtClean="0"/>
              <a:t>revence </a:t>
            </a:r>
            <a:r>
              <a:rPr lang="cs-CZ" sz="2600" b="1" dirty="0"/>
              <a:t>relapsu</a:t>
            </a:r>
            <a:r>
              <a:rPr lang="cs-CZ" sz="2600" dirty="0"/>
              <a:t>, případně pomoc při zpracování a zvládnutí již proběhlého </a:t>
            </a:r>
            <a:r>
              <a:rPr lang="cs-CZ" sz="2600" dirty="0" smtClean="0"/>
              <a:t>relapsu.</a:t>
            </a:r>
            <a:endParaRPr lang="cs-CZ" sz="2600" dirty="0"/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cs-CZ" sz="2600" b="1" dirty="0"/>
              <a:t>Z</a:t>
            </a:r>
            <a:r>
              <a:rPr lang="cs-CZ" sz="2600" b="1" dirty="0" smtClean="0"/>
              <a:t>apojit</a:t>
            </a:r>
            <a:r>
              <a:rPr lang="cs-CZ" sz="2600" dirty="0" smtClean="0"/>
              <a:t> </a:t>
            </a:r>
            <a:r>
              <a:rPr lang="cs-CZ" sz="2600" dirty="0"/>
              <a:t>do procesu spolupráce rodiče/opatrovníky.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66117" y="901082"/>
            <a:ext cx="9361168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Nadpis 4"/>
          <p:cNvSpPr txBox="1">
            <a:spLocks/>
          </p:cNvSpPr>
          <p:nvPr/>
        </p:nvSpPr>
        <p:spPr>
          <a:xfrm>
            <a:off x="666116" y="450541"/>
            <a:ext cx="9361169" cy="90108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CDE04"/>
              </a:gs>
            </a:gsLst>
            <a:lin ang="0" scaled="0"/>
          </a:gradFill>
        </p:spPr>
        <p:txBody>
          <a:bodyPr vert="horz" lIns="432000" tIns="49785" rIns="99569" bIns="72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cs-CZ" sz="3600" b="1" dirty="0">
                <a:ln w="3175">
                  <a:noFill/>
                </a:ln>
                <a:latin typeface="+mj-lt"/>
                <a:ea typeface="+mj-ea"/>
                <a:cs typeface="Arial" pitchFamily="34" charset="0"/>
              </a:rPr>
              <a:t>Cíle skupinového programu</a:t>
            </a:r>
          </a:p>
        </p:txBody>
      </p:sp>
      <p:sp>
        <p:nvSpPr>
          <p:cNvPr id="15" name="Nadpis 4"/>
          <p:cNvSpPr txBox="1">
            <a:spLocks/>
          </p:cNvSpPr>
          <p:nvPr/>
        </p:nvSpPr>
        <p:spPr>
          <a:xfrm>
            <a:off x="9549763" y="324273"/>
            <a:ext cx="1089763" cy="901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</a:pPr>
            <a:fld id="{B3F193A3-CEEE-4B8F-8953-61BD0795DAD5}" type="slidenum">
              <a:rPr lang="en-US" sz="160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pPr algn="ctr">
                <a:spcBef>
                  <a:spcPct val="0"/>
                </a:spcBef>
              </a:pPr>
              <a:t>18</a:t>
            </a:fld>
            <a:endParaRPr lang="cs-CZ" sz="1400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Nadpis 4"/>
          <p:cNvSpPr txBox="1">
            <a:spLocks/>
          </p:cNvSpPr>
          <p:nvPr/>
        </p:nvSpPr>
        <p:spPr>
          <a:xfrm>
            <a:off x="1010244" y="7021037"/>
            <a:ext cx="9361169" cy="540226"/>
          </a:xfrm>
          <a:prstGeom prst="rect">
            <a:avLst/>
          </a:prstGeom>
          <a:noFill/>
        </p:spPr>
        <p:txBody>
          <a:bodyPr vert="horz" lIns="0" tIns="49785" rIns="99569" bIns="49785" rtlCol="0" anchor="ctr">
            <a:noAutofit/>
          </a:bodyPr>
          <a:lstStyle/>
          <a:p>
            <a:r>
              <a:rPr lang="fr-FR" sz="1600" spc="100" baseline="30000" dirty="0">
                <a:ea typeface="+mj-ea"/>
                <a:cs typeface="Arial" pitchFamily="34" charset="0"/>
              </a:rPr>
              <a:t>Prev—Centrum z.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ú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,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b="1" spc="100" baseline="30000" dirty="0">
                <a:ea typeface="+mj-ea"/>
                <a:cs typeface="Arial" pitchFamily="34" charset="0"/>
              </a:rPr>
              <a:t>NÍZKOPRAHOVÉ SLUŽBY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 tel: 2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42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498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334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77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7 161 133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email: </a:t>
            </a:r>
            <a:r>
              <a:rPr lang="cs-CZ" sz="1600" spc="100" baseline="30000" dirty="0" err="1">
                <a:ea typeface="+mj-ea"/>
                <a:cs typeface="Arial" pitchFamily="34" charset="0"/>
              </a:rPr>
              <a:t>nzdm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@prevcentrum.cz / www.prevcentrum.cz</a:t>
            </a:r>
          </a:p>
        </p:txBody>
      </p:sp>
    </p:spTree>
    <p:extLst>
      <p:ext uri="{BB962C8B-B14F-4D97-AF65-F5344CB8AC3E}">
        <p14:creationId xmlns:p14="http://schemas.microsoft.com/office/powerpoint/2010/main" val="177904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66116" y="1431125"/>
            <a:ext cx="9436459" cy="5932204"/>
          </a:xfrm>
          <a:prstGeom prst="rect">
            <a:avLst/>
          </a:prstGeom>
          <a:noFill/>
        </p:spPr>
        <p:txBody>
          <a:bodyPr wrap="square" rIns="360000" numCol="1" spcCol="360000" rtlCol="0" anchor="t">
            <a:noAutofit/>
          </a:bodyPr>
          <a:lstStyle/>
          <a:p>
            <a:pPr algn="just"/>
            <a:r>
              <a:rPr lang="cs-CZ" sz="2400" b="1" u="sng" dirty="0"/>
              <a:t>Hlavní cíle:</a:t>
            </a:r>
            <a:r>
              <a:rPr lang="cs-CZ" sz="2400" i="1" u="sng" dirty="0"/>
              <a:t> </a:t>
            </a:r>
            <a:endParaRPr lang="cs-CZ" sz="2400" u="sng" dirty="0"/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cs-CZ" sz="2400" b="1" dirty="0"/>
              <a:t>Motivovat</a:t>
            </a:r>
            <a:r>
              <a:rPr lang="cs-CZ" sz="2400" dirty="0"/>
              <a:t> směrem k abstinenci od návykových látek.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cs-CZ" sz="2400" b="1" dirty="0"/>
              <a:t>Edukovat</a:t>
            </a:r>
            <a:r>
              <a:rPr lang="cs-CZ" sz="2400" dirty="0"/>
              <a:t> o rizicích a důsledcích užívání jednotlivých návykových látek.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cs-CZ" sz="2400" dirty="0"/>
              <a:t>Prevence </a:t>
            </a:r>
            <a:r>
              <a:rPr lang="cs-CZ" sz="2400" b="1" dirty="0"/>
              <a:t>relapsu</a:t>
            </a:r>
            <a:r>
              <a:rPr lang="cs-CZ" sz="2400" dirty="0" smtClean="0"/>
              <a:t>.</a:t>
            </a:r>
            <a:endParaRPr lang="cs-CZ" sz="2400" i="1" dirty="0"/>
          </a:p>
          <a:p>
            <a:pPr algn="just"/>
            <a:r>
              <a:rPr lang="cs-CZ" sz="2400" b="1" u="sng" dirty="0"/>
              <a:t>Dílčí cíle: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2400" b="1" dirty="0"/>
              <a:t>podporovat</a:t>
            </a:r>
            <a:r>
              <a:rPr lang="cs-CZ" sz="2400" dirty="0"/>
              <a:t> v sebepoznávání a vyjadřování vlastních emocí,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2400" b="1" dirty="0"/>
              <a:t>mapovat</a:t>
            </a:r>
            <a:r>
              <a:rPr lang="cs-CZ" sz="2400" dirty="0"/>
              <a:t> motivy užívání návykových látek a pomoc s hledáním strategií zvládání konkrétních situací zdravým způsobem,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2400" dirty="0"/>
              <a:t>efektivně pracovat se silnými </a:t>
            </a:r>
            <a:r>
              <a:rPr lang="cs-CZ" sz="2400" b="1" dirty="0"/>
              <a:t>emočními stavy </a:t>
            </a:r>
            <a:r>
              <a:rPr lang="cs-CZ" sz="2400" dirty="0"/>
              <a:t>– vztek, smutek, bezmoc, nenávist, láska, radost, lítost, strach aj.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2400" dirty="0"/>
              <a:t>konstruktivně pracovat s </a:t>
            </a:r>
            <a:r>
              <a:rPr lang="cs-CZ" sz="2400" b="1" dirty="0"/>
              <a:t>agresivitou</a:t>
            </a:r>
            <a:r>
              <a:rPr lang="cs-CZ" sz="2400" dirty="0"/>
              <a:t> (hledání způsobů ventilování agresivity),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2400" b="1" dirty="0"/>
              <a:t>naučit</a:t>
            </a:r>
            <a:r>
              <a:rPr lang="cs-CZ" sz="2400" dirty="0"/>
              <a:t> se účinné strategie zvládání </a:t>
            </a:r>
            <a:r>
              <a:rPr lang="cs-CZ" sz="2400" b="1" dirty="0"/>
              <a:t>stresu</a:t>
            </a:r>
            <a:r>
              <a:rPr lang="cs-CZ" sz="2400" dirty="0"/>
              <a:t>,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2400" dirty="0"/>
              <a:t>naučit se vytvářet a udržovat pozitivní </a:t>
            </a:r>
            <a:r>
              <a:rPr lang="cs-CZ" sz="2400" b="1" dirty="0"/>
              <a:t>osobní vztahy</a:t>
            </a:r>
            <a:r>
              <a:rPr lang="cs-CZ" sz="2400" dirty="0"/>
              <a:t>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66117" y="901082"/>
            <a:ext cx="9361168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Nadpis 4"/>
          <p:cNvSpPr txBox="1">
            <a:spLocks/>
          </p:cNvSpPr>
          <p:nvPr/>
        </p:nvSpPr>
        <p:spPr>
          <a:xfrm>
            <a:off x="666116" y="450541"/>
            <a:ext cx="9361169" cy="90108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CDE04"/>
              </a:gs>
            </a:gsLst>
            <a:lin ang="0" scaled="0"/>
          </a:gradFill>
        </p:spPr>
        <p:txBody>
          <a:bodyPr vert="horz" lIns="432000" tIns="49785" rIns="99569" bIns="72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cs-CZ" sz="3200" b="1" dirty="0">
                <a:ln w="3175">
                  <a:noFill/>
                </a:ln>
                <a:latin typeface="+mj-lt"/>
                <a:ea typeface="+mj-ea"/>
                <a:cs typeface="Arial" pitchFamily="34" charset="0"/>
              </a:rPr>
              <a:t>Cíle skupinového programu – návykové látky</a:t>
            </a:r>
          </a:p>
        </p:txBody>
      </p:sp>
      <p:sp>
        <p:nvSpPr>
          <p:cNvPr id="15" name="Nadpis 4"/>
          <p:cNvSpPr txBox="1">
            <a:spLocks/>
          </p:cNvSpPr>
          <p:nvPr/>
        </p:nvSpPr>
        <p:spPr>
          <a:xfrm>
            <a:off x="9549763" y="324273"/>
            <a:ext cx="1089763" cy="901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</a:pPr>
            <a:fld id="{B3F193A3-CEEE-4B8F-8953-61BD0795DAD5}" type="slidenum">
              <a:rPr lang="en-US" sz="160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pPr algn="ctr">
                <a:spcBef>
                  <a:spcPct val="0"/>
                </a:spcBef>
              </a:pPr>
              <a:t>19</a:t>
            </a:fld>
            <a:endParaRPr lang="cs-CZ" sz="1400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Nadpis 4"/>
          <p:cNvSpPr txBox="1">
            <a:spLocks/>
          </p:cNvSpPr>
          <p:nvPr/>
        </p:nvSpPr>
        <p:spPr>
          <a:xfrm>
            <a:off x="1010244" y="7021037"/>
            <a:ext cx="9361169" cy="540226"/>
          </a:xfrm>
          <a:prstGeom prst="rect">
            <a:avLst/>
          </a:prstGeom>
          <a:noFill/>
        </p:spPr>
        <p:txBody>
          <a:bodyPr vert="horz" lIns="0" tIns="49785" rIns="99569" bIns="49785" rtlCol="0" anchor="ctr">
            <a:noAutofit/>
          </a:bodyPr>
          <a:lstStyle/>
          <a:p>
            <a:r>
              <a:rPr lang="fr-FR" sz="1600" spc="100" baseline="30000" dirty="0">
                <a:ea typeface="+mj-ea"/>
                <a:cs typeface="Arial" pitchFamily="34" charset="0"/>
              </a:rPr>
              <a:t>Prev—Centrum z.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ú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,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b="1" spc="100" baseline="30000" dirty="0">
                <a:ea typeface="+mj-ea"/>
                <a:cs typeface="Arial" pitchFamily="34" charset="0"/>
              </a:rPr>
              <a:t>NÍZKOPRAHOVÉ SLUŽBY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 tel: 2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42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498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334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77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7 161 133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email: </a:t>
            </a:r>
            <a:r>
              <a:rPr lang="cs-CZ" sz="1600" spc="100" baseline="30000" dirty="0" err="1">
                <a:ea typeface="+mj-ea"/>
                <a:cs typeface="Arial" pitchFamily="34" charset="0"/>
              </a:rPr>
              <a:t>nzdm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@prevcentrum.cz / www.prevcentrum.cz</a:t>
            </a:r>
          </a:p>
        </p:txBody>
      </p:sp>
    </p:spTree>
    <p:extLst>
      <p:ext uri="{BB962C8B-B14F-4D97-AF65-F5344CB8AC3E}">
        <p14:creationId xmlns:p14="http://schemas.microsoft.com/office/powerpoint/2010/main" val="305207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rgbClr val="FCDE0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" y="631"/>
            <a:ext cx="10693741" cy="7560000"/>
          </a:xfrm>
          <a:prstGeom prst="rect">
            <a:avLst/>
          </a:prstGeom>
        </p:spPr>
      </p:pic>
      <p:sp>
        <p:nvSpPr>
          <p:cNvPr id="7" name="Nadpis 4"/>
          <p:cNvSpPr txBox="1">
            <a:spLocks/>
          </p:cNvSpPr>
          <p:nvPr/>
        </p:nvSpPr>
        <p:spPr>
          <a:xfrm>
            <a:off x="1010244" y="7021037"/>
            <a:ext cx="9361169" cy="540226"/>
          </a:xfrm>
          <a:prstGeom prst="rect">
            <a:avLst/>
          </a:prstGeom>
          <a:noFill/>
        </p:spPr>
        <p:txBody>
          <a:bodyPr vert="horz" lIns="0" tIns="49785" rIns="99569" bIns="49785" rtlCol="0" anchor="ctr">
            <a:noAutofit/>
          </a:bodyPr>
          <a:lstStyle/>
          <a:p>
            <a:r>
              <a:rPr lang="fr-FR" sz="1600" spc="100" baseline="30000" dirty="0">
                <a:ea typeface="+mj-ea"/>
                <a:cs typeface="Arial" pitchFamily="34" charset="0"/>
              </a:rPr>
              <a:t>Prev—Centrum z.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ú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,</a:t>
            </a:r>
            <a:r>
              <a:rPr lang="cs-CZ" sz="1600" spc="100" dirty="0">
                <a:ea typeface="+mj-ea"/>
                <a:cs typeface="Arial" pitchFamily="34" charset="0"/>
              </a:rPr>
              <a:t> </a:t>
            </a:r>
            <a:r>
              <a:rPr lang="cs-CZ" sz="1600" b="1" spc="100" baseline="30000" dirty="0">
                <a:ea typeface="+mj-ea"/>
                <a:cs typeface="Arial" pitchFamily="34" charset="0"/>
              </a:rPr>
              <a:t>Nízkoprahové služby</a:t>
            </a:r>
            <a:r>
              <a:rPr lang="cs-CZ" sz="1600" b="1" spc="100" dirty="0">
                <a:ea typeface="+mj-ea"/>
                <a:cs typeface="Arial" pitchFamily="34" charset="0"/>
              </a:rPr>
              <a:t> 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tel: 2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42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498 334</a:t>
            </a:r>
            <a:r>
              <a:rPr lang="cs-CZ" sz="1600" spc="100" dirty="0">
                <a:ea typeface="+mj-ea"/>
                <a:cs typeface="Arial" pitchFamily="34" charset="0"/>
              </a:rPr>
              <a:t> 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777 161 133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/ email: </a:t>
            </a:r>
            <a:r>
              <a:rPr lang="cs-CZ" sz="1600" spc="100" baseline="30000" dirty="0" err="1">
                <a:ea typeface="+mj-ea"/>
                <a:cs typeface="Arial" pitchFamily="34" charset="0"/>
              </a:rPr>
              <a:t>nzdm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@prevcentrum.cz / www.prevcentrum.cz</a:t>
            </a:r>
          </a:p>
        </p:txBody>
      </p:sp>
      <p:sp>
        <p:nvSpPr>
          <p:cNvPr id="10" name="Nadpis 4"/>
          <p:cNvSpPr txBox="1">
            <a:spLocks/>
          </p:cNvSpPr>
          <p:nvPr/>
        </p:nvSpPr>
        <p:spPr>
          <a:xfrm>
            <a:off x="1087246" y="1846537"/>
            <a:ext cx="9105908" cy="4312486"/>
          </a:xfrm>
          <a:prstGeom prst="rect">
            <a:avLst/>
          </a:prstGeom>
          <a:ln>
            <a:noFill/>
          </a:ln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cs-CZ" sz="2800" dirty="0"/>
              <a:t>Prev-Centrum, z.ú.</a:t>
            </a:r>
          </a:p>
          <a:p>
            <a:r>
              <a:rPr lang="cs-CZ" sz="2800" spc="600" dirty="0">
                <a:cs typeface="Arial" pitchFamily="34" charset="0"/>
              </a:rPr>
              <a:t>Nízkoprahové služby</a:t>
            </a:r>
          </a:p>
          <a:p>
            <a:pPr>
              <a:spcBef>
                <a:spcPct val="0"/>
              </a:spcBef>
            </a:pPr>
            <a:endParaRPr lang="cs-CZ" sz="1800" b="1" spc="600" dirty="0"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cs-CZ" sz="4000" b="1" spc="600" dirty="0" err="1">
                <a:cs typeface="Arial" pitchFamily="34" charset="0"/>
              </a:rPr>
              <a:t>Adiktologická</a:t>
            </a:r>
            <a:r>
              <a:rPr lang="cs-CZ" sz="4000" b="1" spc="600" dirty="0">
                <a:cs typeface="Arial" pitchFamily="34" charset="0"/>
              </a:rPr>
              <a:t> ambulance pro děti a dospívající</a:t>
            </a:r>
          </a:p>
          <a:p>
            <a:pPr>
              <a:spcBef>
                <a:spcPct val="0"/>
              </a:spcBef>
            </a:pPr>
            <a:endParaRPr lang="cs-CZ" sz="1800" b="1" spc="600" dirty="0"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cs-CZ" sz="1800" b="1" spc="600" dirty="0"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cs-CZ" sz="1800" b="1" spc="600" dirty="0"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cs-CZ" sz="1800" b="1" spc="600" dirty="0"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cs-CZ" sz="2400" b="1" spc="600" dirty="0">
                <a:cs typeface="Arial" pitchFamily="34" charset="0"/>
              </a:rPr>
              <a:t>Hana </a:t>
            </a:r>
            <a:r>
              <a:rPr lang="cs-CZ" sz="2400" b="1" spc="600" dirty="0" err="1">
                <a:cs typeface="Arial" pitchFamily="34" charset="0"/>
              </a:rPr>
              <a:t>Švůgerová</a:t>
            </a:r>
            <a:endParaRPr lang="cs-CZ" sz="2400" b="1" spc="600" dirty="0">
              <a:cs typeface="Arial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695" y="1233080"/>
            <a:ext cx="2793342" cy="61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0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58185" y="1102289"/>
            <a:ext cx="9436459" cy="5932204"/>
          </a:xfrm>
          <a:prstGeom prst="rect">
            <a:avLst/>
          </a:prstGeom>
          <a:noFill/>
        </p:spPr>
        <p:txBody>
          <a:bodyPr wrap="square" rIns="360000" numCol="1" spcCol="360000" rtlCol="0" anchor="t">
            <a:noAutofit/>
          </a:bodyPr>
          <a:lstStyle/>
          <a:p>
            <a:r>
              <a:rPr lang="cs-CZ" sz="2400" b="1" u="sng" dirty="0"/>
              <a:t>Hlavní cíle: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400" b="1" dirty="0"/>
              <a:t>Redukovat</a:t>
            </a:r>
            <a:r>
              <a:rPr lang="cs-CZ" sz="2400" dirty="0"/>
              <a:t> množství času tráveného v online prostoru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400" b="1" dirty="0"/>
              <a:t>Podporovat</a:t>
            </a:r>
            <a:r>
              <a:rPr lang="cs-CZ" sz="2400" dirty="0"/>
              <a:t> rozvoj smysluplných volnočasových aktivit</a:t>
            </a:r>
          </a:p>
          <a:p>
            <a:endParaRPr lang="cs-CZ" sz="2400" i="1" dirty="0"/>
          </a:p>
          <a:p>
            <a:r>
              <a:rPr lang="cs-CZ" sz="2400" b="1" u="sng" dirty="0"/>
              <a:t>Dílčí cíle: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/>
              <a:t>zprostředkovat kontakt s vrstevníky a </a:t>
            </a:r>
            <a:r>
              <a:rPr lang="cs-CZ" sz="2400" b="1" dirty="0"/>
              <a:t>motivovat</a:t>
            </a:r>
            <a:r>
              <a:rPr lang="cs-CZ" sz="2400" dirty="0"/>
              <a:t> k vytváření pozitivních vztahů v rámci vrstevnické skupiny,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rozvíjet</a:t>
            </a:r>
            <a:r>
              <a:rPr lang="cs-CZ" sz="2400" dirty="0"/>
              <a:t> komunikační dovednosti,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efektivně pracovat </a:t>
            </a:r>
            <a:r>
              <a:rPr lang="cs-CZ" sz="2400" dirty="0"/>
              <a:t>se silnými emočními stavy – vztek, smutek, bezmoc, nenávist, láska, radost, lítost, strach aj.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pracovat s agresivitou </a:t>
            </a:r>
            <a:r>
              <a:rPr lang="cs-CZ" sz="2400" dirty="0"/>
              <a:t>(hledání způsobů konstruktivního ventilování agresivity),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/>
              <a:t>rozvíjet vhodné strategie </a:t>
            </a:r>
            <a:r>
              <a:rPr lang="cs-CZ" sz="2400" b="1" dirty="0"/>
              <a:t>zvládání stresu</a:t>
            </a:r>
            <a:r>
              <a:rPr lang="cs-CZ" sz="2400" dirty="0"/>
              <a:t>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získat rady </a:t>
            </a:r>
            <a:r>
              <a:rPr lang="cs-CZ" sz="2400" dirty="0"/>
              <a:t>a informace vztahujících se k důsledkům nadměrného trávení času online a možnosti regulace volného času,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naučit se </a:t>
            </a:r>
            <a:r>
              <a:rPr lang="cs-CZ" sz="2400" dirty="0"/>
              <a:t>vytvářet a udržovat pozitivní osobní vztahy.</a:t>
            </a:r>
          </a:p>
          <a:p>
            <a:pPr algn="just"/>
            <a:endParaRPr lang="cs-CZ" sz="2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66117" y="901082"/>
            <a:ext cx="9361168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Nadpis 4"/>
          <p:cNvSpPr txBox="1">
            <a:spLocks/>
          </p:cNvSpPr>
          <p:nvPr/>
        </p:nvSpPr>
        <p:spPr>
          <a:xfrm>
            <a:off x="655555" y="173821"/>
            <a:ext cx="9361169" cy="90108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CDE04"/>
              </a:gs>
            </a:gsLst>
            <a:lin ang="0" scaled="0"/>
          </a:gradFill>
        </p:spPr>
        <p:txBody>
          <a:bodyPr vert="horz" lIns="432000" tIns="49785" rIns="99569" bIns="72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cs-CZ" sz="3600" b="1" dirty="0">
                <a:ln w="3175">
                  <a:noFill/>
                </a:ln>
                <a:latin typeface="+mj-lt"/>
                <a:ea typeface="+mj-ea"/>
                <a:cs typeface="Arial" pitchFamily="34" charset="0"/>
              </a:rPr>
              <a:t>Cíle skupinového programu – </a:t>
            </a:r>
            <a:r>
              <a:rPr lang="cs-CZ" sz="3600" b="1" dirty="0" err="1">
                <a:ln w="3175">
                  <a:noFill/>
                </a:ln>
                <a:latin typeface="+mj-lt"/>
                <a:ea typeface="+mj-ea"/>
                <a:cs typeface="Arial" pitchFamily="34" charset="0"/>
              </a:rPr>
              <a:t>netolismus</a:t>
            </a:r>
            <a:endParaRPr lang="cs-CZ" sz="3600" b="1" dirty="0">
              <a:ln w="3175">
                <a:noFill/>
              </a:ln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5" name="Nadpis 4"/>
          <p:cNvSpPr txBox="1">
            <a:spLocks/>
          </p:cNvSpPr>
          <p:nvPr/>
        </p:nvSpPr>
        <p:spPr>
          <a:xfrm>
            <a:off x="9471842" y="825568"/>
            <a:ext cx="1089763" cy="901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</a:pPr>
            <a:fld id="{B3F193A3-CEEE-4B8F-8953-61BD0795DAD5}" type="slidenum">
              <a:rPr lang="en-US" sz="160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pPr algn="ctr">
                <a:spcBef>
                  <a:spcPct val="0"/>
                </a:spcBef>
              </a:pPr>
              <a:t>20</a:t>
            </a:fld>
            <a:endParaRPr lang="cs-CZ" sz="1400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Nadpis 4"/>
          <p:cNvSpPr txBox="1">
            <a:spLocks/>
          </p:cNvSpPr>
          <p:nvPr/>
        </p:nvSpPr>
        <p:spPr>
          <a:xfrm>
            <a:off x="1010244" y="7021037"/>
            <a:ext cx="9361169" cy="540226"/>
          </a:xfrm>
          <a:prstGeom prst="rect">
            <a:avLst/>
          </a:prstGeom>
          <a:noFill/>
        </p:spPr>
        <p:txBody>
          <a:bodyPr vert="horz" lIns="0" tIns="49785" rIns="99569" bIns="49785" rtlCol="0" anchor="ctr">
            <a:noAutofit/>
          </a:bodyPr>
          <a:lstStyle/>
          <a:p>
            <a:r>
              <a:rPr lang="fr-FR" sz="1600" spc="100" baseline="30000" dirty="0">
                <a:ea typeface="+mj-ea"/>
                <a:cs typeface="Arial" pitchFamily="34" charset="0"/>
              </a:rPr>
              <a:t>Prev—Centrum z.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ú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,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b="1" spc="100" baseline="30000" dirty="0">
                <a:ea typeface="+mj-ea"/>
                <a:cs typeface="Arial" pitchFamily="34" charset="0"/>
              </a:rPr>
              <a:t>NÍZKOPRAHOVÉ SLUŽBY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 tel: 2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42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498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334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77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7 161 133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email: </a:t>
            </a:r>
            <a:r>
              <a:rPr lang="cs-CZ" sz="1600" spc="100" baseline="30000" dirty="0" err="1">
                <a:ea typeface="+mj-ea"/>
                <a:cs typeface="Arial" pitchFamily="34" charset="0"/>
              </a:rPr>
              <a:t>nzdm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@prevcentrum.cz / www.prevcentrum.cz</a:t>
            </a:r>
          </a:p>
        </p:txBody>
      </p:sp>
    </p:spTree>
    <p:extLst>
      <p:ext uri="{BB962C8B-B14F-4D97-AF65-F5344CB8AC3E}">
        <p14:creationId xmlns:p14="http://schemas.microsoft.com/office/powerpoint/2010/main" val="318436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66116" y="1394984"/>
            <a:ext cx="9436459" cy="5932204"/>
          </a:xfrm>
          <a:prstGeom prst="rect">
            <a:avLst/>
          </a:prstGeom>
          <a:noFill/>
        </p:spPr>
        <p:txBody>
          <a:bodyPr wrap="square" rIns="360000" numCol="1" spcCol="360000" rtlCol="0" anchor="t">
            <a:noAutofit/>
          </a:bodyPr>
          <a:lstStyle/>
          <a:p>
            <a:pPr algn="just"/>
            <a:r>
              <a:rPr lang="cs-CZ" sz="2800" dirty="0"/>
              <a:t>Rodinné poradenství je službou pro celé rodiny, kde se vyskytují rodinou popisované obtíže s užíváním návykových látek/nadužíváním online prostoru dítěte nebo mladistvého, či jiné rizikové chování. </a:t>
            </a:r>
          </a:p>
          <a:p>
            <a:pPr algn="just"/>
            <a:endParaRPr lang="cs-CZ" sz="2800" dirty="0"/>
          </a:p>
          <a:p>
            <a:pPr algn="just"/>
            <a:r>
              <a:rPr lang="cs-CZ" sz="2800" dirty="0"/>
              <a:t>V těchto případech se na zařízení obracejí rodiče/zákonní zástupci, kteří vzniklou situaci vnímají jako rizikovou a mají potřebu situaci řešit mnohem dříve nežli samotný dospívající. </a:t>
            </a:r>
          </a:p>
          <a:p>
            <a:pPr algn="just"/>
            <a:endParaRPr lang="cs-CZ" sz="2800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cs-CZ" sz="2800" b="1" dirty="0"/>
              <a:t>Práce s rodinným systémem je v této věkové kategorii zcela zásadní. </a:t>
            </a:r>
            <a:endParaRPr lang="cs-CZ" sz="28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66117" y="901082"/>
            <a:ext cx="9361168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Nadpis 4"/>
          <p:cNvSpPr txBox="1">
            <a:spLocks/>
          </p:cNvSpPr>
          <p:nvPr/>
        </p:nvSpPr>
        <p:spPr>
          <a:xfrm>
            <a:off x="666116" y="450541"/>
            <a:ext cx="9361169" cy="90108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CDE04"/>
              </a:gs>
            </a:gsLst>
            <a:lin ang="0" scaled="0"/>
          </a:gradFill>
        </p:spPr>
        <p:txBody>
          <a:bodyPr vert="horz" lIns="432000" tIns="49785" rIns="99569" bIns="72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cs-CZ" sz="3600" b="1" dirty="0">
                <a:ln w="3175">
                  <a:noFill/>
                </a:ln>
                <a:latin typeface="+mj-lt"/>
                <a:ea typeface="+mj-ea"/>
                <a:cs typeface="Arial" pitchFamily="34" charset="0"/>
              </a:rPr>
              <a:t>Rodinné poradenství</a:t>
            </a:r>
          </a:p>
        </p:txBody>
      </p:sp>
      <p:sp>
        <p:nvSpPr>
          <p:cNvPr id="15" name="Nadpis 4"/>
          <p:cNvSpPr txBox="1">
            <a:spLocks/>
          </p:cNvSpPr>
          <p:nvPr/>
        </p:nvSpPr>
        <p:spPr>
          <a:xfrm>
            <a:off x="9549763" y="324273"/>
            <a:ext cx="1089763" cy="901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</a:pPr>
            <a:fld id="{B3F193A3-CEEE-4B8F-8953-61BD0795DAD5}" type="slidenum">
              <a:rPr lang="en-US" sz="160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pPr algn="ctr">
                <a:spcBef>
                  <a:spcPct val="0"/>
                </a:spcBef>
              </a:pPr>
              <a:t>21</a:t>
            </a:fld>
            <a:endParaRPr lang="cs-CZ" sz="1400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Nadpis 4"/>
          <p:cNvSpPr txBox="1">
            <a:spLocks/>
          </p:cNvSpPr>
          <p:nvPr/>
        </p:nvSpPr>
        <p:spPr>
          <a:xfrm>
            <a:off x="1010244" y="7021037"/>
            <a:ext cx="9361169" cy="540226"/>
          </a:xfrm>
          <a:prstGeom prst="rect">
            <a:avLst/>
          </a:prstGeom>
          <a:noFill/>
        </p:spPr>
        <p:txBody>
          <a:bodyPr vert="horz" lIns="0" tIns="49785" rIns="99569" bIns="49785" rtlCol="0" anchor="ctr">
            <a:noAutofit/>
          </a:bodyPr>
          <a:lstStyle/>
          <a:p>
            <a:r>
              <a:rPr lang="fr-FR" sz="1600" spc="100" baseline="30000" dirty="0">
                <a:ea typeface="+mj-ea"/>
                <a:cs typeface="Arial" pitchFamily="34" charset="0"/>
              </a:rPr>
              <a:t>Prev—Centrum z.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ú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,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b="1" spc="100" baseline="30000" dirty="0">
                <a:ea typeface="+mj-ea"/>
                <a:cs typeface="Arial" pitchFamily="34" charset="0"/>
              </a:rPr>
              <a:t>NÍZKOPRAHOVÉ SLUŽBY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 tel: 2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42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498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334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77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7 161 133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email: </a:t>
            </a:r>
            <a:r>
              <a:rPr lang="cs-CZ" sz="1600" spc="100" baseline="30000" dirty="0" err="1">
                <a:ea typeface="+mj-ea"/>
                <a:cs typeface="Arial" pitchFamily="34" charset="0"/>
              </a:rPr>
              <a:t>nzdm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@prevcentrum.cz / www.prevcentrum.cz</a:t>
            </a:r>
          </a:p>
        </p:txBody>
      </p:sp>
    </p:spTree>
    <p:extLst>
      <p:ext uri="{BB962C8B-B14F-4D97-AF65-F5344CB8AC3E}">
        <p14:creationId xmlns:p14="http://schemas.microsoft.com/office/powerpoint/2010/main" val="124440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58185" y="1215101"/>
            <a:ext cx="9436459" cy="5932204"/>
          </a:xfrm>
          <a:prstGeom prst="rect">
            <a:avLst/>
          </a:prstGeom>
          <a:noFill/>
        </p:spPr>
        <p:txBody>
          <a:bodyPr wrap="square" rIns="360000" numCol="1" spcCol="360000" rtlCol="0" anchor="t">
            <a:noAutofit/>
          </a:bodyPr>
          <a:lstStyle/>
          <a:p>
            <a:r>
              <a:rPr lang="cs-CZ" sz="2800" b="1" dirty="0"/>
              <a:t>Vnitřní spolupráce Prev-Centrum, z.ú</a:t>
            </a:r>
            <a:r>
              <a:rPr lang="cs-CZ" sz="2800" b="1" dirty="0" smtClean="0"/>
              <a:t>.</a:t>
            </a:r>
            <a:endParaRPr lang="cs-CZ" sz="2800" b="1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400" b="1" dirty="0"/>
              <a:t>Programy primární prevence </a:t>
            </a:r>
            <a:r>
              <a:rPr lang="cs-CZ" sz="2400" dirty="0" smtClean="0"/>
              <a:t>– v </a:t>
            </a:r>
            <a:r>
              <a:rPr lang="cs-CZ" sz="2400" dirty="0"/>
              <a:t>případě obrácení se pedagogů nebo samotných rodičů na </a:t>
            </a:r>
            <a:r>
              <a:rPr lang="cs-CZ" sz="2400" dirty="0" smtClean="0"/>
              <a:t>pracovníky </a:t>
            </a:r>
            <a:r>
              <a:rPr lang="cs-CZ" sz="2400" dirty="0"/>
              <a:t>– možnost odkázat na </a:t>
            </a:r>
            <a:r>
              <a:rPr lang="cs-CZ" sz="2400" dirty="0" err="1"/>
              <a:t>Adiktologickou</a:t>
            </a:r>
            <a:r>
              <a:rPr lang="cs-CZ" sz="2400" dirty="0"/>
              <a:t> ambulanci pro děti a </a:t>
            </a:r>
            <a:r>
              <a:rPr lang="cs-CZ" sz="2400" dirty="0" smtClean="0"/>
              <a:t>dospívající</a:t>
            </a:r>
            <a:endParaRPr lang="cs-CZ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cs-CZ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400" b="1" dirty="0"/>
              <a:t>Ambulantní léčba </a:t>
            </a:r>
            <a:r>
              <a:rPr lang="cs-CZ" sz="2400" dirty="0"/>
              <a:t>– doporučení v rámci rodinné terapie při obtížích </a:t>
            </a:r>
            <a:r>
              <a:rPr lang="cs-CZ" sz="2400" dirty="0" smtClean="0"/>
              <a:t>dítěte/dospívajícího</a:t>
            </a:r>
            <a:endParaRPr lang="cs-CZ" sz="2400" dirty="0"/>
          </a:p>
          <a:p>
            <a:pPr algn="just"/>
            <a:endParaRPr lang="cs-CZ" sz="2400" dirty="0"/>
          </a:p>
          <a:p>
            <a:pPr algn="just"/>
            <a:r>
              <a:rPr lang="cs-CZ" sz="2400" dirty="0"/>
              <a:t>Tuto provázanost služeb považujeme za podstatnou a propojuje tak fungování </a:t>
            </a:r>
            <a:r>
              <a:rPr lang="cs-CZ" sz="2400" b="1" dirty="0"/>
              <a:t>třech základních pilířů</a:t>
            </a:r>
            <a:r>
              <a:rPr lang="cs-CZ" sz="2400" dirty="0"/>
              <a:t>, na kterých organizace stojí:</a:t>
            </a:r>
          </a:p>
          <a:p>
            <a:pPr algn="just"/>
            <a:endParaRPr lang="cs-CZ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400" dirty="0"/>
              <a:t>Programy primární prevence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400" dirty="0"/>
              <a:t>Ambulantní </a:t>
            </a:r>
            <a:r>
              <a:rPr lang="cs-CZ" sz="2400" dirty="0" smtClean="0"/>
              <a:t>léčba</a:t>
            </a:r>
            <a:endParaRPr lang="cs-CZ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400" dirty="0"/>
              <a:t>Nízkoprahové </a:t>
            </a:r>
            <a:r>
              <a:rPr lang="cs-CZ" sz="2400" dirty="0" smtClean="0"/>
              <a:t>služby</a:t>
            </a:r>
            <a:r>
              <a:rPr lang="cs-CZ" sz="2400" b="1" dirty="0" smtClean="0"/>
              <a:t> </a:t>
            </a:r>
            <a:endParaRPr lang="cs-CZ" sz="2400" b="1" dirty="0"/>
          </a:p>
          <a:p>
            <a:endParaRPr lang="cs-CZ" sz="2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66117" y="901082"/>
            <a:ext cx="9361168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Nadpis 4"/>
          <p:cNvSpPr txBox="1">
            <a:spLocks/>
          </p:cNvSpPr>
          <p:nvPr/>
        </p:nvSpPr>
        <p:spPr>
          <a:xfrm>
            <a:off x="658185" y="350602"/>
            <a:ext cx="9361169" cy="90108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CDE04"/>
              </a:gs>
            </a:gsLst>
            <a:lin ang="0" scaled="0"/>
          </a:gradFill>
        </p:spPr>
        <p:txBody>
          <a:bodyPr vert="horz" lIns="432000" tIns="49785" rIns="99569" bIns="72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cs-CZ" sz="3600" b="1" dirty="0">
                <a:ln w="3175">
                  <a:noFill/>
                </a:ln>
                <a:latin typeface="+mj-lt"/>
                <a:ea typeface="+mj-ea"/>
                <a:cs typeface="Arial" pitchFamily="34" charset="0"/>
              </a:rPr>
              <a:t>Spolupráce s dalšími službami</a:t>
            </a:r>
          </a:p>
        </p:txBody>
      </p:sp>
      <p:sp>
        <p:nvSpPr>
          <p:cNvPr id="15" name="Nadpis 4"/>
          <p:cNvSpPr txBox="1">
            <a:spLocks/>
          </p:cNvSpPr>
          <p:nvPr/>
        </p:nvSpPr>
        <p:spPr>
          <a:xfrm>
            <a:off x="9143265" y="537962"/>
            <a:ext cx="1089763" cy="901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</a:pPr>
            <a:fld id="{B3F193A3-CEEE-4B8F-8953-61BD0795DAD5}" type="slidenum">
              <a:rPr lang="en-US" sz="160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pPr algn="ctr">
                <a:spcBef>
                  <a:spcPct val="0"/>
                </a:spcBef>
              </a:pPr>
              <a:t>22</a:t>
            </a:fld>
            <a:endParaRPr lang="cs-CZ" sz="1400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Nadpis 4"/>
          <p:cNvSpPr txBox="1">
            <a:spLocks/>
          </p:cNvSpPr>
          <p:nvPr/>
        </p:nvSpPr>
        <p:spPr>
          <a:xfrm>
            <a:off x="1010244" y="7021037"/>
            <a:ext cx="9361169" cy="540226"/>
          </a:xfrm>
          <a:prstGeom prst="rect">
            <a:avLst/>
          </a:prstGeom>
          <a:noFill/>
        </p:spPr>
        <p:txBody>
          <a:bodyPr vert="horz" lIns="0" tIns="49785" rIns="99569" bIns="49785" rtlCol="0" anchor="ctr">
            <a:noAutofit/>
          </a:bodyPr>
          <a:lstStyle/>
          <a:p>
            <a:r>
              <a:rPr lang="fr-FR" sz="1600" spc="100" baseline="30000" dirty="0">
                <a:ea typeface="+mj-ea"/>
                <a:cs typeface="Arial" pitchFamily="34" charset="0"/>
              </a:rPr>
              <a:t>Prev—Centrum z.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ú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,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b="1" spc="100" baseline="30000" dirty="0">
                <a:ea typeface="+mj-ea"/>
                <a:cs typeface="Arial" pitchFamily="34" charset="0"/>
              </a:rPr>
              <a:t>NÍZKOPRAHOVÉ SLUŽBY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 tel: 2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42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498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334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77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7 161 133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email: </a:t>
            </a:r>
            <a:r>
              <a:rPr lang="cs-CZ" sz="1600" spc="100" baseline="30000" dirty="0" err="1">
                <a:ea typeface="+mj-ea"/>
                <a:cs typeface="Arial" pitchFamily="34" charset="0"/>
              </a:rPr>
              <a:t>nzdm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@prevcentrum.cz / www.prevcentrum.cz</a:t>
            </a:r>
          </a:p>
        </p:txBody>
      </p:sp>
    </p:spTree>
    <p:extLst>
      <p:ext uri="{BB962C8B-B14F-4D97-AF65-F5344CB8AC3E}">
        <p14:creationId xmlns:p14="http://schemas.microsoft.com/office/powerpoint/2010/main" val="42722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69550" y="1675896"/>
            <a:ext cx="9436459" cy="5932204"/>
          </a:xfrm>
          <a:prstGeom prst="rect">
            <a:avLst/>
          </a:prstGeom>
          <a:noFill/>
        </p:spPr>
        <p:txBody>
          <a:bodyPr wrap="square" rIns="360000" numCol="1" spcCol="360000" rtlCol="0" anchor="t">
            <a:noAutofit/>
          </a:bodyPr>
          <a:lstStyle/>
          <a:p>
            <a:r>
              <a:rPr lang="cs-CZ" sz="2800" b="1" dirty="0"/>
              <a:t>Vnější spolupráce:</a:t>
            </a:r>
          </a:p>
          <a:p>
            <a:pPr algn="just"/>
            <a:r>
              <a:rPr lang="cs-CZ" sz="2400" dirty="0"/>
              <a:t>V rámci poskytovaných služeb Prev-Centrum, </a:t>
            </a:r>
            <a:r>
              <a:rPr lang="cs-CZ" sz="2400" dirty="0" err="1"/>
              <a:t>z.ú</a:t>
            </a:r>
            <a:r>
              <a:rPr lang="cs-CZ" sz="2400" dirty="0"/>
              <a:t>., Nízkoprahové služby je navázána spolupráce s ÚMČ - sociálními odbory, pracovníky OSPOD okolních městských částí (zejména Praha 1, 4, 5, 7, 13, 17).</a:t>
            </a:r>
          </a:p>
          <a:p>
            <a:pPr algn="just"/>
            <a:endParaRPr lang="cs-CZ" sz="2400" dirty="0"/>
          </a:p>
          <a:p>
            <a:pPr algn="just"/>
            <a:r>
              <a:rPr lang="cs-CZ" sz="2400" dirty="0"/>
              <a:t>S ohledem na </a:t>
            </a:r>
            <a:r>
              <a:rPr lang="cs-CZ" sz="2400" b="1" dirty="0"/>
              <a:t>místní působnost </a:t>
            </a:r>
            <a:r>
              <a:rPr lang="cs-CZ" sz="2400" dirty="0"/>
              <a:t>služby Prev-Centrum, </a:t>
            </a:r>
            <a:r>
              <a:rPr lang="cs-CZ" sz="2400" dirty="0" err="1"/>
              <a:t>z.ú</a:t>
            </a:r>
            <a:r>
              <a:rPr lang="cs-CZ" sz="2400" dirty="0"/>
              <a:t>., Nízkoprahové služby, je nejvíce rozvinutá </a:t>
            </a:r>
            <a:r>
              <a:rPr lang="cs-CZ" sz="2400" b="1" dirty="0"/>
              <a:t>spolupráce s ÚMČ Praha 6</a:t>
            </a:r>
            <a:r>
              <a:rPr lang="cs-CZ" sz="2400" dirty="0"/>
              <a:t>, s kurátory trestné činnosti dětí a mládeže této městské části jsou pořádána </a:t>
            </a:r>
            <a:r>
              <a:rPr lang="cs-CZ" sz="2400" b="1" dirty="0"/>
              <a:t>osobní indikační </a:t>
            </a:r>
            <a:r>
              <a:rPr lang="cs-CZ" sz="2400" dirty="0"/>
              <a:t>setkání s frekvencí 1x měsíčně. </a:t>
            </a:r>
          </a:p>
          <a:p>
            <a:pPr algn="just"/>
            <a:endParaRPr lang="cs-CZ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400" b="1" dirty="0"/>
              <a:t>Cílem indikačních setkání </a:t>
            </a:r>
            <a:r>
              <a:rPr lang="cs-CZ" sz="2400" dirty="0"/>
              <a:t>je vhodné párování potřeb společných klientů naší služby a klientů sociálního odboru MČ Praha 6, sdílení dobré praxe a vyhnutí se duplicitě při doporučování návazných či doplňujících služeb.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66117" y="901082"/>
            <a:ext cx="9361168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Nadpis 4"/>
          <p:cNvSpPr txBox="1">
            <a:spLocks/>
          </p:cNvSpPr>
          <p:nvPr/>
        </p:nvSpPr>
        <p:spPr>
          <a:xfrm>
            <a:off x="666116" y="450541"/>
            <a:ext cx="9361169" cy="90108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CDE04"/>
              </a:gs>
            </a:gsLst>
            <a:lin ang="0" scaled="0"/>
          </a:gradFill>
        </p:spPr>
        <p:txBody>
          <a:bodyPr vert="horz" lIns="432000" tIns="49785" rIns="99569" bIns="72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cs-CZ" sz="3600" b="1" dirty="0">
                <a:ln w="3175">
                  <a:noFill/>
                </a:ln>
                <a:latin typeface="+mj-lt"/>
                <a:ea typeface="+mj-ea"/>
                <a:cs typeface="Arial" pitchFamily="34" charset="0"/>
              </a:rPr>
              <a:t>Spolupráce s dalšími službami</a:t>
            </a:r>
          </a:p>
        </p:txBody>
      </p:sp>
      <p:sp>
        <p:nvSpPr>
          <p:cNvPr id="15" name="Nadpis 4"/>
          <p:cNvSpPr txBox="1">
            <a:spLocks/>
          </p:cNvSpPr>
          <p:nvPr/>
        </p:nvSpPr>
        <p:spPr>
          <a:xfrm>
            <a:off x="9549763" y="324273"/>
            <a:ext cx="1089763" cy="901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</a:pPr>
            <a:fld id="{B3F193A3-CEEE-4B8F-8953-61BD0795DAD5}" type="slidenum">
              <a:rPr lang="en-US" sz="160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pPr algn="ctr">
                <a:spcBef>
                  <a:spcPct val="0"/>
                </a:spcBef>
              </a:pPr>
              <a:t>23</a:t>
            </a:fld>
            <a:endParaRPr lang="cs-CZ" sz="1400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Nadpis 4"/>
          <p:cNvSpPr txBox="1">
            <a:spLocks/>
          </p:cNvSpPr>
          <p:nvPr/>
        </p:nvSpPr>
        <p:spPr>
          <a:xfrm>
            <a:off x="1010244" y="7021037"/>
            <a:ext cx="9361169" cy="540226"/>
          </a:xfrm>
          <a:prstGeom prst="rect">
            <a:avLst/>
          </a:prstGeom>
          <a:noFill/>
        </p:spPr>
        <p:txBody>
          <a:bodyPr vert="horz" lIns="0" tIns="49785" rIns="99569" bIns="49785" rtlCol="0" anchor="ctr">
            <a:noAutofit/>
          </a:bodyPr>
          <a:lstStyle/>
          <a:p>
            <a:r>
              <a:rPr lang="fr-FR" sz="1600" spc="100" baseline="30000" dirty="0">
                <a:ea typeface="+mj-ea"/>
                <a:cs typeface="Arial" pitchFamily="34" charset="0"/>
              </a:rPr>
              <a:t>Prev—Centrum z.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ú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,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b="1" spc="100" baseline="30000" dirty="0">
                <a:ea typeface="+mj-ea"/>
                <a:cs typeface="Arial" pitchFamily="34" charset="0"/>
              </a:rPr>
              <a:t>NÍZKOPRAHOVÉ SLUŽBY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 tel: 2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42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498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334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77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7 161 133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email: </a:t>
            </a:r>
            <a:r>
              <a:rPr lang="cs-CZ" sz="1600" spc="100" baseline="30000" dirty="0" err="1">
                <a:ea typeface="+mj-ea"/>
                <a:cs typeface="Arial" pitchFamily="34" charset="0"/>
              </a:rPr>
              <a:t>nzdm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@prevcentrum.cz / www.prevcentrum.cz</a:t>
            </a:r>
          </a:p>
        </p:txBody>
      </p:sp>
    </p:spTree>
    <p:extLst>
      <p:ext uri="{BB962C8B-B14F-4D97-AF65-F5344CB8AC3E}">
        <p14:creationId xmlns:p14="http://schemas.microsoft.com/office/powerpoint/2010/main" val="74619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54029" y="1477891"/>
            <a:ext cx="9436459" cy="5932204"/>
          </a:xfrm>
          <a:prstGeom prst="rect">
            <a:avLst/>
          </a:prstGeom>
          <a:noFill/>
        </p:spPr>
        <p:txBody>
          <a:bodyPr wrap="square" rIns="360000" numCol="1" spcCol="360000" rtlCol="0" anchor="t">
            <a:noAutofit/>
          </a:bodyPr>
          <a:lstStyle/>
          <a:p>
            <a:r>
              <a:rPr lang="cs-CZ" sz="2600" b="1" dirty="0"/>
              <a:t>Návykové látky:                         </a:t>
            </a:r>
            <a:r>
              <a:rPr lang="cs-CZ" sz="2600" i="1" dirty="0"/>
              <a:t>Průměrný věk klienta: </a:t>
            </a:r>
            <a:r>
              <a:rPr lang="cs-CZ" sz="2600" b="1" dirty="0" smtClean="0"/>
              <a:t>16,4 </a:t>
            </a:r>
            <a:r>
              <a:rPr lang="cs-CZ" sz="2600" b="1" dirty="0"/>
              <a:t>let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600" dirty="0"/>
              <a:t>Alkohol – </a:t>
            </a:r>
            <a:r>
              <a:rPr lang="cs-CZ" sz="2600" dirty="0" smtClean="0"/>
              <a:t>13 </a:t>
            </a:r>
            <a:r>
              <a:rPr lang="cs-CZ" sz="2600" dirty="0"/>
              <a:t>%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600" dirty="0"/>
              <a:t>THC – </a:t>
            </a:r>
            <a:r>
              <a:rPr lang="cs-CZ" sz="2600" dirty="0" smtClean="0"/>
              <a:t>30 </a:t>
            </a:r>
            <a:r>
              <a:rPr lang="cs-CZ" sz="2600" dirty="0"/>
              <a:t>%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600" dirty="0"/>
              <a:t>Léky na předpis – 3</a:t>
            </a:r>
            <a:r>
              <a:rPr lang="cs-CZ" sz="2600" dirty="0" smtClean="0"/>
              <a:t> </a:t>
            </a:r>
            <a:r>
              <a:rPr lang="cs-CZ" sz="2600" dirty="0"/>
              <a:t>%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600" dirty="0"/>
              <a:t>Pervitin – 8</a:t>
            </a:r>
            <a:r>
              <a:rPr lang="cs-CZ" sz="2600" dirty="0" smtClean="0"/>
              <a:t> %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600" dirty="0" smtClean="0"/>
              <a:t>Nikotin – 12 %</a:t>
            </a:r>
            <a:endParaRPr lang="cs-CZ" sz="2600" dirty="0"/>
          </a:p>
          <a:p>
            <a:endParaRPr lang="cs-CZ" sz="2600" dirty="0"/>
          </a:p>
          <a:p>
            <a:r>
              <a:rPr lang="cs-CZ" sz="2600" b="1" dirty="0" err="1" smtClean="0"/>
              <a:t>Netolismus</a:t>
            </a:r>
            <a:r>
              <a:rPr lang="cs-CZ" sz="2600" dirty="0" smtClean="0"/>
              <a:t> </a:t>
            </a:r>
            <a:r>
              <a:rPr lang="cs-CZ" sz="2600" dirty="0"/>
              <a:t>– </a:t>
            </a:r>
            <a:r>
              <a:rPr lang="cs-CZ" sz="2600" dirty="0" smtClean="0"/>
              <a:t>37 </a:t>
            </a:r>
            <a:r>
              <a:rPr lang="cs-CZ" sz="2600" dirty="0"/>
              <a:t>%                   </a:t>
            </a:r>
            <a:r>
              <a:rPr lang="cs-CZ" sz="2600" i="1" dirty="0"/>
              <a:t>Průměrný věk klienta: </a:t>
            </a:r>
            <a:r>
              <a:rPr lang="cs-CZ" sz="2600" b="1" dirty="0" smtClean="0"/>
              <a:t>14,1 </a:t>
            </a:r>
            <a:r>
              <a:rPr lang="cs-CZ" sz="2600" b="1" dirty="0"/>
              <a:t>let</a:t>
            </a:r>
          </a:p>
          <a:p>
            <a:endParaRPr lang="cs-CZ" sz="2600" dirty="0"/>
          </a:p>
          <a:p>
            <a:r>
              <a:rPr lang="cs-CZ" sz="2600" b="1" dirty="0"/>
              <a:t>Jiné potíže: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600" dirty="0"/>
              <a:t>Sebepoškozování – </a:t>
            </a:r>
            <a:r>
              <a:rPr lang="cs-CZ" sz="2600" dirty="0" smtClean="0"/>
              <a:t>20 </a:t>
            </a:r>
            <a:r>
              <a:rPr lang="cs-CZ" sz="2600" dirty="0"/>
              <a:t>%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600" dirty="0" err="1"/>
              <a:t>Suicidiální</a:t>
            </a:r>
            <a:r>
              <a:rPr lang="cs-CZ" sz="2600" dirty="0"/>
              <a:t> myšlenky – </a:t>
            </a:r>
            <a:r>
              <a:rPr lang="cs-CZ" sz="2600" dirty="0" smtClean="0"/>
              <a:t>10 </a:t>
            </a:r>
            <a:r>
              <a:rPr lang="cs-CZ" sz="2600" dirty="0"/>
              <a:t>%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600" dirty="0"/>
              <a:t>Deprese, úzkosti – 30 %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600" dirty="0"/>
              <a:t>Agresivní projevy – </a:t>
            </a:r>
            <a:r>
              <a:rPr lang="cs-CZ" sz="2600" dirty="0" smtClean="0"/>
              <a:t>10 </a:t>
            </a:r>
            <a:r>
              <a:rPr lang="cs-CZ" sz="2600" dirty="0"/>
              <a:t>%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66117" y="901082"/>
            <a:ext cx="9361168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Nadpis 4"/>
          <p:cNvSpPr txBox="1">
            <a:spLocks/>
          </p:cNvSpPr>
          <p:nvPr/>
        </p:nvSpPr>
        <p:spPr>
          <a:xfrm>
            <a:off x="666116" y="450541"/>
            <a:ext cx="9361169" cy="90108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CDE04"/>
              </a:gs>
            </a:gsLst>
            <a:lin ang="0" scaled="0"/>
          </a:gradFill>
        </p:spPr>
        <p:txBody>
          <a:bodyPr vert="horz" lIns="432000" tIns="49785" rIns="99569" bIns="72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cs-CZ" sz="3200" b="1" dirty="0">
                <a:ln w="3175">
                  <a:noFill/>
                </a:ln>
                <a:latin typeface="+mj-lt"/>
                <a:ea typeface="+mj-ea"/>
                <a:cs typeface="Arial" pitchFamily="34" charset="0"/>
              </a:rPr>
              <a:t>Nejčastější potíže u dětí a dospívajících v roce 2021</a:t>
            </a:r>
          </a:p>
        </p:txBody>
      </p:sp>
      <p:sp>
        <p:nvSpPr>
          <p:cNvPr id="15" name="Nadpis 4"/>
          <p:cNvSpPr txBox="1">
            <a:spLocks/>
          </p:cNvSpPr>
          <p:nvPr/>
        </p:nvSpPr>
        <p:spPr>
          <a:xfrm>
            <a:off x="9356940" y="6134056"/>
            <a:ext cx="1089763" cy="901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</a:pPr>
            <a:fld id="{B3F193A3-CEEE-4B8F-8953-61BD0795DAD5}" type="slidenum">
              <a:rPr lang="en-US" sz="160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pPr algn="ctr">
                <a:spcBef>
                  <a:spcPct val="0"/>
                </a:spcBef>
              </a:pPr>
              <a:t>24</a:t>
            </a:fld>
            <a:endParaRPr lang="cs-CZ" sz="1400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Nadpis 4"/>
          <p:cNvSpPr txBox="1">
            <a:spLocks/>
          </p:cNvSpPr>
          <p:nvPr/>
        </p:nvSpPr>
        <p:spPr>
          <a:xfrm>
            <a:off x="1010244" y="7021037"/>
            <a:ext cx="9361169" cy="540226"/>
          </a:xfrm>
          <a:prstGeom prst="rect">
            <a:avLst/>
          </a:prstGeom>
          <a:noFill/>
        </p:spPr>
        <p:txBody>
          <a:bodyPr vert="horz" lIns="0" tIns="49785" rIns="99569" bIns="49785" rtlCol="0" anchor="ctr">
            <a:noAutofit/>
          </a:bodyPr>
          <a:lstStyle/>
          <a:p>
            <a:r>
              <a:rPr lang="fr-FR" sz="1600" spc="100" baseline="30000" dirty="0">
                <a:ea typeface="+mj-ea"/>
                <a:cs typeface="Arial" pitchFamily="34" charset="0"/>
              </a:rPr>
              <a:t>Prev—Centrum z.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ú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,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b="1" spc="100" baseline="30000" dirty="0">
                <a:ea typeface="+mj-ea"/>
                <a:cs typeface="Arial" pitchFamily="34" charset="0"/>
              </a:rPr>
              <a:t>NÍZKOPRAHOVÉ SLUŽBY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 tel: 2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42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498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334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77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7 161 133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email: </a:t>
            </a:r>
            <a:r>
              <a:rPr lang="cs-CZ" sz="1600" spc="100" baseline="30000" dirty="0" err="1">
                <a:ea typeface="+mj-ea"/>
                <a:cs typeface="Arial" pitchFamily="34" charset="0"/>
              </a:rPr>
              <a:t>nzdm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@prevcentrum.cz / www.prevcentrum.cz</a:t>
            </a:r>
          </a:p>
        </p:txBody>
      </p:sp>
    </p:spTree>
    <p:extLst>
      <p:ext uri="{BB962C8B-B14F-4D97-AF65-F5344CB8AC3E}">
        <p14:creationId xmlns:p14="http://schemas.microsoft.com/office/powerpoint/2010/main" val="265580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66115" y="1351623"/>
            <a:ext cx="9436459" cy="5932204"/>
          </a:xfrm>
          <a:prstGeom prst="rect">
            <a:avLst/>
          </a:prstGeom>
          <a:noFill/>
        </p:spPr>
        <p:txBody>
          <a:bodyPr wrap="square" rIns="360000" numCol="1" spcCol="360000" rtlCol="0" anchor="t"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400" b="1" dirty="0"/>
              <a:t>Janě</a:t>
            </a:r>
            <a:r>
              <a:rPr lang="cs-CZ" sz="2400" dirty="0"/>
              <a:t> (12 let) byla doporučena návštěva našich služeb z důvodu </a:t>
            </a:r>
            <a:r>
              <a:rPr lang="cs-CZ" sz="2400" b="1" dirty="0"/>
              <a:t>kouření</a:t>
            </a:r>
            <a:r>
              <a:rPr lang="cs-CZ" sz="2400" dirty="0"/>
              <a:t>, </a:t>
            </a:r>
            <a:r>
              <a:rPr lang="cs-CZ" sz="2400" b="1" dirty="0"/>
              <a:t>agresivního chování </a:t>
            </a:r>
            <a:r>
              <a:rPr lang="cs-CZ" sz="2400" dirty="0"/>
              <a:t>ve škole, </a:t>
            </a:r>
            <a:r>
              <a:rPr lang="cs-CZ" sz="2400" dirty="0" smtClean="0"/>
              <a:t>potíží </a:t>
            </a:r>
            <a:r>
              <a:rPr lang="cs-CZ" sz="2400" dirty="0"/>
              <a:t>v komunikaci s vrstevníky a se zhoršujícím se školním prospěchem.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400" dirty="0"/>
              <a:t>Během intenzivní spolupráce, která trvala 6 měsíců, se podařilo s Janou zpracovat </a:t>
            </a:r>
            <a:r>
              <a:rPr lang="cs-CZ" sz="2400" b="1" dirty="0"/>
              <a:t>témata agrese</a:t>
            </a:r>
            <a:r>
              <a:rPr lang="cs-CZ" sz="2400" dirty="0"/>
              <a:t>, najít její příčiny a vybudovat vztah založený na </a:t>
            </a:r>
            <a:r>
              <a:rPr lang="cs-CZ" sz="2400" b="1" dirty="0"/>
              <a:t>důvěře</a:t>
            </a:r>
            <a:r>
              <a:rPr lang="cs-CZ" sz="2400" dirty="0"/>
              <a:t> a pocitu </a:t>
            </a:r>
            <a:r>
              <a:rPr lang="cs-CZ" sz="2400" b="1" dirty="0"/>
              <a:t>bezpečí</a:t>
            </a:r>
            <a:r>
              <a:rPr lang="cs-CZ" sz="2400" dirty="0"/>
              <a:t>. Jana se postupně ve škole zlepšila. Experimenty s kouřením Jana odložila, protože pochopila, že podléhá tlaku okolní party.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400" dirty="0"/>
              <a:t>Součástí individuální práce byla také </a:t>
            </a:r>
            <a:r>
              <a:rPr lang="cs-CZ" sz="2400" b="1" dirty="0"/>
              <a:t>pomoc s přípravou do školy</a:t>
            </a:r>
            <a:r>
              <a:rPr lang="cs-CZ" sz="2400" dirty="0"/>
              <a:t>. Nyní Jana stále dochází do klubu Suterén, kde si našla několik kamarádů a kde může rozvíjet svou výtvarnou kreativitu.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400" dirty="0"/>
              <a:t>Jana chodí do klubu pravidelně, začala mnohem </a:t>
            </a:r>
            <a:r>
              <a:rPr lang="cs-CZ" sz="2400" b="1" dirty="0"/>
              <a:t>lépe komunikovat </a:t>
            </a:r>
            <a:r>
              <a:rPr lang="cs-CZ" sz="2400" dirty="0"/>
              <a:t>doma a naučila se spolupracovat s ostatními dětmi v klubu, což se pozitivně podepsalo také na dalším fungování v Janině třídním kolektivu.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66117" y="901082"/>
            <a:ext cx="9361168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Nadpis 4"/>
          <p:cNvSpPr txBox="1">
            <a:spLocks/>
          </p:cNvSpPr>
          <p:nvPr/>
        </p:nvSpPr>
        <p:spPr>
          <a:xfrm>
            <a:off x="666116" y="450541"/>
            <a:ext cx="9361169" cy="90108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CDE04"/>
              </a:gs>
            </a:gsLst>
            <a:lin ang="0" scaled="0"/>
          </a:gradFill>
        </p:spPr>
        <p:txBody>
          <a:bodyPr vert="horz" lIns="432000" tIns="49785" rIns="99569" bIns="72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cs-CZ" sz="3600" b="1" dirty="0">
                <a:ln w="3175">
                  <a:noFill/>
                </a:ln>
                <a:latin typeface="+mj-lt"/>
                <a:ea typeface="+mj-ea"/>
                <a:cs typeface="Arial" pitchFamily="34" charset="0"/>
              </a:rPr>
              <a:t>Příklady dobré </a:t>
            </a:r>
            <a:r>
              <a:rPr lang="cs-CZ" sz="3600" b="1" dirty="0" smtClean="0">
                <a:ln w="3175">
                  <a:noFill/>
                </a:ln>
                <a:latin typeface="+mj-lt"/>
                <a:ea typeface="+mj-ea"/>
                <a:cs typeface="Arial" pitchFamily="34" charset="0"/>
              </a:rPr>
              <a:t>praxe</a:t>
            </a:r>
            <a:endParaRPr lang="cs-CZ" sz="3600" b="1" dirty="0">
              <a:ln w="3175">
                <a:noFill/>
              </a:ln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5" name="Nadpis 4"/>
          <p:cNvSpPr txBox="1">
            <a:spLocks/>
          </p:cNvSpPr>
          <p:nvPr/>
        </p:nvSpPr>
        <p:spPr>
          <a:xfrm>
            <a:off x="9549763" y="324273"/>
            <a:ext cx="1089763" cy="901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</a:pPr>
            <a:fld id="{B3F193A3-CEEE-4B8F-8953-61BD0795DAD5}" type="slidenum">
              <a:rPr lang="en-US" sz="160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pPr algn="ctr">
                <a:spcBef>
                  <a:spcPct val="0"/>
                </a:spcBef>
              </a:pPr>
              <a:t>25</a:t>
            </a:fld>
            <a:endParaRPr lang="cs-CZ" sz="1400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Nadpis 4"/>
          <p:cNvSpPr txBox="1">
            <a:spLocks/>
          </p:cNvSpPr>
          <p:nvPr/>
        </p:nvSpPr>
        <p:spPr>
          <a:xfrm>
            <a:off x="1010244" y="7021037"/>
            <a:ext cx="9361169" cy="540226"/>
          </a:xfrm>
          <a:prstGeom prst="rect">
            <a:avLst/>
          </a:prstGeom>
          <a:noFill/>
        </p:spPr>
        <p:txBody>
          <a:bodyPr vert="horz" lIns="0" tIns="49785" rIns="99569" bIns="49785" rtlCol="0" anchor="ctr">
            <a:noAutofit/>
          </a:bodyPr>
          <a:lstStyle/>
          <a:p>
            <a:r>
              <a:rPr lang="fr-FR" sz="1600" spc="100" baseline="30000" dirty="0">
                <a:ea typeface="+mj-ea"/>
                <a:cs typeface="Arial" pitchFamily="34" charset="0"/>
              </a:rPr>
              <a:t>Prev—Centrum z.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ú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,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b="1" spc="100" baseline="30000" dirty="0">
                <a:ea typeface="+mj-ea"/>
                <a:cs typeface="Arial" pitchFamily="34" charset="0"/>
              </a:rPr>
              <a:t>NÍZKOPRAHOVÉ SLUŽBY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 tel: 2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42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498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334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77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7 161 133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email: </a:t>
            </a:r>
            <a:r>
              <a:rPr lang="cs-CZ" sz="1600" spc="100" baseline="30000" dirty="0" err="1">
                <a:ea typeface="+mj-ea"/>
                <a:cs typeface="Arial" pitchFamily="34" charset="0"/>
              </a:rPr>
              <a:t>nzdm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@prevcentrum.cz / www.prevcentrum.cz</a:t>
            </a:r>
          </a:p>
        </p:txBody>
      </p:sp>
    </p:spTree>
    <p:extLst>
      <p:ext uri="{BB962C8B-B14F-4D97-AF65-F5344CB8AC3E}">
        <p14:creationId xmlns:p14="http://schemas.microsoft.com/office/powerpoint/2010/main" val="311340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66115" y="1351623"/>
            <a:ext cx="9436459" cy="5932204"/>
          </a:xfrm>
          <a:prstGeom prst="rect">
            <a:avLst/>
          </a:prstGeom>
          <a:noFill/>
        </p:spPr>
        <p:txBody>
          <a:bodyPr wrap="square" rIns="360000" numCol="1" spcCol="360000" rtlCol="0" anchor="t">
            <a:noAutofit/>
          </a:bodyPr>
          <a:lstStyle/>
          <a:p>
            <a:pPr algn="just"/>
            <a:endParaRPr lang="cs-CZ" sz="2600" b="1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cs-CZ" sz="2600" b="1" dirty="0"/>
              <a:t>Dominik</a:t>
            </a:r>
            <a:r>
              <a:rPr lang="cs-CZ" sz="2600" dirty="0"/>
              <a:t> (16 let) začal docházet do ambulance z důvodu </a:t>
            </a:r>
            <a:r>
              <a:rPr lang="cs-CZ" sz="2600" b="1" dirty="0"/>
              <a:t>nadměrného užívání alkoholu</a:t>
            </a:r>
            <a:r>
              <a:rPr lang="cs-CZ" sz="2600" dirty="0"/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cs-CZ" sz="2600" dirty="0"/>
              <a:t>Během čtyřměsíční spolupráce získal náhled na své agresivní chování pod vlivem alkoholu, naučil se zacházet s nudou, kterou často pociťoval, a která byla hlavním důvodem pro užívání alkoholu v partě.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cs-CZ" sz="2600" dirty="0"/>
              <a:t>Mohl se svěřit se svými pocity </a:t>
            </a:r>
            <a:r>
              <a:rPr lang="cs-CZ" sz="2600" b="1" dirty="0"/>
              <a:t>méněcennosti</a:t>
            </a:r>
            <a:r>
              <a:rPr lang="cs-CZ" sz="2600" dirty="0"/>
              <a:t> a naučil se asertivnímu jednání, které potřeboval, aby odolával tlaku party při užívání alkoholu.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cs-CZ" sz="2600" dirty="0"/>
              <a:t>Dominik již ambulanci nenavštěvuje, avšak pocit přijetí a sounáležitosti a víra v </a:t>
            </a:r>
            <a:r>
              <a:rPr lang="cs-CZ" sz="2600" b="1" dirty="0"/>
              <a:t>umění řešit své problémy </a:t>
            </a:r>
            <a:r>
              <a:rPr lang="cs-CZ" sz="2600" dirty="0"/>
              <a:t>čelem se mu staly velkou výhodou v dalším fungování mezi vrstevníky. 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66117" y="901082"/>
            <a:ext cx="9361168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Nadpis 4"/>
          <p:cNvSpPr txBox="1">
            <a:spLocks/>
          </p:cNvSpPr>
          <p:nvPr/>
        </p:nvSpPr>
        <p:spPr>
          <a:xfrm>
            <a:off x="666116" y="450541"/>
            <a:ext cx="9361169" cy="90108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CDE04"/>
              </a:gs>
            </a:gsLst>
            <a:lin ang="0" scaled="0"/>
          </a:gradFill>
        </p:spPr>
        <p:txBody>
          <a:bodyPr vert="horz" lIns="432000" tIns="49785" rIns="99569" bIns="72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cs-CZ" sz="3600" b="1" dirty="0">
                <a:ln w="3175">
                  <a:noFill/>
                </a:ln>
                <a:latin typeface="+mj-lt"/>
                <a:ea typeface="+mj-ea"/>
                <a:cs typeface="Arial" pitchFamily="34" charset="0"/>
              </a:rPr>
              <a:t>Příklady dobré </a:t>
            </a:r>
            <a:r>
              <a:rPr lang="cs-CZ" sz="3600" b="1" dirty="0" smtClean="0">
                <a:ln w="3175">
                  <a:noFill/>
                </a:ln>
                <a:latin typeface="+mj-lt"/>
                <a:ea typeface="+mj-ea"/>
                <a:cs typeface="Arial" pitchFamily="34" charset="0"/>
              </a:rPr>
              <a:t>praxe</a:t>
            </a:r>
            <a:endParaRPr lang="cs-CZ" sz="3600" b="1" dirty="0">
              <a:ln w="3175">
                <a:noFill/>
              </a:ln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5" name="Nadpis 4"/>
          <p:cNvSpPr txBox="1">
            <a:spLocks/>
          </p:cNvSpPr>
          <p:nvPr/>
        </p:nvSpPr>
        <p:spPr>
          <a:xfrm>
            <a:off x="9549763" y="324273"/>
            <a:ext cx="1089763" cy="901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</a:pPr>
            <a:fld id="{B3F193A3-CEEE-4B8F-8953-61BD0795DAD5}" type="slidenum">
              <a:rPr lang="en-US" sz="160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pPr algn="ctr">
                <a:spcBef>
                  <a:spcPct val="0"/>
                </a:spcBef>
              </a:pPr>
              <a:t>26</a:t>
            </a:fld>
            <a:endParaRPr lang="cs-CZ" sz="1400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Nadpis 4"/>
          <p:cNvSpPr txBox="1">
            <a:spLocks/>
          </p:cNvSpPr>
          <p:nvPr/>
        </p:nvSpPr>
        <p:spPr>
          <a:xfrm>
            <a:off x="1010244" y="7021037"/>
            <a:ext cx="9361169" cy="540226"/>
          </a:xfrm>
          <a:prstGeom prst="rect">
            <a:avLst/>
          </a:prstGeom>
          <a:noFill/>
        </p:spPr>
        <p:txBody>
          <a:bodyPr vert="horz" lIns="0" tIns="49785" rIns="99569" bIns="49785" rtlCol="0" anchor="ctr">
            <a:noAutofit/>
          </a:bodyPr>
          <a:lstStyle/>
          <a:p>
            <a:r>
              <a:rPr lang="fr-FR" sz="1600" spc="100" baseline="30000" dirty="0">
                <a:ea typeface="+mj-ea"/>
                <a:cs typeface="Arial" pitchFamily="34" charset="0"/>
              </a:rPr>
              <a:t>Prev—Centrum z.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ú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,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b="1" spc="100" baseline="30000" dirty="0">
                <a:ea typeface="+mj-ea"/>
                <a:cs typeface="Arial" pitchFamily="34" charset="0"/>
              </a:rPr>
              <a:t>NÍZKOPRAHOVÉ SLUŽBY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 tel: 2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42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498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334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77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7 161 133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email: </a:t>
            </a:r>
            <a:r>
              <a:rPr lang="cs-CZ" sz="1600" spc="100" baseline="30000" dirty="0" err="1">
                <a:ea typeface="+mj-ea"/>
                <a:cs typeface="Arial" pitchFamily="34" charset="0"/>
              </a:rPr>
              <a:t>nzdm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@prevcentrum.cz / www.prevcentrum.cz</a:t>
            </a:r>
          </a:p>
        </p:txBody>
      </p:sp>
    </p:spTree>
    <p:extLst>
      <p:ext uri="{BB962C8B-B14F-4D97-AF65-F5344CB8AC3E}">
        <p14:creationId xmlns:p14="http://schemas.microsoft.com/office/powerpoint/2010/main" val="139586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66115" y="1351623"/>
            <a:ext cx="9436459" cy="5932204"/>
          </a:xfrm>
          <a:prstGeom prst="rect">
            <a:avLst/>
          </a:prstGeom>
          <a:noFill/>
        </p:spPr>
        <p:txBody>
          <a:bodyPr wrap="square" rIns="360000" numCol="1" spcCol="360000" rtlCol="0" anchor="t">
            <a:noAutofit/>
          </a:bodyPr>
          <a:lstStyle/>
          <a:p>
            <a:pPr marL="342900" indent="-342900" algn="just">
              <a:buFontTx/>
              <a:buChar char="-"/>
            </a:pPr>
            <a:endParaRPr lang="cs-CZ" sz="2600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cs-CZ" sz="3000" dirty="0"/>
              <a:t>Nedostatek </a:t>
            </a:r>
            <a:r>
              <a:rPr lang="cs-CZ" sz="3000" b="1" dirty="0" err="1"/>
              <a:t>pedopsychiatrů</a:t>
            </a:r>
            <a:r>
              <a:rPr lang="cs-CZ" sz="3000" dirty="0"/>
              <a:t> – dlouhé čekací lhůty, nedostatek času</a:t>
            </a:r>
            <a:r>
              <a:rPr lang="cs-CZ" sz="3000" dirty="0" smtClean="0"/>
              <a:t>,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cs-CZ" sz="3000" dirty="0"/>
              <a:t>Výrazně </a:t>
            </a:r>
            <a:r>
              <a:rPr lang="cs-CZ" sz="3000" b="1" dirty="0"/>
              <a:t>chybí zařízení</a:t>
            </a:r>
            <a:r>
              <a:rPr lang="cs-CZ" sz="3000" dirty="0"/>
              <a:t>, která se věnují dětem a dospívajícím, a to včetně </a:t>
            </a:r>
            <a:r>
              <a:rPr lang="cs-CZ" sz="3000" b="1" dirty="0" smtClean="0"/>
              <a:t>rezidenčních</a:t>
            </a:r>
            <a:r>
              <a:rPr lang="cs-CZ" sz="3000" dirty="0" smtClean="0"/>
              <a:t> služeb,</a:t>
            </a:r>
            <a:endParaRPr lang="cs-CZ" sz="3000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cs-CZ" sz="3000" dirty="0" smtClean="0"/>
              <a:t>Vývoj </a:t>
            </a:r>
            <a:r>
              <a:rPr lang="cs-CZ" sz="3000" dirty="0"/>
              <a:t>dětské adiktologie se zaměřením na </a:t>
            </a:r>
            <a:r>
              <a:rPr lang="cs-CZ" sz="3000" b="1" dirty="0"/>
              <a:t>online závislosti </a:t>
            </a:r>
            <a:r>
              <a:rPr lang="cs-CZ" sz="3000" dirty="0"/>
              <a:t>v </a:t>
            </a:r>
            <a:r>
              <a:rPr lang="cs-CZ" sz="3000" dirty="0" smtClean="0"/>
              <a:t>kontextu společnosti</a:t>
            </a:r>
            <a:r>
              <a:rPr lang="cs-CZ" sz="3000" dirty="0"/>
              <a:t>,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cs-CZ" sz="3000" dirty="0"/>
              <a:t>C</a:t>
            </a:r>
            <a:r>
              <a:rPr lang="cs-CZ" sz="3000" dirty="0" smtClean="0"/>
              <a:t>hybí </a:t>
            </a:r>
            <a:r>
              <a:rPr lang="cs-CZ" sz="3000" dirty="0"/>
              <a:t>stacionární a  pobytové programy pro </a:t>
            </a:r>
            <a:r>
              <a:rPr lang="cs-CZ" sz="3000" dirty="0" err="1"/>
              <a:t>adiktologické</a:t>
            </a:r>
            <a:r>
              <a:rPr lang="cs-CZ" sz="3000" dirty="0"/>
              <a:t> dětské klienty, zejména v kategorii 15 let a </a:t>
            </a:r>
            <a:r>
              <a:rPr lang="cs-CZ" sz="3000" dirty="0" smtClean="0"/>
              <a:t>méně</a:t>
            </a:r>
            <a:endParaRPr lang="cs-CZ" sz="3000" dirty="0"/>
          </a:p>
          <a:p>
            <a:pPr algn="just"/>
            <a:endParaRPr lang="cs-CZ" sz="3000" dirty="0"/>
          </a:p>
          <a:p>
            <a:pPr marL="342900" indent="-342900" algn="just">
              <a:buFontTx/>
              <a:buChar char="-"/>
            </a:pPr>
            <a:endParaRPr lang="cs-CZ" sz="2200" dirty="0"/>
          </a:p>
          <a:p>
            <a:pPr marL="342900" indent="-342900" algn="just">
              <a:buFontTx/>
              <a:buChar char="-"/>
            </a:pPr>
            <a:endParaRPr lang="cs-CZ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66117" y="901082"/>
            <a:ext cx="9361168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Nadpis 4"/>
          <p:cNvSpPr txBox="1">
            <a:spLocks/>
          </p:cNvSpPr>
          <p:nvPr/>
        </p:nvSpPr>
        <p:spPr>
          <a:xfrm>
            <a:off x="666116" y="450541"/>
            <a:ext cx="9361169" cy="90108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CDE04"/>
              </a:gs>
            </a:gsLst>
            <a:lin ang="0" scaled="0"/>
          </a:gradFill>
        </p:spPr>
        <p:txBody>
          <a:bodyPr vert="horz" lIns="432000" tIns="49785" rIns="99569" bIns="72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cs-CZ" sz="3400" b="1" dirty="0">
                <a:ln w="3175">
                  <a:noFill/>
                </a:ln>
                <a:latin typeface="+mj-lt"/>
                <a:ea typeface="+mj-ea"/>
                <a:cs typeface="Arial" pitchFamily="34" charset="0"/>
              </a:rPr>
              <a:t>Úskalí a rezervy z pohledu dětské adiktologie</a:t>
            </a:r>
          </a:p>
        </p:txBody>
      </p:sp>
      <p:sp>
        <p:nvSpPr>
          <p:cNvPr id="15" name="Nadpis 4"/>
          <p:cNvSpPr txBox="1">
            <a:spLocks/>
          </p:cNvSpPr>
          <p:nvPr/>
        </p:nvSpPr>
        <p:spPr>
          <a:xfrm>
            <a:off x="9557693" y="901082"/>
            <a:ext cx="1089763" cy="901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</a:pPr>
            <a:fld id="{B3F193A3-CEEE-4B8F-8953-61BD0795DAD5}" type="slidenum">
              <a:rPr lang="en-US" sz="160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pPr algn="ctr">
                <a:spcBef>
                  <a:spcPct val="0"/>
                </a:spcBef>
              </a:pPr>
              <a:t>27</a:t>
            </a:fld>
            <a:endParaRPr lang="cs-CZ" sz="1400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Nadpis 4"/>
          <p:cNvSpPr txBox="1">
            <a:spLocks/>
          </p:cNvSpPr>
          <p:nvPr/>
        </p:nvSpPr>
        <p:spPr>
          <a:xfrm>
            <a:off x="1010244" y="7021037"/>
            <a:ext cx="9361169" cy="540226"/>
          </a:xfrm>
          <a:prstGeom prst="rect">
            <a:avLst/>
          </a:prstGeom>
          <a:noFill/>
        </p:spPr>
        <p:txBody>
          <a:bodyPr vert="horz" lIns="0" tIns="49785" rIns="99569" bIns="49785" rtlCol="0" anchor="ctr">
            <a:noAutofit/>
          </a:bodyPr>
          <a:lstStyle/>
          <a:p>
            <a:r>
              <a:rPr lang="fr-FR" sz="1600" spc="100" baseline="30000" dirty="0">
                <a:ea typeface="+mj-ea"/>
                <a:cs typeface="Arial" pitchFamily="34" charset="0"/>
              </a:rPr>
              <a:t>Prev—Centrum z.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ú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,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b="1" spc="100" baseline="30000" dirty="0">
                <a:ea typeface="+mj-ea"/>
                <a:cs typeface="Arial" pitchFamily="34" charset="0"/>
              </a:rPr>
              <a:t>NÍZKOPRAHOVÉ SLUŽBY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 tel: 2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42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498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334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77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7 161 133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email: </a:t>
            </a:r>
            <a:r>
              <a:rPr lang="cs-CZ" sz="1600" spc="100" baseline="30000" dirty="0" err="1">
                <a:ea typeface="+mj-ea"/>
                <a:cs typeface="Arial" pitchFamily="34" charset="0"/>
              </a:rPr>
              <a:t>nzdm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@prevcentrum.cz / www.prevcentrum.cz</a:t>
            </a:r>
          </a:p>
        </p:txBody>
      </p:sp>
    </p:spTree>
    <p:extLst>
      <p:ext uri="{BB962C8B-B14F-4D97-AF65-F5344CB8AC3E}">
        <p14:creationId xmlns:p14="http://schemas.microsoft.com/office/powerpoint/2010/main" val="130454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66115" y="1351623"/>
            <a:ext cx="9436459" cy="5932204"/>
          </a:xfrm>
          <a:prstGeom prst="rect">
            <a:avLst/>
          </a:prstGeom>
          <a:noFill/>
        </p:spPr>
        <p:txBody>
          <a:bodyPr wrap="square" rIns="360000" numCol="1" spcCol="360000" rtlCol="0" anchor="t">
            <a:noAutofit/>
          </a:bodyPr>
          <a:lstStyle/>
          <a:p>
            <a:pPr marL="342900" indent="-342900" algn="just">
              <a:buFontTx/>
              <a:buChar char="-"/>
            </a:pPr>
            <a:endParaRPr lang="cs-CZ" sz="2600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cs-CZ" sz="2800" dirty="0" err="1"/>
              <a:t>Adiktologické</a:t>
            </a:r>
            <a:r>
              <a:rPr lang="cs-CZ" sz="2800" dirty="0"/>
              <a:t> služby jsou </a:t>
            </a:r>
            <a:r>
              <a:rPr lang="cs-CZ" sz="2800" b="1" dirty="0"/>
              <a:t>dobře vybudované </a:t>
            </a:r>
            <a:r>
              <a:rPr lang="cs-CZ" sz="2800" dirty="0"/>
              <a:t>s různou nabídkou </a:t>
            </a:r>
            <a:r>
              <a:rPr lang="cs-CZ" sz="2800" dirty="0" smtClean="0"/>
              <a:t>služeb,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cs-CZ" sz="2800" dirty="0" err="1"/>
              <a:t>Adiktologické</a:t>
            </a:r>
            <a:r>
              <a:rPr lang="cs-CZ" sz="2800" dirty="0"/>
              <a:t> služby </a:t>
            </a:r>
            <a:r>
              <a:rPr lang="cs-CZ" sz="2800" b="1" dirty="0"/>
              <a:t>zohledňují individualitu </a:t>
            </a:r>
            <a:r>
              <a:rPr lang="cs-CZ" sz="2800" b="1" dirty="0" smtClean="0"/>
              <a:t>uživatele</a:t>
            </a:r>
            <a:r>
              <a:rPr lang="cs-CZ" sz="2800" dirty="0" smtClean="0"/>
              <a:t>,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cs-CZ" sz="2800" dirty="0"/>
              <a:t>Systém </a:t>
            </a:r>
            <a:r>
              <a:rPr lang="cs-CZ" sz="2800" b="1" dirty="0" smtClean="0"/>
              <a:t>evaluace</a:t>
            </a:r>
            <a:r>
              <a:rPr lang="cs-CZ" sz="2800" dirty="0" smtClean="0"/>
              <a:t>,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cs-CZ" sz="2800" dirty="0"/>
              <a:t>Odbornosti působící v </a:t>
            </a:r>
            <a:r>
              <a:rPr lang="cs-CZ" sz="2800" dirty="0" err="1"/>
              <a:t>adiktologii</a:t>
            </a:r>
            <a:r>
              <a:rPr lang="cs-CZ" sz="2800" dirty="0"/>
              <a:t> a obor </a:t>
            </a:r>
            <a:r>
              <a:rPr lang="cs-CZ" sz="2800" dirty="0" err="1"/>
              <a:t>adiktologie</a:t>
            </a:r>
            <a:r>
              <a:rPr lang="cs-CZ" sz="2800" dirty="0"/>
              <a:t> má systém </a:t>
            </a:r>
            <a:r>
              <a:rPr lang="cs-CZ" sz="2800" dirty="0" smtClean="0"/>
              <a:t>vzdělávání,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cs-CZ" sz="2800" dirty="0"/>
              <a:t>Obor </a:t>
            </a:r>
            <a:r>
              <a:rPr lang="cs-CZ" sz="2800" dirty="0" err="1"/>
              <a:t>adiktologie</a:t>
            </a:r>
            <a:r>
              <a:rPr lang="cs-CZ" sz="2800" dirty="0"/>
              <a:t> má </a:t>
            </a:r>
            <a:r>
              <a:rPr lang="cs-CZ" sz="2800" b="1" dirty="0"/>
              <a:t>funkční koordinační </a:t>
            </a:r>
            <a:r>
              <a:rPr lang="cs-CZ" sz="2800" b="1" dirty="0" smtClean="0"/>
              <a:t>nástroje</a:t>
            </a:r>
            <a:r>
              <a:rPr lang="cs-CZ" sz="2800" dirty="0" smtClean="0"/>
              <a:t>,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cs-CZ" sz="2800" dirty="0"/>
              <a:t>Monitorovací </a:t>
            </a:r>
            <a:r>
              <a:rPr lang="cs-CZ" sz="2800" b="1" dirty="0" smtClean="0"/>
              <a:t>nástroje</a:t>
            </a:r>
            <a:r>
              <a:rPr lang="cs-CZ" sz="2800" dirty="0" smtClean="0"/>
              <a:t>,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cs-CZ" sz="2800" b="1" dirty="0"/>
              <a:t>Multidisciplinární</a:t>
            </a:r>
            <a:r>
              <a:rPr lang="cs-CZ" sz="2800" dirty="0"/>
              <a:t> </a:t>
            </a:r>
            <a:r>
              <a:rPr lang="cs-CZ" sz="2800" dirty="0" smtClean="0"/>
              <a:t>charakter</a:t>
            </a:r>
            <a:endParaRPr lang="cs-CZ" sz="2800" dirty="0"/>
          </a:p>
          <a:p>
            <a:pPr marL="342900" indent="-342900" algn="just">
              <a:buFontTx/>
              <a:buChar char="-"/>
            </a:pPr>
            <a:endParaRPr lang="cs-CZ" sz="2200" dirty="0"/>
          </a:p>
          <a:p>
            <a:pPr marL="342900" indent="-342900" algn="just">
              <a:buFontTx/>
              <a:buChar char="-"/>
            </a:pPr>
            <a:endParaRPr lang="cs-CZ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66117" y="901082"/>
            <a:ext cx="9361168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Nadpis 4"/>
          <p:cNvSpPr txBox="1">
            <a:spLocks/>
          </p:cNvSpPr>
          <p:nvPr/>
        </p:nvSpPr>
        <p:spPr>
          <a:xfrm>
            <a:off x="666116" y="450541"/>
            <a:ext cx="9361169" cy="90108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CDE04"/>
              </a:gs>
            </a:gsLst>
            <a:lin ang="0" scaled="0"/>
          </a:gradFill>
        </p:spPr>
        <p:txBody>
          <a:bodyPr vert="horz" lIns="432000" tIns="49785" rIns="99569" bIns="72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cs-CZ" sz="3400" b="1" dirty="0" smtClean="0">
                <a:ln w="3175">
                  <a:noFill/>
                </a:ln>
                <a:latin typeface="+mj-lt"/>
                <a:ea typeface="+mj-ea"/>
                <a:cs typeface="Arial" pitchFamily="34" charset="0"/>
              </a:rPr>
              <a:t>Chvála </a:t>
            </a:r>
            <a:r>
              <a:rPr lang="cs-CZ" sz="3400" b="1" dirty="0" err="1" smtClean="0">
                <a:ln w="3175">
                  <a:noFill/>
                </a:ln>
                <a:latin typeface="+mj-lt"/>
                <a:ea typeface="+mj-ea"/>
                <a:cs typeface="Arial" pitchFamily="34" charset="0"/>
              </a:rPr>
              <a:t>adiktologii</a:t>
            </a:r>
            <a:r>
              <a:rPr lang="cs-CZ" sz="3400" b="1" dirty="0" smtClean="0">
                <a:ln w="3175">
                  <a:noFill/>
                </a:ln>
                <a:latin typeface="+mj-lt"/>
                <a:ea typeface="+mj-ea"/>
                <a:cs typeface="Arial" pitchFamily="34" charset="0"/>
              </a:rPr>
              <a:t> v ČR</a:t>
            </a:r>
            <a:endParaRPr lang="cs-CZ" sz="3400" b="1" dirty="0">
              <a:ln w="3175">
                <a:noFill/>
              </a:ln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5" name="Nadpis 4"/>
          <p:cNvSpPr txBox="1">
            <a:spLocks/>
          </p:cNvSpPr>
          <p:nvPr/>
        </p:nvSpPr>
        <p:spPr>
          <a:xfrm>
            <a:off x="9482403" y="675812"/>
            <a:ext cx="1089763" cy="901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</a:pPr>
            <a:fld id="{B3F193A3-CEEE-4B8F-8953-61BD0795DAD5}" type="slidenum">
              <a:rPr lang="en-US" sz="160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pPr algn="ctr">
                <a:spcBef>
                  <a:spcPct val="0"/>
                </a:spcBef>
              </a:pPr>
              <a:t>28</a:t>
            </a:fld>
            <a:endParaRPr lang="cs-CZ" sz="1400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Nadpis 4"/>
          <p:cNvSpPr txBox="1">
            <a:spLocks/>
          </p:cNvSpPr>
          <p:nvPr/>
        </p:nvSpPr>
        <p:spPr>
          <a:xfrm>
            <a:off x="1010244" y="7021037"/>
            <a:ext cx="9361169" cy="540226"/>
          </a:xfrm>
          <a:prstGeom prst="rect">
            <a:avLst/>
          </a:prstGeom>
          <a:noFill/>
        </p:spPr>
        <p:txBody>
          <a:bodyPr vert="horz" lIns="0" tIns="49785" rIns="99569" bIns="49785" rtlCol="0" anchor="ctr">
            <a:noAutofit/>
          </a:bodyPr>
          <a:lstStyle/>
          <a:p>
            <a:r>
              <a:rPr lang="fr-FR" sz="1600" spc="100" baseline="30000" dirty="0">
                <a:ea typeface="+mj-ea"/>
                <a:cs typeface="Arial" pitchFamily="34" charset="0"/>
              </a:rPr>
              <a:t>Prev—Centrum z.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ú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,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b="1" spc="100" baseline="30000" dirty="0">
                <a:ea typeface="+mj-ea"/>
                <a:cs typeface="Arial" pitchFamily="34" charset="0"/>
              </a:rPr>
              <a:t>NÍZKOPRAHOVÉ SLUŽBY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 tel: 2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42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498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334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77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7 161 133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email: </a:t>
            </a:r>
            <a:r>
              <a:rPr lang="cs-CZ" sz="1600" spc="100" baseline="30000" dirty="0" err="1">
                <a:ea typeface="+mj-ea"/>
                <a:cs typeface="Arial" pitchFamily="34" charset="0"/>
              </a:rPr>
              <a:t>nzdm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@prevcentrum.cz / www.prevcentrum.cz</a:t>
            </a:r>
          </a:p>
        </p:txBody>
      </p:sp>
    </p:spTree>
    <p:extLst>
      <p:ext uri="{BB962C8B-B14F-4D97-AF65-F5344CB8AC3E}">
        <p14:creationId xmlns:p14="http://schemas.microsoft.com/office/powerpoint/2010/main" val="110365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66115" y="1351623"/>
            <a:ext cx="9436459" cy="5932204"/>
          </a:xfrm>
          <a:prstGeom prst="rect">
            <a:avLst/>
          </a:prstGeom>
          <a:noFill/>
        </p:spPr>
        <p:txBody>
          <a:bodyPr wrap="square" rIns="360000" numCol="1" spcCol="360000" rtlCol="0" anchor="t">
            <a:noAutofit/>
          </a:bodyPr>
          <a:lstStyle/>
          <a:p>
            <a:pPr marL="342900" indent="-342900" algn="just">
              <a:buFontTx/>
              <a:buChar char="-"/>
            </a:pPr>
            <a:endParaRPr lang="cs-CZ" sz="26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400" dirty="0"/>
              <a:t>Operační manuál, Prev-Centrum, </a:t>
            </a:r>
            <a:r>
              <a:rPr lang="cs-CZ" sz="2400" dirty="0" err="1"/>
              <a:t>z.ú</a:t>
            </a:r>
            <a:r>
              <a:rPr lang="cs-CZ" sz="2400" dirty="0"/>
              <a:t>., Nízkoprahové služby, 2021.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400" dirty="0"/>
              <a:t>Zákon č. 108/2006 Sb., o sociálních službách.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400" dirty="0"/>
              <a:t>STANDARDY ODBORNÉ ZPŮSOBILOSTI pro zařízení a programy poskytující </a:t>
            </a:r>
            <a:r>
              <a:rPr lang="cs-CZ" sz="2400" dirty="0" err="1"/>
              <a:t>adiktologické</a:t>
            </a:r>
            <a:r>
              <a:rPr lang="cs-CZ" sz="2400" dirty="0"/>
              <a:t> odborné služby (Standardy služeb pro uživatele drog, závislé a patologické hráče), 2015.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400" dirty="0"/>
              <a:t>CHOMYNOVÁ, P., GROHMANNOVÁ, K., JANÍKOVÁ, B., ROUS, Z., ČERNÍKOVÁ, T., CIBULKA, J., MRAVČÍK, V. 2022. Souhrnná zpráva o závislostech v České republice 2021 [</a:t>
            </a:r>
            <a:r>
              <a:rPr lang="cs-CZ" sz="2400" dirty="0" err="1"/>
              <a:t>Summary</a:t>
            </a:r>
            <a:r>
              <a:rPr lang="cs-CZ" sz="2400" dirty="0"/>
              <a:t> Report on </a:t>
            </a:r>
            <a:r>
              <a:rPr lang="cs-CZ" sz="2400" dirty="0" err="1"/>
              <a:t>Addictions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Czech Republic in 2021] CHOMYNOVÁ, P. (Ed.). Praha: Úřad vlády České </a:t>
            </a:r>
            <a:r>
              <a:rPr lang="cs-CZ" sz="2400" dirty="0" smtClean="0"/>
              <a:t>republiky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400" dirty="0" smtClean="0"/>
              <a:t>RVKPP – Koncepce rozvoje </a:t>
            </a:r>
            <a:r>
              <a:rPr lang="cs-CZ" sz="2400" dirty="0" err="1" smtClean="0"/>
              <a:t>adiktologických</a:t>
            </a:r>
            <a:r>
              <a:rPr lang="cs-CZ" sz="2400" dirty="0" smtClean="0"/>
              <a:t> služeb, 2021 (</a:t>
            </a:r>
            <a:r>
              <a:rPr lang="cs-CZ" sz="2400" dirty="0"/>
              <a:t>Autoři/ Jiří Dvořáček, Renáta </a:t>
            </a:r>
            <a:r>
              <a:rPr lang="cs-CZ" sz="2400" dirty="0" err="1"/>
              <a:t>Habiňáková</a:t>
            </a:r>
            <a:r>
              <a:rPr lang="cs-CZ" sz="2400" dirty="0"/>
              <a:t>, Kryštof Hanzlík, Daniela Havlíčková, Lucia </a:t>
            </a:r>
            <a:r>
              <a:rPr lang="cs-CZ" sz="2400" dirty="0" err="1"/>
              <a:t>Kiššová</a:t>
            </a:r>
            <a:r>
              <a:rPr lang="cs-CZ" sz="2400" dirty="0"/>
              <a:t>, </a:t>
            </a:r>
            <a:r>
              <a:rPr lang="cs-CZ" sz="2400" dirty="0" err="1"/>
              <a:t>Gaziza</a:t>
            </a:r>
            <a:r>
              <a:rPr lang="cs-CZ" sz="2400" dirty="0"/>
              <a:t> </a:t>
            </a:r>
            <a:r>
              <a:rPr lang="cs-CZ" sz="2400" dirty="0" err="1"/>
              <a:t>Lutseva</a:t>
            </a:r>
            <a:r>
              <a:rPr lang="cs-CZ" sz="2400" dirty="0"/>
              <a:t>, Michal </a:t>
            </a:r>
            <a:r>
              <a:rPr lang="cs-CZ" sz="2400" dirty="0" err="1"/>
              <a:t>Miovský</a:t>
            </a:r>
            <a:r>
              <a:rPr lang="cs-CZ" sz="2400" dirty="0"/>
              <a:t>, Viktor </a:t>
            </a:r>
            <a:r>
              <a:rPr lang="cs-CZ" sz="2400" dirty="0" err="1"/>
              <a:t>Mravčík</a:t>
            </a:r>
            <a:r>
              <a:rPr lang="cs-CZ" sz="2400" dirty="0"/>
              <a:t>, Petr Pleva, Martina Richterová </a:t>
            </a:r>
            <a:r>
              <a:rPr lang="cs-CZ" sz="2400" dirty="0" err="1"/>
              <a:t>Těmínová</a:t>
            </a:r>
            <a:r>
              <a:rPr lang="cs-CZ" sz="2400" dirty="0"/>
              <a:t>, Zuzana </a:t>
            </a:r>
            <a:r>
              <a:rPr lang="cs-CZ" sz="2400" dirty="0" err="1" smtClean="0"/>
              <a:t>Šimrádová</a:t>
            </a:r>
            <a:r>
              <a:rPr lang="cs-CZ" sz="2400" dirty="0" smtClean="0"/>
              <a:t>).</a:t>
            </a:r>
            <a:endParaRPr lang="cs-CZ" sz="2200" dirty="0"/>
          </a:p>
          <a:p>
            <a:pPr marL="342900" indent="-342900" algn="just">
              <a:buFontTx/>
              <a:buChar char="-"/>
            </a:pPr>
            <a:endParaRPr lang="cs-CZ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66117" y="901082"/>
            <a:ext cx="9361168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Nadpis 4"/>
          <p:cNvSpPr txBox="1">
            <a:spLocks/>
          </p:cNvSpPr>
          <p:nvPr/>
        </p:nvSpPr>
        <p:spPr>
          <a:xfrm>
            <a:off x="666116" y="450541"/>
            <a:ext cx="9361169" cy="90108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CDE04"/>
              </a:gs>
            </a:gsLst>
            <a:lin ang="0" scaled="0"/>
          </a:gradFill>
        </p:spPr>
        <p:txBody>
          <a:bodyPr vert="horz" lIns="432000" tIns="49785" rIns="99569" bIns="7200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cs-CZ" sz="3600" b="1" dirty="0">
                <a:ln w="3175">
                  <a:noFill/>
                </a:ln>
                <a:latin typeface="+mj-lt"/>
                <a:ea typeface="+mj-ea"/>
                <a:cs typeface="Arial" pitchFamily="34" charset="0"/>
              </a:rPr>
              <a:t>Zdroje</a:t>
            </a:r>
          </a:p>
        </p:txBody>
      </p:sp>
      <p:sp>
        <p:nvSpPr>
          <p:cNvPr id="15" name="Nadpis 4"/>
          <p:cNvSpPr txBox="1">
            <a:spLocks/>
          </p:cNvSpPr>
          <p:nvPr/>
        </p:nvSpPr>
        <p:spPr>
          <a:xfrm>
            <a:off x="9549763" y="324273"/>
            <a:ext cx="1089763" cy="901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</a:pPr>
            <a:fld id="{B3F193A3-CEEE-4B8F-8953-61BD0795DAD5}" type="slidenum">
              <a:rPr lang="en-US" sz="160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pPr algn="ctr">
                <a:spcBef>
                  <a:spcPct val="0"/>
                </a:spcBef>
              </a:pPr>
              <a:t>29</a:t>
            </a:fld>
            <a:endParaRPr lang="cs-CZ" sz="1400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Nadpis 4"/>
          <p:cNvSpPr txBox="1">
            <a:spLocks/>
          </p:cNvSpPr>
          <p:nvPr/>
        </p:nvSpPr>
        <p:spPr>
          <a:xfrm>
            <a:off x="1010244" y="7021037"/>
            <a:ext cx="9361169" cy="540226"/>
          </a:xfrm>
          <a:prstGeom prst="rect">
            <a:avLst/>
          </a:prstGeom>
          <a:noFill/>
        </p:spPr>
        <p:txBody>
          <a:bodyPr vert="horz" lIns="0" tIns="49785" rIns="99569" bIns="49785" rtlCol="0" anchor="ctr">
            <a:noAutofit/>
          </a:bodyPr>
          <a:lstStyle/>
          <a:p>
            <a:r>
              <a:rPr lang="fr-FR" sz="1600" spc="100" baseline="30000" dirty="0">
                <a:ea typeface="+mj-ea"/>
                <a:cs typeface="Arial" pitchFamily="34" charset="0"/>
              </a:rPr>
              <a:t>Prev—Centrum z.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ú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,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b="1" spc="100" baseline="30000" dirty="0">
                <a:ea typeface="+mj-ea"/>
                <a:cs typeface="Arial" pitchFamily="34" charset="0"/>
              </a:rPr>
              <a:t>NÍZKOPRAHOVÉ SLUŽBY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 tel: 2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42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498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334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77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7 161 133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email: </a:t>
            </a:r>
            <a:r>
              <a:rPr lang="cs-CZ" sz="1600" spc="100" baseline="30000" dirty="0" err="1">
                <a:ea typeface="+mj-ea"/>
                <a:cs typeface="Arial" pitchFamily="34" charset="0"/>
              </a:rPr>
              <a:t>nzdm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@prevcentrum.cz / www.prevcentrum.cz</a:t>
            </a:r>
          </a:p>
        </p:txBody>
      </p:sp>
    </p:spTree>
    <p:extLst>
      <p:ext uri="{BB962C8B-B14F-4D97-AF65-F5344CB8AC3E}">
        <p14:creationId xmlns:p14="http://schemas.microsoft.com/office/powerpoint/2010/main" val="303572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66117" y="1197150"/>
            <a:ext cx="9436459" cy="5932204"/>
          </a:xfrm>
          <a:prstGeom prst="rect">
            <a:avLst/>
          </a:prstGeom>
          <a:noFill/>
        </p:spPr>
        <p:txBody>
          <a:bodyPr wrap="square" rIns="360000" numCol="1" spcCol="360000" rtlCol="0" anchor="t">
            <a:noAutofit/>
          </a:bodyPr>
          <a:lstStyle/>
          <a:p>
            <a:pPr algn="just"/>
            <a:endParaRPr lang="cs-CZ" sz="2700" b="1" u="sng" dirty="0" smtClean="0"/>
          </a:p>
          <a:p>
            <a:pPr algn="just"/>
            <a:r>
              <a:rPr lang="cs-CZ" sz="2700" b="1" u="sng" dirty="0" smtClean="0"/>
              <a:t>Souhrnná zpráva o závislostech 2021:</a:t>
            </a:r>
            <a:endParaRPr lang="cs-CZ" sz="2700" b="1" u="sng" dirty="0"/>
          </a:p>
          <a:p>
            <a:pPr algn="just"/>
            <a:r>
              <a:rPr lang="cs-CZ" sz="2700" b="1" dirty="0" smtClean="0"/>
              <a:t>Alkohol </a:t>
            </a:r>
            <a:r>
              <a:rPr lang="cs-CZ" sz="2700" dirty="0" smtClean="0"/>
              <a:t>- užívání </a:t>
            </a:r>
            <a:r>
              <a:rPr lang="cs-CZ" sz="2700" dirty="0"/>
              <a:t>i </a:t>
            </a:r>
            <a:r>
              <a:rPr lang="cs-CZ" sz="2700" dirty="0" smtClean="0"/>
              <a:t>rizikové </a:t>
            </a:r>
            <a:r>
              <a:rPr lang="cs-CZ" sz="2700" dirty="0"/>
              <a:t>užívání mezi dětmi a dospívajícími v </a:t>
            </a:r>
            <a:r>
              <a:rPr lang="cs-CZ" sz="2700" b="1" dirty="0"/>
              <a:t>posledních letech klesá</a:t>
            </a:r>
            <a:r>
              <a:rPr lang="cs-CZ" sz="2700" dirty="0"/>
              <a:t>, </a:t>
            </a:r>
            <a:endParaRPr lang="cs-CZ" sz="2700" dirty="0" smtClean="0"/>
          </a:p>
          <a:p>
            <a:pPr algn="just"/>
            <a:r>
              <a:rPr lang="cs-CZ" sz="2700" b="1" dirty="0" smtClean="0"/>
              <a:t>Zkušenost </a:t>
            </a:r>
            <a:r>
              <a:rPr lang="cs-CZ" sz="2700" b="1" dirty="0"/>
              <a:t>s konzumací </a:t>
            </a:r>
            <a:r>
              <a:rPr lang="cs-CZ" sz="2700" b="1" dirty="0" smtClean="0"/>
              <a:t>alkoholu: </a:t>
            </a:r>
          </a:p>
          <a:p>
            <a:pPr marL="457200" indent="-457200" algn="just">
              <a:buFontTx/>
              <a:buChar char="-"/>
            </a:pPr>
            <a:r>
              <a:rPr lang="cs-CZ" sz="2700" dirty="0" smtClean="0"/>
              <a:t>přes </a:t>
            </a:r>
            <a:r>
              <a:rPr lang="cs-CZ" sz="2700" dirty="0"/>
              <a:t>40 % 13letých dětí, </a:t>
            </a:r>
            <a:endParaRPr lang="cs-CZ" sz="2700" dirty="0" smtClean="0"/>
          </a:p>
          <a:p>
            <a:pPr marL="457200" indent="-457200" algn="just">
              <a:buFontTx/>
              <a:buChar char="-"/>
            </a:pPr>
            <a:r>
              <a:rPr lang="cs-CZ" sz="2700" dirty="0" smtClean="0"/>
              <a:t>čtvrtina </a:t>
            </a:r>
            <a:r>
              <a:rPr lang="cs-CZ" sz="2700" dirty="0"/>
              <a:t>15letých dětí se v životě nejméně dvakrát </a:t>
            </a:r>
            <a:r>
              <a:rPr lang="cs-CZ" sz="2700" dirty="0" smtClean="0"/>
              <a:t>opila, </a:t>
            </a:r>
          </a:p>
          <a:p>
            <a:pPr marL="457200" indent="-457200" algn="just">
              <a:buFontTx/>
              <a:buChar char="-"/>
            </a:pPr>
            <a:r>
              <a:rPr lang="cs-CZ" sz="2700" dirty="0"/>
              <a:t>z</a:t>
            </a:r>
            <a:r>
              <a:rPr lang="cs-CZ" sz="2700" dirty="0" smtClean="0"/>
              <a:t> </a:t>
            </a:r>
            <a:r>
              <a:rPr lang="cs-CZ" sz="2700" dirty="0"/>
              <a:t>16letých již má zkušenost s alkoholem 95 %, </a:t>
            </a:r>
            <a:endParaRPr lang="cs-CZ" sz="2700" dirty="0" smtClean="0"/>
          </a:p>
          <a:p>
            <a:pPr marL="457200" indent="-457200" algn="just">
              <a:buFontTx/>
              <a:buChar char="-"/>
            </a:pPr>
            <a:r>
              <a:rPr lang="cs-CZ" sz="2700" dirty="0" smtClean="0"/>
              <a:t>téměř </a:t>
            </a:r>
            <a:r>
              <a:rPr lang="cs-CZ" sz="2700" dirty="0"/>
              <a:t>40 % 16letých v posledním měsíci pilo alkohol tzv. nárazově (5 a více sklenic při jedné </a:t>
            </a:r>
            <a:r>
              <a:rPr lang="cs-CZ" sz="2700" dirty="0" smtClean="0"/>
              <a:t>příležitosti)</a:t>
            </a:r>
            <a:endParaRPr lang="cs-CZ" sz="2700" dirty="0"/>
          </a:p>
          <a:p>
            <a:pPr algn="just"/>
            <a:endParaRPr lang="cs-CZ" sz="2700" b="1" dirty="0" smtClean="0"/>
          </a:p>
          <a:p>
            <a:pPr algn="just"/>
            <a:r>
              <a:rPr lang="cs-CZ" sz="2700" b="1" dirty="0" smtClean="0"/>
              <a:t>Nikotin</a:t>
            </a:r>
            <a:r>
              <a:rPr lang="cs-CZ" sz="2700" dirty="0" smtClean="0"/>
              <a:t> </a:t>
            </a:r>
            <a:r>
              <a:rPr lang="cs-CZ" sz="2700" dirty="0"/>
              <a:t>- Zkušenosti s kouřením má 40 % 15letých dětí a 54 % </a:t>
            </a:r>
            <a:r>
              <a:rPr lang="cs-CZ" sz="2700" dirty="0" smtClean="0"/>
              <a:t>16letých, pravidelné </a:t>
            </a:r>
            <a:r>
              <a:rPr lang="cs-CZ" sz="2700" dirty="0"/>
              <a:t>denní kouření uvádí 10– 11 % </a:t>
            </a:r>
            <a:r>
              <a:rPr lang="cs-CZ" sz="2700" dirty="0" smtClean="0"/>
              <a:t>dospívajících,</a:t>
            </a:r>
          </a:p>
          <a:p>
            <a:pPr algn="just"/>
            <a:r>
              <a:rPr lang="cs-CZ" sz="2700" dirty="0" smtClean="0"/>
              <a:t>- podíl </a:t>
            </a:r>
            <a:r>
              <a:rPr lang="cs-CZ" sz="2700" dirty="0"/>
              <a:t>nezletilých kuřáků se však </a:t>
            </a:r>
            <a:r>
              <a:rPr lang="cs-CZ" sz="2700" b="1" dirty="0"/>
              <a:t>dlouhodobě snižuje</a:t>
            </a:r>
            <a:endParaRPr lang="cs-CZ" sz="2700" b="1" dirty="0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66117" y="901082"/>
            <a:ext cx="9361168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Nadpis 4"/>
          <p:cNvSpPr txBox="1">
            <a:spLocks/>
          </p:cNvSpPr>
          <p:nvPr/>
        </p:nvSpPr>
        <p:spPr>
          <a:xfrm>
            <a:off x="427356" y="464028"/>
            <a:ext cx="9361169" cy="90108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CDE04"/>
              </a:gs>
            </a:gsLst>
            <a:lin ang="0" scaled="0"/>
          </a:gradFill>
        </p:spPr>
        <p:txBody>
          <a:bodyPr vert="horz" lIns="432000" tIns="49785" rIns="99569" bIns="72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cs-CZ" sz="3600" b="1" dirty="0">
                <a:ln w="3175">
                  <a:noFill/>
                </a:ln>
                <a:latin typeface="+mj-lt"/>
                <a:ea typeface="+mj-ea"/>
                <a:cs typeface="Arial" pitchFamily="34" charset="0"/>
              </a:rPr>
              <a:t>Epidemiologie – současný stav I</a:t>
            </a:r>
          </a:p>
        </p:txBody>
      </p:sp>
      <p:sp>
        <p:nvSpPr>
          <p:cNvPr id="15" name="Nadpis 4"/>
          <p:cNvSpPr txBox="1">
            <a:spLocks/>
          </p:cNvSpPr>
          <p:nvPr/>
        </p:nvSpPr>
        <p:spPr>
          <a:xfrm>
            <a:off x="9549763" y="324273"/>
            <a:ext cx="1089763" cy="901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</a:pPr>
            <a:fld id="{B3F193A3-CEEE-4B8F-8953-61BD0795DAD5}" type="slidenum">
              <a:rPr lang="en-US" sz="160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pPr algn="ctr">
                <a:spcBef>
                  <a:spcPct val="0"/>
                </a:spcBef>
              </a:pPr>
              <a:t>3</a:t>
            </a:fld>
            <a:endParaRPr lang="cs-CZ" sz="1400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Nadpis 4"/>
          <p:cNvSpPr txBox="1">
            <a:spLocks/>
          </p:cNvSpPr>
          <p:nvPr/>
        </p:nvSpPr>
        <p:spPr>
          <a:xfrm>
            <a:off x="1010244" y="7021037"/>
            <a:ext cx="9361169" cy="540226"/>
          </a:xfrm>
          <a:prstGeom prst="rect">
            <a:avLst/>
          </a:prstGeom>
          <a:noFill/>
        </p:spPr>
        <p:txBody>
          <a:bodyPr vert="horz" lIns="0" tIns="49785" rIns="99569" bIns="49785" rtlCol="0" anchor="ctr">
            <a:noAutofit/>
          </a:bodyPr>
          <a:lstStyle/>
          <a:p>
            <a:r>
              <a:rPr lang="fr-FR" sz="1600" spc="100" baseline="30000" dirty="0">
                <a:ea typeface="+mj-ea"/>
                <a:cs typeface="Arial" pitchFamily="34" charset="0"/>
              </a:rPr>
              <a:t>Prev—Centrum z.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ú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,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b="1" spc="100" baseline="30000" dirty="0">
                <a:ea typeface="+mj-ea"/>
                <a:cs typeface="Arial" pitchFamily="34" charset="0"/>
              </a:rPr>
              <a:t>NÍZKOPRAHOVÉ SLUŽBY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 tel: 2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42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498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334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77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7 161 133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email: </a:t>
            </a:r>
            <a:r>
              <a:rPr lang="cs-CZ" sz="1600" spc="100" baseline="30000" dirty="0" err="1">
                <a:ea typeface="+mj-ea"/>
                <a:cs typeface="Arial" pitchFamily="34" charset="0"/>
              </a:rPr>
              <a:t>nzdm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@prevcentrum.cz / www.prevcentrum.cz</a:t>
            </a:r>
          </a:p>
        </p:txBody>
      </p:sp>
    </p:spTree>
    <p:extLst>
      <p:ext uri="{BB962C8B-B14F-4D97-AF65-F5344CB8AC3E}">
        <p14:creationId xmlns:p14="http://schemas.microsoft.com/office/powerpoint/2010/main" val="283133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3" y="0"/>
            <a:ext cx="10691790" cy="7559358"/>
            <a:chOff x="0" y="0"/>
            <a:chExt cx="10694035" cy="756094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693908" cy="75605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243828" y="0"/>
              <a:ext cx="4450079" cy="756056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98273" y="3458190"/>
            <a:ext cx="4289653" cy="566691"/>
          </a:xfrm>
          <a:prstGeom prst="rect">
            <a:avLst/>
          </a:prstGeom>
        </p:spPr>
        <p:txBody>
          <a:bodyPr vert="horz" wrap="square" lIns="0" tIns="12697" rIns="0" bIns="0" rtlCol="0" anchor="ctr">
            <a:spAutoFit/>
          </a:bodyPr>
          <a:lstStyle/>
          <a:p>
            <a:pPr marL="12697">
              <a:spcBef>
                <a:spcPts val="100"/>
              </a:spcBef>
            </a:pPr>
            <a:r>
              <a:rPr sz="3599" spc="-15" dirty="0" err="1">
                <a:latin typeface="Calibri"/>
                <a:cs typeface="Calibri"/>
              </a:rPr>
              <a:t>Děku</a:t>
            </a:r>
            <a:r>
              <a:rPr lang="cs-CZ" sz="3599" spc="-15" dirty="0">
                <a:latin typeface="Calibri"/>
                <a:cs typeface="Calibri"/>
              </a:rPr>
              <a:t>ji</a:t>
            </a:r>
            <a:r>
              <a:rPr sz="3599" spc="-15" dirty="0">
                <a:latin typeface="Calibri"/>
                <a:cs typeface="Calibri"/>
              </a:rPr>
              <a:t> </a:t>
            </a:r>
            <a:r>
              <a:rPr sz="3599" spc="-30" dirty="0" err="1">
                <a:latin typeface="Calibri"/>
                <a:cs typeface="Calibri"/>
              </a:rPr>
              <a:t>za</a:t>
            </a:r>
            <a:r>
              <a:rPr sz="3599" spc="-45" dirty="0">
                <a:latin typeface="Calibri"/>
                <a:cs typeface="Calibri"/>
              </a:rPr>
              <a:t> </a:t>
            </a:r>
            <a:r>
              <a:rPr sz="3599" spc="-25" dirty="0" err="1">
                <a:latin typeface="Calibri"/>
                <a:cs typeface="Calibri"/>
              </a:rPr>
              <a:t>pozornost</a:t>
            </a:r>
            <a:r>
              <a:rPr lang="cs-CZ" sz="3599" spc="-25" dirty="0">
                <a:latin typeface="Calibri"/>
                <a:cs typeface="Calibri"/>
              </a:rPr>
              <a:t>.</a:t>
            </a:r>
            <a:endParaRPr sz="3599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8625" y="6676563"/>
            <a:ext cx="4594530" cy="337841"/>
          </a:xfrm>
          <a:prstGeom prst="rect">
            <a:avLst/>
          </a:prstGeom>
        </p:spPr>
        <p:txBody>
          <a:bodyPr vert="horz" wrap="square" lIns="0" tIns="14601" rIns="0" bIns="0" rtlCol="0">
            <a:spAutoFit/>
          </a:bodyPr>
          <a:lstStyle/>
          <a:p>
            <a:pPr marL="12697">
              <a:spcBef>
                <a:spcPts val="114"/>
              </a:spcBef>
            </a:pPr>
            <a:r>
              <a:rPr sz="1050" spc="65" dirty="0">
                <a:latin typeface="Calibri"/>
                <a:cs typeface="Calibri"/>
              </a:rPr>
              <a:t>Prev—Centrum </a:t>
            </a:r>
            <a:r>
              <a:rPr sz="1050" spc="60" dirty="0">
                <a:latin typeface="Calibri"/>
                <a:cs typeface="Calibri"/>
              </a:rPr>
              <a:t>z.ú., </a:t>
            </a:r>
            <a:r>
              <a:rPr lang="cs-CZ" sz="1050" b="1" spc="65" dirty="0">
                <a:latin typeface="Calibri"/>
                <a:cs typeface="Calibri"/>
              </a:rPr>
              <a:t>NÍZKOPRAHOVÉ SLUŽBY</a:t>
            </a:r>
            <a:r>
              <a:rPr sz="1050" b="1" spc="65" dirty="0">
                <a:latin typeface="Calibri"/>
                <a:cs typeface="Calibri"/>
              </a:rPr>
              <a:t> </a:t>
            </a:r>
            <a:r>
              <a:rPr sz="1050" spc="50" dirty="0">
                <a:latin typeface="Calibri"/>
                <a:cs typeface="Calibri"/>
              </a:rPr>
              <a:t>tel: </a:t>
            </a:r>
            <a:r>
              <a:rPr sz="1050" spc="55" dirty="0">
                <a:latin typeface="Calibri"/>
                <a:cs typeface="Calibri"/>
              </a:rPr>
              <a:t>242 498</a:t>
            </a:r>
            <a:r>
              <a:rPr sz="1050" spc="204" dirty="0">
                <a:latin typeface="Calibri"/>
                <a:cs typeface="Calibri"/>
              </a:rPr>
              <a:t> </a:t>
            </a:r>
            <a:r>
              <a:rPr sz="1050" spc="75" dirty="0">
                <a:latin typeface="Calibri"/>
                <a:cs typeface="Calibri"/>
              </a:rPr>
              <a:t>33</a:t>
            </a:r>
            <a:r>
              <a:rPr lang="cs-CZ" sz="1050" spc="75" dirty="0">
                <a:latin typeface="Calibri"/>
                <a:cs typeface="Calibri"/>
              </a:rPr>
              <a:t>4</a:t>
            </a:r>
            <a:endParaRPr sz="1050" dirty="0">
              <a:latin typeface="Calibri"/>
              <a:cs typeface="Calibri"/>
            </a:endParaRPr>
          </a:p>
          <a:p>
            <a:pPr marL="12697">
              <a:spcBef>
                <a:spcPts val="25"/>
              </a:spcBef>
            </a:pPr>
            <a:r>
              <a:rPr sz="1050" spc="5" dirty="0">
                <a:latin typeface="Calibri"/>
                <a:cs typeface="Calibri"/>
              </a:rPr>
              <a:t>/ </a:t>
            </a:r>
            <a:r>
              <a:rPr sz="1050" spc="55" dirty="0">
                <a:latin typeface="Calibri"/>
                <a:cs typeface="Calibri"/>
              </a:rPr>
              <a:t>77</a:t>
            </a:r>
            <a:r>
              <a:rPr lang="cs-CZ" sz="1050" spc="55" dirty="0">
                <a:latin typeface="Calibri"/>
                <a:cs typeface="Calibri"/>
              </a:rPr>
              <a:t>7</a:t>
            </a:r>
            <a:r>
              <a:rPr sz="1050" spc="55" dirty="0">
                <a:latin typeface="Calibri"/>
                <a:cs typeface="Calibri"/>
              </a:rPr>
              <a:t> </a:t>
            </a:r>
            <a:r>
              <a:rPr lang="cs-CZ" sz="1050" spc="55" dirty="0">
                <a:latin typeface="Calibri"/>
                <a:cs typeface="Calibri"/>
              </a:rPr>
              <a:t>161 133</a:t>
            </a:r>
            <a:r>
              <a:rPr sz="1050" spc="55" dirty="0">
                <a:latin typeface="Calibri"/>
                <a:cs typeface="Calibri"/>
              </a:rPr>
              <a:t> </a:t>
            </a:r>
            <a:r>
              <a:rPr sz="1050" spc="5" dirty="0">
                <a:latin typeface="Calibri"/>
                <a:cs typeface="Calibri"/>
              </a:rPr>
              <a:t>/ </a:t>
            </a:r>
            <a:r>
              <a:rPr sz="1050" spc="60" dirty="0">
                <a:latin typeface="Calibri"/>
                <a:cs typeface="Calibri"/>
              </a:rPr>
              <a:t>email:</a:t>
            </a:r>
            <a:r>
              <a:rPr lang="cs-CZ" sz="1050" spc="65" dirty="0">
                <a:cs typeface="Calibri"/>
              </a:rPr>
              <a:t>nzdm@prevcentrum.cz</a:t>
            </a:r>
            <a:r>
              <a:rPr sz="1050" spc="65" dirty="0">
                <a:latin typeface="Calibri"/>
                <a:cs typeface="Calibri"/>
                <a:hlinkClick r:id="rId4"/>
              </a:rPr>
              <a:t> </a:t>
            </a:r>
            <a:r>
              <a:rPr sz="1050" spc="5" dirty="0">
                <a:latin typeface="Calibri"/>
                <a:cs typeface="Calibri"/>
              </a:rPr>
              <a:t>/</a:t>
            </a:r>
            <a:r>
              <a:rPr sz="1050" spc="155" dirty="0">
                <a:latin typeface="Calibri"/>
                <a:cs typeface="Calibri"/>
              </a:rPr>
              <a:t> </a:t>
            </a:r>
            <a:r>
              <a:rPr sz="1050" spc="65" dirty="0">
                <a:latin typeface="Calibri"/>
                <a:cs typeface="Calibri"/>
                <a:hlinkClick r:id="rId5"/>
              </a:rPr>
              <a:t>www.prevcentrum.cz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51655" y="3473991"/>
            <a:ext cx="2792906" cy="6125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446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66115" y="774813"/>
            <a:ext cx="9461558" cy="6246223"/>
          </a:xfrm>
          <a:prstGeom prst="rect">
            <a:avLst/>
          </a:prstGeom>
          <a:noFill/>
        </p:spPr>
        <p:txBody>
          <a:bodyPr wrap="square" rIns="360000" numCol="1" spcCol="360000" rtlCol="0" anchor="t">
            <a:noAutofit/>
          </a:bodyPr>
          <a:lstStyle/>
          <a:p>
            <a:endParaRPr lang="cs-CZ" sz="2800" dirty="0"/>
          </a:p>
          <a:p>
            <a:r>
              <a:rPr lang="cs-CZ" sz="2800" b="1" u="sng" dirty="0" smtClean="0"/>
              <a:t>Souhrnná zpráva o závislostech 2021: </a:t>
            </a:r>
            <a:endParaRPr lang="cs-CZ" sz="2800" b="1" u="sng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cs-CZ" sz="2800" b="1" dirty="0" smtClean="0"/>
              <a:t>Nelegální </a:t>
            </a:r>
            <a:r>
              <a:rPr lang="cs-CZ" sz="2800" b="1" dirty="0"/>
              <a:t>návykové látky</a:t>
            </a:r>
            <a:r>
              <a:rPr lang="cs-CZ" sz="2800" b="1" dirty="0" smtClean="0"/>
              <a:t>: (alespoň jednou v životě užilo)</a:t>
            </a:r>
            <a:endParaRPr lang="cs-CZ" sz="2800" b="1" dirty="0"/>
          </a:p>
          <a:p>
            <a:pPr marL="457200" indent="-457200" algn="just">
              <a:buFontTx/>
              <a:buChar char="-"/>
            </a:pPr>
            <a:r>
              <a:rPr lang="cs-CZ" sz="2800" dirty="0"/>
              <a:t>Zkušenost s </a:t>
            </a:r>
            <a:r>
              <a:rPr lang="cs-CZ" sz="2800" b="1" dirty="0"/>
              <a:t>konopím</a:t>
            </a:r>
            <a:r>
              <a:rPr lang="cs-CZ" sz="2800" dirty="0"/>
              <a:t>: </a:t>
            </a:r>
            <a:r>
              <a:rPr lang="cs-CZ" sz="2800" dirty="0" smtClean="0"/>
              <a:t>28 </a:t>
            </a:r>
            <a:r>
              <a:rPr lang="cs-CZ" sz="2800" dirty="0"/>
              <a:t>% </a:t>
            </a:r>
            <a:r>
              <a:rPr lang="cs-CZ" sz="2800" dirty="0" smtClean="0"/>
              <a:t>studentů (= odhadem až 35 tisíc osob)</a:t>
            </a:r>
            <a:endParaRPr lang="cs-CZ" sz="2800" dirty="0"/>
          </a:p>
          <a:p>
            <a:pPr marL="457200" indent="-457200" algn="just">
              <a:buFontTx/>
              <a:buChar char="-"/>
            </a:pPr>
            <a:r>
              <a:rPr lang="cs-CZ" sz="2800" dirty="0"/>
              <a:t>Zkušenost s </a:t>
            </a:r>
            <a:r>
              <a:rPr lang="cs-CZ" sz="2800" b="1" dirty="0"/>
              <a:t>extází</a:t>
            </a:r>
            <a:r>
              <a:rPr lang="cs-CZ" sz="2800" dirty="0"/>
              <a:t>: 4</a:t>
            </a:r>
            <a:r>
              <a:rPr lang="cs-CZ" sz="2800" dirty="0" smtClean="0"/>
              <a:t> </a:t>
            </a:r>
            <a:r>
              <a:rPr lang="cs-CZ" sz="2800" dirty="0"/>
              <a:t>% studentů,</a:t>
            </a:r>
          </a:p>
          <a:p>
            <a:pPr marL="457200" indent="-457200" algn="just">
              <a:buFontTx/>
              <a:buChar char="-"/>
            </a:pPr>
            <a:r>
              <a:rPr lang="cs-CZ" sz="2800" dirty="0"/>
              <a:t>Zkušenost s </a:t>
            </a:r>
            <a:r>
              <a:rPr lang="cs-CZ" sz="2800" b="1" dirty="0"/>
              <a:t>LSD</a:t>
            </a:r>
            <a:r>
              <a:rPr lang="cs-CZ" sz="2800" dirty="0"/>
              <a:t>: </a:t>
            </a:r>
            <a:r>
              <a:rPr lang="cs-CZ" sz="2800" dirty="0" smtClean="0"/>
              <a:t>3 </a:t>
            </a:r>
            <a:r>
              <a:rPr lang="cs-CZ" sz="2800" dirty="0"/>
              <a:t>% studentů</a:t>
            </a:r>
            <a:r>
              <a:rPr lang="cs-CZ" sz="2800" dirty="0" smtClean="0"/>
              <a:t>, </a:t>
            </a:r>
            <a:r>
              <a:rPr lang="cs-CZ" sz="2800" b="1" dirty="0" smtClean="0"/>
              <a:t>houbičky</a:t>
            </a:r>
            <a:r>
              <a:rPr lang="cs-CZ" sz="2800" dirty="0" smtClean="0"/>
              <a:t>: 2 %</a:t>
            </a:r>
            <a:endParaRPr lang="cs-CZ" sz="2800" dirty="0"/>
          </a:p>
          <a:p>
            <a:pPr marL="457200" indent="-457200" algn="just">
              <a:buFontTx/>
              <a:buChar char="-"/>
            </a:pPr>
            <a:r>
              <a:rPr lang="cs-CZ" sz="2800" dirty="0"/>
              <a:t>Zkušenost s </a:t>
            </a:r>
            <a:r>
              <a:rPr lang="cs-CZ" sz="2800" b="1" dirty="0"/>
              <a:t>pervitinem</a:t>
            </a:r>
            <a:r>
              <a:rPr lang="cs-CZ" sz="2800" dirty="0"/>
              <a:t>: </a:t>
            </a:r>
            <a:r>
              <a:rPr lang="cs-CZ" sz="2800" dirty="0" smtClean="0"/>
              <a:t>méně než 1 </a:t>
            </a:r>
            <a:r>
              <a:rPr lang="cs-CZ" sz="2800" dirty="0"/>
              <a:t>% </a:t>
            </a:r>
            <a:r>
              <a:rPr lang="cs-CZ" sz="2800" dirty="0" smtClean="0"/>
              <a:t>studentů</a:t>
            </a:r>
          </a:p>
          <a:p>
            <a:pPr marL="457200" indent="-457200" algn="just">
              <a:buFontTx/>
              <a:buChar char="-"/>
            </a:pPr>
            <a:r>
              <a:rPr lang="cs-CZ" sz="2800" dirty="0"/>
              <a:t>Podíl studentů, kteří mají zkušenost s nelegálními drogami, </a:t>
            </a:r>
            <a:r>
              <a:rPr lang="cs-CZ" sz="2800" b="1" dirty="0"/>
              <a:t>dlouhodobě </a:t>
            </a:r>
            <a:r>
              <a:rPr lang="cs-CZ" sz="2800" b="1" dirty="0" smtClean="0"/>
              <a:t>klesá</a:t>
            </a:r>
            <a:r>
              <a:rPr lang="cs-CZ" sz="2800" dirty="0" smtClean="0"/>
              <a:t>,</a:t>
            </a:r>
          </a:p>
          <a:p>
            <a:pPr marL="457200" indent="-457200" algn="just">
              <a:buFontTx/>
              <a:buChar char="-"/>
            </a:pPr>
            <a:r>
              <a:rPr lang="cs-CZ" sz="2800" dirty="0" smtClean="0"/>
              <a:t>V </a:t>
            </a:r>
            <a:r>
              <a:rPr lang="cs-CZ" sz="2800" dirty="0"/>
              <a:t>porovnání s evropskými zeměmi mají čeští studenti </a:t>
            </a:r>
            <a:r>
              <a:rPr lang="cs-CZ" sz="2800" b="1" dirty="0"/>
              <a:t>nadprůměrné zkušenosti s extází, pervitinem, halucinogeny a zejména konopím</a:t>
            </a:r>
            <a:r>
              <a:rPr lang="cs-CZ" sz="2800" dirty="0"/>
              <a:t> a podprůměrné zkušenosti s heroinem, kokainem a těkavými </a:t>
            </a:r>
            <a:r>
              <a:rPr lang="cs-CZ" sz="2800" dirty="0" smtClean="0"/>
              <a:t>látkami</a:t>
            </a:r>
            <a:endParaRPr lang="cs-CZ" sz="28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66117" y="901082"/>
            <a:ext cx="9361168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Nadpis 4"/>
          <p:cNvSpPr txBox="1">
            <a:spLocks/>
          </p:cNvSpPr>
          <p:nvPr/>
        </p:nvSpPr>
        <p:spPr>
          <a:xfrm>
            <a:off x="427356" y="324273"/>
            <a:ext cx="9361169" cy="90108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CDE04"/>
              </a:gs>
            </a:gsLst>
            <a:lin ang="0" scaled="0"/>
          </a:gradFill>
        </p:spPr>
        <p:txBody>
          <a:bodyPr vert="horz" lIns="432000" tIns="49785" rIns="99569" bIns="72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cs-CZ" sz="3600" b="1" dirty="0">
                <a:ln w="3175">
                  <a:noFill/>
                </a:ln>
                <a:latin typeface="+mj-lt"/>
                <a:ea typeface="+mj-ea"/>
                <a:cs typeface="Arial" pitchFamily="34" charset="0"/>
              </a:rPr>
              <a:t>Epidemiologie – současný stav II</a:t>
            </a:r>
          </a:p>
        </p:txBody>
      </p:sp>
      <p:sp>
        <p:nvSpPr>
          <p:cNvPr id="15" name="Nadpis 4"/>
          <p:cNvSpPr txBox="1">
            <a:spLocks/>
          </p:cNvSpPr>
          <p:nvPr/>
        </p:nvSpPr>
        <p:spPr>
          <a:xfrm>
            <a:off x="9549763" y="324273"/>
            <a:ext cx="1089763" cy="901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</a:pPr>
            <a:fld id="{B3F193A3-CEEE-4B8F-8953-61BD0795DAD5}" type="slidenum">
              <a:rPr lang="en-US" sz="160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pPr algn="ctr">
                <a:spcBef>
                  <a:spcPct val="0"/>
                </a:spcBef>
              </a:pPr>
              <a:t>4</a:t>
            </a:fld>
            <a:endParaRPr lang="cs-CZ" sz="1400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Nadpis 4"/>
          <p:cNvSpPr txBox="1">
            <a:spLocks/>
          </p:cNvSpPr>
          <p:nvPr/>
        </p:nvSpPr>
        <p:spPr>
          <a:xfrm>
            <a:off x="1010244" y="7021037"/>
            <a:ext cx="9361169" cy="540226"/>
          </a:xfrm>
          <a:prstGeom prst="rect">
            <a:avLst/>
          </a:prstGeom>
          <a:noFill/>
        </p:spPr>
        <p:txBody>
          <a:bodyPr vert="horz" lIns="0" tIns="49785" rIns="99569" bIns="49785" rtlCol="0" anchor="ctr">
            <a:noAutofit/>
          </a:bodyPr>
          <a:lstStyle/>
          <a:p>
            <a:r>
              <a:rPr lang="fr-FR" sz="1600" spc="100" baseline="30000" dirty="0">
                <a:ea typeface="+mj-ea"/>
                <a:cs typeface="Arial" pitchFamily="34" charset="0"/>
              </a:rPr>
              <a:t>Prev—Centrum z.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ú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,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b="1" spc="100" baseline="30000" dirty="0">
                <a:ea typeface="+mj-ea"/>
                <a:cs typeface="Arial" pitchFamily="34" charset="0"/>
              </a:rPr>
              <a:t>NÍZKOPRAHOVÉ SLUŽBY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 tel: 2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42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498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334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77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7 161 133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email: </a:t>
            </a:r>
            <a:r>
              <a:rPr lang="cs-CZ" sz="1600" spc="100" baseline="30000" dirty="0" err="1">
                <a:ea typeface="+mj-ea"/>
                <a:cs typeface="Arial" pitchFamily="34" charset="0"/>
              </a:rPr>
              <a:t>nzdm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@prevcentrum.cz / www.prevcentrum.cz</a:t>
            </a:r>
          </a:p>
        </p:txBody>
      </p:sp>
    </p:spTree>
    <p:extLst>
      <p:ext uri="{BB962C8B-B14F-4D97-AF65-F5344CB8AC3E}">
        <p14:creationId xmlns:p14="http://schemas.microsoft.com/office/powerpoint/2010/main" val="52502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90826" y="1225355"/>
            <a:ext cx="9436459" cy="5932204"/>
          </a:xfrm>
          <a:prstGeom prst="rect">
            <a:avLst/>
          </a:prstGeom>
          <a:noFill/>
        </p:spPr>
        <p:txBody>
          <a:bodyPr wrap="square" rIns="360000" numCol="1" spcCol="360000" rtlCol="0" anchor="t">
            <a:noAutofit/>
          </a:bodyPr>
          <a:lstStyle/>
          <a:p>
            <a:endParaRPr lang="cs-CZ" sz="2800" dirty="0"/>
          </a:p>
          <a:p>
            <a:r>
              <a:rPr lang="cs-CZ" sz="3200" b="1" u="sng" dirty="0" smtClean="0"/>
              <a:t>Souhrnná zpráva o závislostech 2021:</a:t>
            </a:r>
          </a:p>
          <a:p>
            <a:pPr algn="just"/>
            <a:r>
              <a:rPr lang="cs-CZ" sz="3200" b="1" dirty="0" smtClean="0"/>
              <a:t>- Zneužívání </a:t>
            </a:r>
            <a:r>
              <a:rPr lang="cs-CZ" sz="3200" b="1" dirty="0"/>
              <a:t>léků</a:t>
            </a:r>
            <a:r>
              <a:rPr lang="cs-CZ" sz="3200" dirty="0"/>
              <a:t>, tj. užití sedativ bez doporučení lékaře, léků proti bolesti za účelem dostat se do nálady nebo léků v kombinaci s alkoholem uvádí více </a:t>
            </a:r>
            <a:r>
              <a:rPr lang="cs-CZ" sz="3200" b="1" dirty="0"/>
              <a:t>než 14 % 16letých</a:t>
            </a:r>
            <a:r>
              <a:rPr lang="cs-CZ" sz="3200" dirty="0"/>
              <a:t>, </a:t>
            </a:r>
            <a:r>
              <a:rPr lang="cs-CZ" sz="3200" dirty="0" smtClean="0"/>
              <a:t>přičemž </a:t>
            </a:r>
            <a:r>
              <a:rPr lang="cs-CZ" sz="3200" dirty="0"/>
              <a:t>5 % </a:t>
            </a:r>
            <a:r>
              <a:rPr lang="cs-CZ" sz="3200" dirty="0" smtClean="0"/>
              <a:t>opakovaně,</a:t>
            </a:r>
          </a:p>
          <a:p>
            <a:pPr marL="457200" indent="-457200" algn="just">
              <a:buFontTx/>
              <a:buChar char="-"/>
            </a:pPr>
            <a:r>
              <a:rPr lang="cs-CZ" sz="3200" dirty="0" smtClean="0"/>
              <a:t>Zkušenosti </a:t>
            </a:r>
            <a:r>
              <a:rPr lang="cs-CZ" sz="3200" dirty="0"/>
              <a:t>jsou častější u </a:t>
            </a:r>
            <a:r>
              <a:rPr lang="cs-CZ" sz="3200" b="1" dirty="0" smtClean="0"/>
              <a:t>dívek</a:t>
            </a:r>
            <a:r>
              <a:rPr lang="cs-CZ" sz="3200" dirty="0" smtClean="0"/>
              <a:t>,</a:t>
            </a:r>
          </a:p>
          <a:p>
            <a:pPr marL="457200" indent="-457200" algn="just">
              <a:buFontTx/>
              <a:buChar char="-"/>
            </a:pPr>
            <a:r>
              <a:rPr lang="cs-CZ" sz="3200" dirty="0" smtClean="0"/>
              <a:t>V </a:t>
            </a:r>
            <a:r>
              <a:rPr lang="cs-CZ" sz="3200" dirty="0"/>
              <a:t>porovnání s ostatními evropskými zeměmi jsou zkušenosti českých studentů s užitím léků </a:t>
            </a:r>
            <a:r>
              <a:rPr lang="cs-CZ" sz="3200" b="1" dirty="0"/>
              <a:t>nadprůměrné</a:t>
            </a:r>
            <a:r>
              <a:rPr lang="cs-CZ" sz="3200" dirty="0"/>
              <a:t>, zejména léků proti bolesti za účelem dostat se do nálady nebo léků v kombinaci s </a:t>
            </a:r>
            <a:r>
              <a:rPr lang="cs-CZ" sz="3200" dirty="0" smtClean="0"/>
              <a:t>alkoholem</a:t>
            </a:r>
            <a:endParaRPr lang="cs-CZ" sz="3200" b="1" u="sng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66117" y="901082"/>
            <a:ext cx="9361168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Nadpis 4"/>
          <p:cNvSpPr txBox="1">
            <a:spLocks/>
          </p:cNvSpPr>
          <p:nvPr/>
        </p:nvSpPr>
        <p:spPr>
          <a:xfrm>
            <a:off x="427356" y="526125"/>
            <a:ext cx="9361169" cy="90108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CDE04"/>
              </a:gs>
            </a:gsLst>
            <a:lin ang="0" scaled="0"/>
          </a:gradFill>
        </p:spPr>
        <p:txBody>
          <a:bodyPr vert="horz" lIns="432000" tIns="49785" rIns="99569" bIns="72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cs-CZ" sz="3600" b="1" dirty="0">
                <a:ln w="3175">
                  <a:noFill/>
                </a:ln>
                <a:latin typeface="+mj-lt"/>
                <a:ea typeface="+mj-ea"/>
                <a:cs typeface="Arial" pitchFamily="34" charset="0"/>
              </a:rPr>
              <a:t>Epidemiologie – současný stav III</a:t>
            </a:r>
          </a:p>
        </p:txBody>
      </p:sp>
      <p:sp>
        <p:nvSpPr>
          <p:cNvPr id="15" name="Nadpis 4"/>
          <p:cNvSpPr txBox="1">
            <a:spLocks/>
          </p:cNvSpPr>
          <p:nvPr/>
        </p:nvSpPr>
        <p:spPr>
          <a:xfrm>
            <a:off x="9549763" y="324273"/>
            <a:ext cx="1089763" cy="901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</a:pPr>
            <a:fld id="{B3F193A3-CEEE-4B8F-8953-61BD0795DAD5}" type="slidenum">
              <a:rPr lang="en-US" sz="160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pPr algn="ctr">
                <a:spcBef>
                  <a:spcPct val="0"/>
                </a:spcBef>
              </a:pPr>
              <a:t>5</a:t>
            </a:fld>
            <a:endParaRPr lang="cs-CZ" sz="1400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Nadpis 4"/>
          <p:cNvSpPr txBox="1">
            <a:spLocks/>
          </p:cNvSpPr>
          <p:nvPr/>
        </p:nvSpPr>
        <p:spPr>
          <a:xfrm>
            <a:off x="1010244" y="7021037"/>
            <a:ext cx="9361169" cy="540226"/>
          </a:xfrm>
          <a:prstGeom prst="rect">
            <a:avLst/>
          </a:prstGeom>
          <a:noFill/>
        </p:spPr>
        <p:txBody>
          <a:bodyPr vert="horz" lIns="0" tIns="49785" rIns="99569" bIns="49785" rtlCol="0" anchor="ctr">
            <a:noAutofit/>
          </a:bodyPr>
          <a:lstStyle/>
          <a:p>
            <a:r>
              <a:rPr lang="fr-FR" sz="1600" spc="100" baseline="30000" dirty="0">
                <a:ea typeface="+mj-ea"/>
                <a:cs typeface="Arial" pitchFamily="34" charset="0"/>
              </a:rPr>
              <a:t>Prev—Centrum z.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ú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,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b="1" spc="100" baseline="30000" dirty="0">
                <a:ea typeface="+mj-ea"/>
                <a:cs typeface="Arial" pitchFamily="34" charset="0"/>
              </a:rPr>
              <a:t>NÍZKOPRAHOVÉ SLUŽBY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 tel: 2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42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498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334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77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7 161 133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email: </a:t>
            </a:r>
            <a:r>
              <a:rPr lang="cs-CZ" sz="1600" spc="100" baseline="30000" dirty="0" err="1">
                <a:ea typeface="+mj-ea"/>
                <a:cs typeface="Arial" pitchFamily="34" charset="0"/>
              </a:rPr>
              <a:t>nzdm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@prevcentrum.cz / www.prevcentrum.cz</a:t>
            </a:r>
          </a:p>
        </p:txBody>
      </p:sp>
    </p:spTree>
    <p:extLst>
      <p:ext uri="{BB962C8B-B14F-4D97-AF65-F5344CB8AC3E}">
        <p14:creationId xmlns:p14="http://schemas.microsoft.com/office/powerpoint/2010/main" val="189447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53179" y="914569"/>
            <a:ext cx="9436459" cy="5932204"/>
          </a:xfrm>
          <a:prstGeom prst="rect">
            <a:avLst/>
          </a:prstGeom>
          <a:noFill/>
        </p:spPr>
        <p:txBody>
          <a:bodyPr wrap="square" rIns="360000" numCol="1" spcCol="360000" rtlCol="0" anchor="t">
            <a:noAutofit/>
          </a:bodyPr>
          <a:lstStyle/>
          <a:p>
            <a:endParaRPr lang="cs-CZ" sz="2800" dirty="0"/>
          </a:p>
          <a:p>
            <a:endParaRPr lang="cs-CZ" sz="2800" b="1" dirty="0" smtClean="0"/>
          </a:p>
          <a:p>
            <a:r>
              <a:rPr lang="cs-CZ" sz="2800" b="1" dirty="0" smtClean="0"/>
              <a:t>ČR</a:t>
            </a:r>
            <a:r>
              <a:rPr lang="cs-CZ" sz="2800" dirty="0" smtClean="0"/>
              <a:t> - 90–100 </a:t>
            </a:r>
            <a:r>
              <a:rPr lang="cs-CZ" sz="2800" dirty="0"/>
              <a:t>ambulantních léčebných programů </a:t>
            </a:r>
            <a:r>
              <a:rPr lang="cs-CZ" sz="2800" dirty="0" smtClean="0"/>
              <a:t>- z </a:t>
            </a:r>
            <a:r>
              <a:rPr lang="cs-CZ" sz="2800" dirty="0"/>
              <a:t>toho </a:t>
            </a:r>
            <a:r>
              <a:rPr lang="cs-CZ" sz="2800" b="1" dirty="0"/>
              <a:t>10 programů pro děti a </a:t>
            </a:r>
            <a:r>
              <a:rPr lang="cs-CZ" sz="2800" b="1" dirty="0" smtClean="0"/>
              <a:t>dorost</a:t>
            </a:r>
          </a:p>
          <a:p>
            <a:endParaRPr lang="cs-CZ" sz="2800" b="1" dirty="0" smtClean="0"/>
          </a:p>
          <a:p>
            <a:pPr marL="457200" indent="-457200">
              <a:buFontTx/>
              <a:buChar char="-"/>
            </a:pPr>
            <a:r>
              <a:rPr lang="cs-CZ" sz="2800" dirty="0" smtClean="0"/>
              <a:t>Většina </a:t>
            </a:r>
            <a:r>
              <a:rPr lang="cs-CZ" sz="2800" dirty="0"/>
              <a:t>krajů popisuje stávající síť služeb jako minimální či </a:t>
            </a:r>
            <a:r>
              <a:rPr lang="cs-CZ" sz="2800" dirty="0" smtClean="0"/>
              <a:t>nedostačující,</a:t>
            </a:r>
          </a:p>
          <a:p>
            <a:pPr marL="457200" indent="-457200">
              <a:buFontTx/>
              <a:buChar char="-"/>
            </a:pPr>
            <a:r>
              <a:rPr lang="cs-CZ" sz="2800" dirty="0"/>
              <a:t>Kraje často hlásí také </a:t>
            </a:r>
            <a:r>
              <a:rPr lang="cs-CZ" sz="2800" b="1" dirty="0"/>
              <a:t>absenci </a:t>
            </a:r>
            <a:r>
              <a:rPr lang="cs-CZ" sz="2800" b="1" dirty="0" err="1"/>
              <a:t>adiktologických</a:t>
            </a:r>
            <a:r>
              <a:rPr lang="cs-CZ" sz="2800" b="1" dirty="0"/>
              <a:t> programů specializovaných na děti a </a:t>
            </a:r>
            <a:r>
              <a:rPr lang="cs-CZ" sz="2800" b="1" dirty="0" smtClean="0"/>
              <a:t>mládež,</a:t>
            </a:r>
          </a:p>
          <a:p>
            <a:pPr marL="457200" indent="-457200">
              <a:buFontTx/>
              <a:buChar char="-"/>
            </a:pPr>
            <a:r>
              <a:rPr lang="cs-CZ" sz="2800" b="1" dirty="0" smtClean="0"/>
              <a:t>Doporučení pro oblast služeb pro uživatele NL: </a:t>
            </a:r>
          </a:p>
          <a:p>
            <a:pPr marL="457200" indent="-457200">
              <a:buFontTx/>
              <a:buChar char="-"/>
            </a:pPr>
            <a:r>
              <a:rPr lang="cs-CZ" sz="2800" dirty="0"/>
              <a:t>rozšířit síť služeb a programů o nově řešená témata a cílové skupiny → </a:t>
            </a:r>
            <a:r>
              <a:rPr lang="cs-CZ" sz="2800" b="1" dirty="0"/>
              <a:t>dětská a dorostová péče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66117" y="901082"/>
            <a:ext cx="9361168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Nadpis 4"/>
          <p:cNvSpPr txBox="1">
            <a:spLocks/>
          </p:cNvSpPr>
          <p:nvPr/>
        </p:nvSpPr>
        <p:spPr>
          <a:xfrm>
            <a:off x="590825" y="464028"/>
            <a:ext cx="9361169" cy="90108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CDE04"/>
              </a:gs>
            </a:gsLst>
            <a:lin ang="0" scaled="0"/>
          </a:gradFill>
        </p:spPr>
        <p:txBody>
          <a:bodyPr vert="horz" lIns="432000" tIns="49785" rIns="99569" bIns="72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cs-CZ" sz="3200" b="1" dirty="0">
                <a:ln w="3175">
                  <a:noFill/>
                </a:ln>
                <a:latin typeface="+mj-lt"/>
                <a:ea typeface="+mj-ea"/>
                <a:cs typeface="Arial" pitchFamily="34" charset="0"/>
              </a:rPr>
              <a:t>Současný stav – </a:t>
            </a:r>
            <a:r>
              <a:rPr lang="cs-CZ" sz="3200" b="1" dirty="0" err="1">
                <a:ln w="3175">
                  <a:noFill/>
                </a:ln>
                <a:latin typeface="+mj-lt"/>
                <a:ea typeface="+mj-ea"/>
                <a:cs typeface="Arial" pitchFamily="34" charset="0"/>
              </a:rPr>
              <a:t>adiktologická</a:t>
            </a:r>
            <a:r>
              <a:rPr lang="cs-CZ" sz="3200" b="1" dirty="0">
                <a:ln w="3175">
                  <a:noFill/>
                </a:ln>
                <a:latin typeface="+mj-lt"/>
                <a:ea typeface="+mj-ea"/>
                <a:cs typeface="Arial" pitchFamily="34" charset="0"/>
              </a:rPr>
              <a:t> péče pro děti a dorost</a:t>
            </a:r>
          </a:p>
        </p:txBody>
      </p:sp>
      <p:sp>
        <p:nvSpPr>
          <p:cNvPr id="15" name="Nadpis 4"/>
          <p:cNvSpPr txBox="1">
            <a:spLocks/>
          </p:cNvSpPr>
          <p:nvPr/>
        </p:nvSpPr>
        <p:spPr>
          <a:xfrm>
            <a:off x="9407113" y="1338137"/>
            <a:ext cx="1089763" cy="901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</a:pPr>
            <a:fld id="{B3F193A3-CEEE-4B8F-8953-61BD0795DAD5}" type="slidenum">
              <a:rPr lang="en-US" sz="160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pPr algn="ctr">
                <a:spcBef>
                  <a:spcPct val="0"/>
                </a:spcBef>
              </a:pPr>
              <a:t>6</a:t>
            </a:fld>
            <a:endParaRPr lang="cs-CZ" sz="1400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Nadpis 4"/>
          <p:cNvSpPr txBox="1">
            <a:spLocks/>
          </p:cNvSpPr>
          <p:nvPr/>
        </p:nvSpPr>
        <p:spPr>
          <a:xfrm>
            <a:off x="1010244" y="7021037"/>
            <a:ext cx="9361169" cy="540226"/>
          </a:xfrm>
          <a:prstGeom prst="rect">
            <a:avLst/>
          </a:prstGeom>
          <a:noFill/>
        </p:spPr>
        <p:txBody>
          <a:bodyPr vert="horz" lIns="0" tIns="49785" rIns="99569" bIns="49785" rtlCol="0" anchor="ctr">
            <a:noAutofit/>
          </a:bodyPr>
          <a:lstStyle/>
          <a:p>
            <a:r>
              <a:rPr lang="fr-FR" sz="1600" spc="100" baseline="30000" dirty="0">
                <a:ea typeface="+mj-ea"/>
                <a:cs typeface="Arial" pitchFamily="34" charset="0"/>
              </a:rPr>
              <a:t>Prev—Centrum z.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ú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,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b="1" spc="100" baseline="30000" dirty="0">
                <a:ea typeface="+mj-ea"/>
                <a:cs typeface="Arial" pitchFamily="34" charset="0"/>
              </a:rPr>
              <a:t>NÍZKOPRAHOVÉ SLUŽBY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 tel: 2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42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498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334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77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7 161 133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email: </a:t>
            </a:r>
            <a:r>
              <a:rPr lang="cs-CZ" sz="1600" spc="100" baseline="30000" dirty="0" err="1">
                <a:ea typeface="+mj-ea"/>
                <a:cs typeface="Arial" pitchFamily="34" charset="0"/>
              </a:rPr>
              <a:t>nzdm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@prevcentrum.cz / www.prevcentrum.cz</a:t>
            </a:r>
          </a:p>
        </p:txBody>
      </p:sp>
    </p:spTree>
    <p:extLst>
      <p:ext uri="{BB962C8B-B14F-4D97-AF65-F5344CB8AC3E}">
        <p14:creationId xmlns:p14="http://schemas.microsoft.com/office/powerpoint/2010/main" val="263668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66117" y="1197150"/>
            <a:ext cx="9436459" cy="5932204"/>
          </a:xfrm>
          <a:prstGeom prst="rect">
            <a:avLst/>
          </a:prstGeom>
          <a:noFill/>
        </p:spPr>
        <p:txBody>
          <a:bodyPr wrap="square" rIns="360000" numCol="1" spcCol="360000" rtlCol="0" anchor="t">
            <a:noAutofit/>
          </a:bodyPr>
          <a:lstStyle/>
          <a:p>
            <a:endParaRPr lang="cs-CZ" sz="2800" dirty="0"/>
          </a:p>
          <a:p>
            <a:endParaRPr lang="cs-CZ" sz="28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66117" y="901082"/>
            <a:ext cx="9361168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Nadpis 4"/>
          <p:cNvSpPr txBox="1">
            <a:spLocks/>
          </p:cNvSpPr>
          <p:nvPr/>
        </p:nvSpPr>
        <p:spPr>
          <a:xfrm>
            <a:off x="666116" y="450541"/>
            <a:ext cx="9361169" cy="90108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CDE04"/>
              </a:gs>
            </a:gsLst>
            <a:lin ang="0" scaled="0"/>
          </a:gradFill>
        </p:spPr>
        <p:txBody>
          <a:bodyPr vert="horz" lIns="432000" tIns="49785" rIns="99569" bIns="72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cs-CZ" sz="3600" b="1" dirty="0">
                <a:ln w="3175">
                  <a:noFill/>
                </a:ln>
                <a:latin typeface="+mj-lt"/>
                <a:ea typeface="+mj-ea"/>
                <a:cs typeface="Arial" pitchFamily="34" charset="0"/>
              </a:rPr>
              <a:t>Zasazení do kontextu NZDM</a:t>
            </a:r>
          </a:p>
        </p:txBody>
      </p:sp>
      <p:sp>
        <p:nvSpPr>
          <p:cNvPr id="15" name="Nadpis 4"/>
          <p:cNvSpPr txBox="1">
            <a:spLocks/>
          </p:cNvSpPr>
          <p:nvPr/>
        </p:nvSpPr>
        <p:spPr>
          <a:xfrm>
            <a:off x="9549763" y="324273"/>
            <a:ext cx="1089763" cy="901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</a:pPr>
            <a:fld id="{B3F193A3-CEEE-4B8F-8953-61BD0795DAD5}" type="slidenum">
              <a:rPr lang="en-US" sz="160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pPr algn="ctr">
                <a:spcBef>
                  <a:spcPct val="0"/>
                </a:spcBef>
              </a:pPr>
              <a:t>7</a:t>
            </a:fld>
            <a:endParaRPr lang="cs-CZ" sz="1400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Nadpis 4"/>
          <p:cNvSpPr txBox="1">
            <a:spLocks/>
          </p:cNvSpPr>
          <p:nvPr/>
        </p:nvSpPr>
        <p:spPr>
          <a:xfrm>
            <a:off x="1010244" y="7021037"/>
            <a:ext cx="9361169" cy="540226"/>
          </a:xfrm>
          <a:prstGeom prst="rect">
            <a:avLst/>
          </a:prstGeom>
          <a:noFill/>
        </p:spPr>
        <p:txBody>
          <a:bodyPr vert="horz" lIns="0" tIns="49785" rIns="99569" bIns="49785" rtlCol="0" anchor="ctr">
            <a:noAutofit/>
          </a:bodyPr>
          <a:lstStyle/>
          <a:p>
            <a:r>
              <a:rPr lang="fr-FR" sz="1600" spc="100" baseline="30000" dirty="0">
                <a:ea typeface="+mj-ea"/>
                <a:cs typeface="Arial" pitchFamily="34" charset="0"/>
              </a:rPr>
              <a:t>Prev—Centrum z.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ú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,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b="1" spc="100" baseline="30000" dirty="0">
                <a:ea typeface="+mj-ea"/>
                <a:cs typeface="Arial" pitchFamily="34" charset="0"/>
              </a:rPr>
              <a:t>NÍZKOPRAHOVÉ SLUŽBY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 tel: 2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42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498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334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77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7 161 133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email: </a:t>
            </a:r>
            <a:r>
              <a:rPr lang="cs-CZ" sz="1600" spc="100" baseline="30000" dirty="0" err="1">
                <a:ea typeface="+mj-ea"/>
                <a:cs typeface="Arial" pitchFamily="34" charset="0"/>
              </a:rPr>
              <a:t>nzdm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@prevcentrum.cz / www.prevcentrum.cz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818517" y="1349550"/>
            <a:ext cx="9436459" cy="5932204"/>
          </a:xfrm>
          <a:prstGeom prst="rect">
            <a:avLst/>
          </a:prstGeom>
          <a:noFill/>
        </p:spPr>
        <p:txBody>
          <a:bodyPr wrap="square" rIns="360000" numCol="1" spcCol="360000" rtlCol="0" anchor="t">
            <a:noAutofit/>
          </a:bodyPr>
          <a:lstStyle/>
          <a:p>
            <a:pPr algn="just"/>
            <a:r>
              <a:rPr lang="cs-CZ" sz="2800" b="1" dirty="0" err="1"/>
              <a:t>Adiktologická</a:t>
            </a:r>
            <a:r>
              <a:rPr lang="cs-CZ" sz="2800" b="1" dirty="0"/>
              <a:t> ambulance pro děti a dorost</a:t>
            </a:r>
          </a:p>
          <a:p>
            <a:pPr algn="just"/>
            <a:r>
              <a:rPr lang="cs-CZ" sz="2800" dirty="0"/>
              <a:t>= integrální součástí standardní sociální služby </a:t>
            </a:r>
            <a:r>
              <a:rPr lang="cs-CZ" sz="2800" b="1" dirty="0"/>
              <a:t>Nízkoprahové zařízení pro děti a mládež</a:t>
            </a:r>
            <a:r>
              <a:rPr lang="cs-CZ" sz="2800" dirty="0"/>
              <a:t>, respektive rozšiřují možnosti péče o ohrožené děti a mladistvé. </a:t>
            </a:r>
          </a:p>
          <a:p>
            <a:pPr algn="just"/>
            <a:endParaRPr lang="cs-CZ" sz="2800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cs-CZ" sz="2800" dirty="0" smtClean="0"/>
              <a:t>Tento </a:t>
            </a:r>
            <a:r>
              <a:rPr lang="cs-CZ" sz="2800" dirty="0"/>
              <a:t>systém služeb s </a:t>
            </a:r>
            <a:r>
              <a:rPr lang="cs-CZ" sz="2800" b="1" dirty="0"/>
              <a:t>rozlišením vstupních podmínek </a:t>
            </a:r>
            <a:r>
              <a:rPr lang="cs-CZ" sz="2800" dirty="0"/>
              <a:t>umožňuje prostup klienta jednotlivými segmenty dle jeho potřeb, motivace, možností a specifik. </a:t>
            </a:r>
          </a:p>
          <a:p>
            <a:pPr algn="just"/>
            <a:endParaRPr lang="cs-CZ" sz="2800" dirty="0"/>
          </a:p>
          <a:p>
            <a:pPr algn="just"/>
            <a:r>
              <a:rPr lang="cs-CZ" sz="2800" b="1" dirty="0"/>
              <a:t>Výhoda: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cs-CZ" sz="2800" dirty="0" smtClean="0"/>
              <a:t>umožňuje </a:t>
            </a:r>
            <a:r>
              <a:rPr lang="cs-CZ" sz="2800" dirty="0"/>
              <a:t>tak podchytit a pracovat s obtížně dostupnou cílovou skupinou rizikové mládeže, klienty motivovat ke změně a udržet je v kontaktu se službou.</a:t>
            </a:r>
          </a:p>
        </p:txBody>
      </p:sp>
    </p:spTree>
    <p:extLst>
      <p:ext uri="{BB962C8B-B14F-4D97-AF65-F5344CB8AC3E}">
        <p14:creationId xmlns:p14="http://schemas.microsoft.com/office/powerpoint/2010/main" val="201699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66117" y="1197150"/>
            <a:ext cx="9436459" cy="5932204"/>
          </a:xfrm>
          <a:prstGeom prst="rect">
            <a:avLst/>
          </a:prstGeom>
          <a:noFill/>
        </p:spPr>
        <p:txBody>
          <a:bodyPr wrap="square" rIns="360000" numCol="1" spcCol="360000" rtlCol="0" anchor="t">
            <a:noAutofit/>
          </a:bodyPr>
          <a:lstStyle/>
          <a:p>
            <a:endParaRPr lang="cs-CZ" sz="2800" dirty="0"/>
          </a:p>
          <a:p>
            <a:endParaRPr lang="cs-CZ" sz="28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66117" y="901082"/>
            <a:ext cx="9361168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Nadpis 4"/>
          <p:cNvSpPr txBox="1">
            <a:spLocks/>
          </p:cNvSpPr>
          <p:nvPr/>
        </p:nvSpPr>
        <p:spPr>
          <a:xfrm>
            <a:off x="666116" y="450541"/>
            <a:ext cx="9361169" cy="90108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CDE04"/>
              </a:gs>
            </a:gsLst>
            <a:lin ang="0" scaled="0"/>
          </a:gradFill>
        </p:spPr>
        <p:txBody>
          <a:bodyPr vert="horz" lIns="432000" tIns="49785" rIns="99569" bIns="72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cs-CZ" sz="3600" b="1" dirty="0">
                <a:ln w="3175">
                  <a:noFill/>
                </a:ln>
                <a:latin typeface="+mj-lt"/>
                <a:ea typeface="+mj-ea"/>
                <a:cs typeface="Arial" pitchFamily="34" charset="0"/>
              </a:rPr>
              <a:t>Zasazení do kontextu NZDM</a:t>
            </a:r>
          </a:p>
        </p:txBody>
      </p:sp>
      <p:sp>
        <p:nvSpPr>
          <p:cNvPr id="15" name="Nadpis 4"/>
          <p:cNvSpPr txBox="1">
            <a:spLocks/>
          </p:cNvSpPr>
          <p:nvPr/>
        </p:nvSpPr>
        <p:spPr>
          <a:xfrm>
            <a:off x="9281650" y="522376"/>
            <a:ext cx="1089763" cy="901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</a:pPr>
            <a:fld id="{B3F193A3-CEEE-4B8F-8953-61BD0795DAD5}" type="slidenum">
              <a:rPr lang="en-US" sz="160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pPr algn="ctr">
                <a:spcBef>
                  <a:spcPct val="0"/>
                </a:spcBef>
              </a:pPr>
              <a:t>8</a:t>
            </a:fld>
            <a:endParaRPr lang="cs-CZ" sz="1400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Nadpis 4"/>
          <p:cNvSpPr txBox="1">
            <a:spLocks/>
          </p:cNvSpPr>
          <p:nvPr/>
        </p:nvSpPr>
        <p:spPr>
          <a:xfrm>
            <a:off x="1010244" y="7021037"/>
            <a:ext cx="9361169" cy="540226"/>
          </a:xfrm>
          <a:prstGeom prst="rect">
            <a:avLst/>
          </a:prstGeom>
          <a:noFill/>
        </p:spPr>
        <p:txBody>
          <a:bodyPr vert="horz" lIns="0" tIns="49785" rIns="99569" bIns="49785" rtlCol="0" anchor="ctr">
            <a:noAutofit/>
          </a:bodyPr>
          <a:lstStyle/>
          <a:p>
            <a:r>
              <a:rPr lang="fr-FR" sz="1600" spc="100" baseline="30000" dirty="0">
                <a:ea typeface="+mj-ea"/>
                <a:cs typeface="Arial" pitchFamily="34" charset="0"/>
              </a:rPr>
              <a:t>Prev—Centrum z.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ú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,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b="1" spc="100" baseline="30000" dirty="0">
                <a:ea typeface="+mj-ea"/>
                <a:cs typeface="Arial" pitchFamily="34" charset="0"/>
              </a:rPr>
              <a:t>NÍZKOPRAHOVÉ SLUŽBY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 tel: 2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42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498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334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77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7 161 133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email: </a:t>
            </a:r>
            <a:r>
              <a:rPr lang="cs-CZ" sz="1600" spc="100" baseline="30000" dirty="0" err="1">
                <a:ea typeface="+mj-ea"/>
                <a:cs typeface="Arial" pitchFamily="34" charset="0"/>
              </a:rPr>
              <a:t>nzdm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@prevcentrum.cz / www.prevcentrum.cz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666115" y="1349550"/>
            <a:ext cx="9588861" cy="5797755"/>
          </a:xfrm>
          <a:prstGeom prst="rect">
            <a:avLst/>
          </a:prstGeom>
          <a:noFill/>
        </p:spPr>
        <p:txBody>
          <a:bodyPr wrap="square" rIns="360000" numCol="1" spcCol="360000" rtlCol="0" anchor="t">
            <a:noAutofit/>
          </a:bodyPr>
          <a:lstStyle/>
          <a:p>
            <a:pPr algn="just"/>
            <a:endParaRPr lang="cs-CZ" sz="2600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cs-CZ" sz="2800" dirty="0"/>
              <a:t>Za </a:t>
            </a:r>
            <a:r>
              <a:rPr lang="cs-CZ" sz="2800" dirty="0" smtClean="0"/>
              <a:t>vhodné/užitečné </a:t>
            </a:r>
            <a:r>
              <a:rPr lang="cs-CZ" sz="2800" dirty="0"/>
              <a:t>považujeme také </a:t>
            </a:r>
            <a:r>
              <a:rPr lang="cs-CZ" sz="2800" b="1" dirty="0"/>
              <a:t>propojení</a:t>
            </a:r>
            <a:r>
              <a:rPr lang="cs-CZ" sz="2800" dirty="0"/>
              <a:t> </a:t>
            </a:r>
            <a:r>
              <a:rPr lang="cs-CZ" sz="2800" dirty="0" err="1"/>
              <a:t>Adiktologické</a:t>
            </a:r>
            <a:r>
              <a:rPr lang="cs-CZ" sz="2800" dirty="0"/>
              <a:t> ambulance pro děti a dospívající s nízkoprahovým zařízením pro děti a mládež Suterén zejména z důvodu možnosti využívat v rámci </a:t>
            </a:r>
            <a:r>
              <a:rPr lang="cs-CZ" sz="2800" b="1" dirty="0"/>
              <a:t>léčebného programu pro klienty mající potíže v oblasti nadužívání moderních technologií (</a:t>
            </a:r>
            <a:r>
              <a:rPr lang="cs-CZ" sz="2800" b="1" dirty="0" err="1"/>
              <a:t>netolismu</a:t>
            </a:r>
            <a:r>
              <a:rPr lang="cs-CZ" sz="2800" b="1" dirty="0"/>
              <a:t>) </a:t>
            </a:r>
            <a:r>
              <a:rPr lang="cs-CZ" sz="2800" dirty="0"/>
              <a:t>prostor tohoto klubu a jeho přilehlé zahrady, a přispívat tak v rámci režimových opatření ke změně stávajícího a často nefunkčního způsobu trávení volného času </a:t>
            </a:r>
            <a:r>
              <a:rPr lang="cs-CZ" sz="2800" dirty="0" smtClean="0"/>
              <a:t>vedoucího mimo jiné </a:t>
            </a:r>
            <a:r>
              <a:rPr lang="cs-CZ" sz="2800" dirty="0"/>
              <a:t>ke škodlivému používání internetu. </a:t>
            </a:r>
          </a:p>
          <a:p>
            <a:pPr algn="just"/>
            <a:endParaRPr lang="cs-CZ" dirty="0"/>
          </a:p>
          <a:p>
            <a:pPr marL="457200" indent="-457200" algn="just">
              <a:buFontTx/>
              <a:buChar char="-"/>
            </a:pP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84355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75638" y="1274042"/>
            <a:ext cx="9230379" cy="5651463"/>
          </a:xfrm>
          <a:prstGeom prst="rect">
            <a:avLst/>
          </a:prstGeom>
          <a:noFill/>
        </p:spPr>
        <p:txBody>
          <a:bodyPr wrap="square" rIns="360000" numCol="1" spcCol="360000" rtlCol="0" anchor="t">
            <a:noAutofit/>
          </a:bodyPr>
          <a:lstStyle/>
          <a:p>
            <a:endParaRPr lang="cs-CZ" sz="2800" dirty="0"/>
          </a:p>
          <a:p>
            <a:endParaRPr lang="cs-CZ" sz="28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66117" y="901082"/>
            <a:ext cx="9361168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Nadpis 4"/>
          <p:cNvSpPr txBox="1">
            <a:spLocks/>
          </p:cNvSpPr>
          <p:nvPr/>
        </p:nvSpPr>
        <p:spPr>
          <a:xfrm>
            <a:off x="666117" y="196948"/>
            <a:ext cx="9705296" cy="899783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CDE04"/>
              </a:gs>
            </a:gsLst>
            <a:lin ang="0" scaled="0"/>
          </a:gradFill>
        </p:spPr>
        <p:txBody>
          <a:bodyPr vert="horz" lIns="432000" tIns="49785" rIns="99569" bIns="72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cs-CZ" sz="3200" b="1" dirty="0">
                <a:ln w="3175">
                  <a:noFill/>
                </a:ln>
                <a:latin typeface="+mj-lt"/>
                <a:ea typeface="+mj-ea"/>
                <a:cs typeface="Arial" pitchFamily="34" charset="0"/>
              </a:rPr>
              <a:t>Statistická data předcházející vzniku </a:t>
            </a:r>
            <a:r>
              <a:rPr lang="cs-CZ" sz="3200" b="1" dirty="0" err="1">
                <a:ln w="3175">
                  <a:noFill/>
                </a:ln>
                <a:latin typeface="+mj-lt"/>
                <a:ea typeface="+mj-ea"/>
                <a:cs typeface="Arial" pitchFamily="34" charset="0"/>
              </a:rPr>
              <a:t>Adiktologické</a:t>
            </a:r>
            <a:r>
              <a:rPr lang="cs-CZ" sz="3200" b="1" dirty="0">
                <a:ln w="3175">
                  <a:noFill/>
                </a:ln>
                <a:latin typeface="+mj-lt"/>
                <a:ea typeface="+mj-ea"/>
                <a:cs typeface="Arial" pitchFamily="34" charset="0"/>
              </a:rPr>
              <a:t> ambulance pro děti a dospívající </a:t>
            </a:r>
          </a:p>
        </p:txBody>
      </p:sp>
      <p:sp>
        <p:nvSpPr>
          <p:cNvPr id="15" name="Nadpis 4"/>
          <p:cNvSpPr txBox="1">
            <a:spLocks/>
          </p:cNvSpPr>
          <p:nvPr/>
        </p:nvSpPr>
        <p:spPr>
          <a:xfrm>
            <a:off x="9482403" y="1358340"/>
            <a:ext cx="1089763" cy="901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</a:pPr>
            <a:fld id="{B3F193A3-CEEE-4B8F-8953-61BD0795DAD5}" type="slidenum">
              <a:rPr lang="en-US" sz="1600" smtClean="0">
                <a:ln w="3175">
                  <a:noFill/>
                </a:ln>
                <a:latin typeface="Trebuchet MS" panose="020B0603020202020204" pitchFamily="34" charset="0"/>
                <a:ea typeface="+mj-ea"/>
                <a:cs typeface="Arial" pitchFamily="34" charset="0"/>
              </a:rPr>
              <a:pPr algn="ctr">
                <a:spcBef>
                  <a:spcPct val="0"/>
                </a:spcBef>
              </a:pPr>
              <a:t>9</a:t>
            </a:fld>
            <a:endParaRPr lang="cs-CZ" sz="1400" dirty="0">
              <a:ln w="3175">
                <a:noFill/>
              </a:ln>
              <a:latin typeface="Trebuchet MS" panose="020B0603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Nadpis 4"/>
          <p:cNvSpPr txBox="1">
            <a:spLocks/>
          </p:cNvSpPr>
          <p:nvPr/>
        </p:nvSpPr>
        <p:spPr>
          <a:xfrm>
            <a:off x="1010244" y="7021037"/>
            <a:ext cx="9361169" cy="540226"/>
          </a:xfrm>
          <a:prstGeom prst="rect">
            <a:avLst/>
          </a:prstGeom>
          <a:noFill/>
        </p:spPr>
        <p:txBody>
          <a:bodyPr vert="horz" lIns="0" tIns="49785" rIns="99569" bIns="49785" rtlCol="0" anchor="ctr">
            <a:noAutofit/>
          </a:bodyPr>
          <a:lstStyle/>
          <a:p>
            <a:r>
              <a:rPr lang="fr-FR" sz="1600" spc="100" baseline="30000" dirty="0">
                <a:ea typeface="+mj-ea"/>
                <a:cs typeface="Arial" pitchFamily="34" charset="0"/>
              </a:rPr>
              <a:t>Prev—Centrum z.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ú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.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,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b="1" spc="100" baseline="30000" dirty="0">
                <a:ea typeface="+mj-ea"/>
                <a:cs typeface="Arial" pitchFamily="34" charset="0"/>
              </a:rPr>
              <a:t>NÍZKOPRAHOVÉ SLUŽBY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 tel: 2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42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498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334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77</a:t>
            </a:r>
            <a:r>
              <a:rPr lang="cs-CZ" sz="1600" spc="100" baseline="30000" dirty="0">
                <a:ea typeface="+mj-ea"/>
                <a:cs typeface="Arial" pitchFamily="34" charset="0"/>
              </a:rPr>
              <a:t>7 161 133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 / email: </a:t>
            </a:r>
            <a:r>
              <a:rPr lang="cs-CZ" sz="1600" spc="100" baseline="30000" dirty="0" err="1">
                <a:ea typeface="+mj-ea"/>
                <a:cs typeface="Arial" pitchFamily="34" charset="0"/>
              </a:rPr>
              <a:t>nzdm</a:t>
            </a:r>
            <a:r>
              <a:rPr lang="fr-FR" sz="1600" spc="100" baseline="30000" dirty="0">
                <a:ea typeface="+mj-ea"/>
                <a:cs typeface="Arial" pitchFamily="34" charset="0"/>
              </a:rPr>
              <a:t>@prevcentrum.cz / www.prevcentrum.cz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212572"/>
              </p:ext>
            </p:extLst>
          </p:nvPr>
        </p:nvGraphicFramePr>
        <p:xfrm>
          <a:off x="1782233" y="1404320"/>
          <a:ext cx="7128932" cy="5343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2233">
                  <a:extLst>
                    <a:ext uri="{9D8B030D-6E8A-4147-A177-3AD203B41FA5}">
                      <a16:colId xmlns:a16="http://schemas.microsoft.com/office/drawing/2014/main" val="4156863606"/>
                    </a:ext>
                  </a:extLst>
                </a:gridCol>
                <a:gridCol w="1782233">
                  <a:extLst>
                    <a:ext uri="{9D8B030D-6E8A-4147-A177-3AD203B41FA5}">
                      <a16:colId xmlns:a16="http://schemas.microsoft.com/office/drawing/2014/main" val="2840596415"/>
                    </a:ext>
                  </a:extLst>
                </a:gridCol>
                <a:gridCol w="1782233">
                  <a:extLst>
                    <a:ext uri="{9D8B030D-6E8A-4147-A177-3AD203B41FA5}">
                      <a16:colId xmlns:a16="http://schemas.microsoft.com/office/drawing/2014/main" val="2886292600"/>
                    </a:ext>
                  </a:extLst>
                </a:gridCol>
                <a:gridCol w="1782233">
                  <a:extLst>
                    <a:ext uri="{9D8B030D-6E8A-4147-A177-3AD203B41FA5}">
                      <a16:colId xmlns:a16="http://schemas.microsoft.com/office/drawing/2014/main" val="816667633"/>
                    </a:ext>
                  </a:extLst>
                </a:gridCol>
              </a:tblGrid>
              <a:tr h="5229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Rok</a:t>
                      </a:r>
                      <a:endParaRPr lang="cs-CZ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Výkony</a:t>
                      </a:r>
                      <a:endParaRPr lang="cs-CZ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Kontakty</a:t>
                      </a:r>
                      <a:endParaRPr lang="cs-CZ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osob</a:t>
                      </a:r>
                      <a:endParaRPr lang="cs-CZ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74467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2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2004</a:t>
                      </a:r>
                      <a:endParaRPr lang="cs-CZ" sz="2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8971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416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9736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2007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4173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2008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5688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2009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4976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8843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1669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8239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2732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75069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90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5618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42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5446</TotalTime>
  <Words>2607</Words>
  <Application>Microsoft Office PowerPoint</Application>
  <PresentationFormat>Vlastní</PresentationFormat>
  <Paragraphs>412</Paragraphs>
  <Slides>30</Slides>
  <Notes>27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6" baseType="lpstr">
      <vt:lpstr>Arial</vt:lpstr>
      <vt:lpstr>Calibri</vt:lpstr>
      <vt:lpstr>Times New Roman</vt:lpstr>
      <vt:lpstr>Trebuchet MS</vt:lpstr>
      <vt:lpstr>Wingdings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</dc:creator>
  <cp:lastModifiedBy>Hana.Svugerova</cp:lastModifiedBy>
  <cp:revision>517</cp:revision>
  <cp:lastPrinted>2020-09-14T10:45:11Z</cp:lastPrinted>
  <dcterms:created xsi:type="dcterms:W3CDTF">2015-10-15T21:38:28Z</dcterms:created>
  <dcterms:modified xsi:type="dcterms:W3CDTF">2022-05-11T19:52:03Z</dcterms:modified>
</cp:coreProperties>
</file>