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8" r:id="rId2"/>
    <p:sldId id="277" r:id="rId3"/>
    <p:sldId id="261" r:id="rId4"/>
    <p:sldId id="305" r:id="rId5"/>
    <p:sldId id="278" r:id="rId6"/>
    <p:sldId id="283" r:id="rId7"/>
    <p:sldId id="282" r:id="rId8"/>
    <p:sldId id="279" r:id="rId9"/>
    <p:sldId id="285" r:id="rId10"/>
    <p:sldId id="302" r:id="rId11"/>
    <p:sldId id="303" r:id="rId12"/>
    <p:sldId id="296" r:id="rId13"/>
    <p:sldId id="286" r:id="rId14"/>
    <p:sldId id="300" r:id="rId15"/>
    <p:sldId id="287" r:id="rId16"/>
    <p:sldId id="301" r:id="rId17"/>
    <p:sldId id="295" r:id="rId18"/>
    <p:sldId id="288" r:id="rId19"/>
    <p:sldId id="291" r:id="rId20"/>
    <p:sldId id="292" r:id="rId21"/>
    <p:sldId id="293" r:id="rId22"/>
    <p:sldId id="294" r:id="rId23"/>
    <p:sldId id="297" r:id="rId24"/>
    <p:sldId id="298" r:id="rId25"/>
    <p:sldId id="299" r:id="rId26"/>
    <p:sldId id="281" r:id="rId27"/>
    <p:sldId id="289" r:id="rId28"/>
    <p:sldId id="290" r:id="rId29"/>
    <p:sldId id="280" r:id="rId30"/>
    <p:sldId id="304" r:id="rId31"/>
  </p:sldIdLst>
  <p:sldSz cx="10693400" cy="7561263"/>
  <p:notesSz cx="6858000" cy="9144000"/>
  <p:defaultTextStyle>
    <a:defPPr>
      <a:defRPr lang="cs-CZ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ra" initials="O" lastIdx="0" clrIdx="0">
    <p:extLst>
      <p:ext uri="{19B8F6BF-5375-455C-9EA6-DF929625EA0E}">
        <p15:presenceInfo xmlns:p15="http://schemas.microsoft.com/office/powerpoint/2012/main" userId="S-1-5-21-265263655-3784196425-3403751838-11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E04"/>
    <a:srgbClr val="009EED"/>
    <a:srgbClr val="00276E"/>
    <a:srgbClr val="595959"/>
    <a:srgbClr val="D2D2D2"/>
    <a:srgbClr val="FF4B6A"/>
    <a:srgbClr val="F6E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95" autoAdjust="0"/>
  </p:normalViewPr>
  <p:slideViewPr>
    <p:cSldViewPr snapToGrid="0">
      <p:cViewPr varScale="1">
        <p:scale>
          <a:sx n="94" d="100"/>
          <a:sy n="94" d="100"/>
        </p:scale>
        <p:origin x="930" y="114"/>
      </p:cViewPr>
      <p:guideLst>
        <p:guide orient="horz" pos="2381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9\PREVENCE\Administrativa\Statistika\Statistiky_PPP_2000-2020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dirty="0"/>
              <a:t>Počet realizovaných programů všeobecné primární prevence v letech 2000-2021</a:t>
            </a:r>
          </a:p>
        </c:rich>
      </c:tx>
      <c:layout>
        <c:manualLayout>
          <c:xMode val="edge"/>
          <c:yMode val="edge"/>
          <c:x val="0.1708471128608923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1321144369248906E-2"/>
          <c:y val="0.11682612155402085"/>
          <c:w val="0.93820192408580017"/>
          <c:h val="0.80980274515636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'[Statistiky_PPP_2000-2020.xlsx]List2'!$B$2:$B$22</c:f>
              <c:numCache>
                <c:formatCode>General</c:formatCod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numCache>
            </c:numRef>
          </c:xVal>
          <c:yVal>
            <c:numRef>
              <c:f>'[Statistiky_PPP_2000-2020.xlsx]List2'!$C$2:$C$22</c:f>
              <c:numCache>
                <c:formatCode>General</c:formatCode>
                <c:ptCount val="21"/>
                <c:pt idx="0">
                  <c:v>586</c:v>
                </c:pt>
                <c:pt idx="1">
                  <c:v>594</c:v>
                </c:pt>
                <c:pt idx="2">
                  <c:v>465</c:v>
                </c:pt>
                <c:pt idx="3">
                  <c:v>469</c:v>
                </c:pt>
                <c:pt idx="4">
                  <c:v>474</c:v>
                </c:pt>
                <c:pt idx="5">
                  <c:v>490</c:v>
                </c:pt>
                <c:pt idx="6">
                  <c:v>480</c:v>
                </c:pt>
                <c:pt idx="7">
                  <c:v>366</c:v>
                </c:pt>
                <c:pt idx="8">
                  <c:v>390</c:v>
                </c:pt>
                <c:pt idx="9">
                  <c:v>395</c:v>
                </c:pt>
                <c:pt idx="10">
                  <c:v>376</c:v>
                </c:pt>
                <c:pt idx="11">
                  <c:v>334</c:v>
                </c:pt>
                <c:pt idx="12">
                  <c:v>328</c:v>
                </c:pt>
                <c:pt idx="13">
                  <c:v>350</c:v>
                </c:pt>
                <c:pt idx="14">
                  <c:v>430</c:v>
                </c:pt>
                <c:pt idx="15">
                  <c:v>485</c:v>
                </c:pt>
                <c:pt idx="16">
                  <c:v>496</c:v>
                </c:pt>
                <c:pt idx="17">
                  <c:v>785</c:v>
                </c:pt>
                <c:pt idx="18">
                  <c:v>696</c:v>
                </c:pt>
                <c:pt idx="19">
                  <c:v>286</c:v>
                </c:pt>
                <c:pt idx="20">
                  <c:v>692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0E2-4BCD-A195-645F7C92A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3134384"/>
        <c:axId val="483142584"/>
      </c:scatterChart>
      <c:valAx>
        <c:axId val="483134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3142584"/>
        <c:crosses val="autoZero"/>
        <c:crossBetween val="midCat"/>
      </c:valAx>
      <c:valAx>
        <c:axId val="483142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31343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2FB3F-93B4-438C-923E-90DF08BE6A35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DD4C4E46-CF93-4488-B2BE-204B3A9F67BC}">
      <dgm:prSet phldrT="[Text]" custT="1"/>
      <dgm:spPr/>
      <dgm:t>
        <a:bodyPr/>
        <a:lstStyle/>
        <a:p>
          <a:r>
            <a:rPr lang="cs-CZ" sz="2000" dirty="0"/>
            <a:t>Ředitel</a:t>
          </a:r>
        </a:p>
      </dgm:t>
    </dgm:pt>
    <dgm:pt modelId="{EB949759-912B-4E25-BBC2-A6B648C6D273}" type="parTrans" cxnId="{06D6B65A-50AE-46CE-9495-585D31BF69AD}">
      <dgm:prSet/>
      <dgm:spPr/>
      <dgm:t>
        <a:bodyPr/>
        <a:lstStyle/>
        <a:p>
          <a:endParaRPr lang="cs-CZ"/>
        </a:p>
      </dgm:t>
    </dgm:pt>
    <dgm:pt modelId="{E30FE42F-F13A-40AF-9D05-F85429924268}" type="sibTrans" cxnId="{06D6B65A-50AE-46CE-9495-585D31BF69AD}">
      <dgm:prSet/>
      <dgm:spPr/>
      <dgm:t>
        <a:bodyPr/>
        <a:lstStyle/>
        <a:p>
          <a:endParaRPr lang="cs-CZ"/>
        </a:p>
      </dgm:t>
    </dgm:pt>
    <dgm:pt modelId="{1C44E380-A3C9-4FA3-A59F-4BA003CB0977}" type="asst">
      <dgm:prSet phldrT="[Text]" custT="1"/>
      <dgm:spPr/>
      <dgm:t>
        <a:bodyPr/>
        <a:lstStyle/>
        <a:p>
          <a:r>
            <a:rPr lang="cs-CZ" sz="2000"/>
            <a:t>Odborný ředitel</a:t>
          </a:r>
        </a:p>
      </dgm:t>
    </dgm:pt>
    <dgm:pt modelId="{E359A0D9-118D-4976-A979-E957CCB75B6B}" type="parTrans" cxnId="{5A8C25F7-C307-4C00-9243-A6015AF14C05}">
      <dgm:prSet/>
      <dgm:spPr/>
      <dgm:t>
        <a:bodyPr/>
        <a:lstStyle/>
        <a:p>
          <a:endParaRPr lang="cs-CZ"/>
        </a:p>
      </dgm:t>
    </dgm:pt>
    <dgm:pt modelId="{CC2E30C0-9768-4236-8ECC-48D2C34C05AC}" type="sibTrans" cxnId="{5A8C25F7-C307-4C00-9243-A6015AF14C05}">
      <dgm:prSet/>
      <dgm:spPr/>
      <dgm:t>
        <a:bodyPr/>
        <a:lstStyle/>
        <a:p>
          <a:endParaRPr lang="cs-CZ"/>
        </a:p>
      </dgm:t>
    </dgm:pt>
    <dgm:pt modelId="{3E9008E5-6497-44D6-B106-8A46ECF71F87}">
      <dgm:prSet phldrT="[Text]" custT="1"/>
      <dgm:spPr/>
      <dgm:t>
        <a:bodyPr/>
        <a:lstStyle/>
        <a:p>
          <a:r>
            <a:rPr lang="cs-CZ" sz="1600" dirty="0"/>
            <a:t>vedoucí Programů primární prevence</a:t>
          </a:r>
        </a:p>
      </dgm:t>
    </dgm:pt>
    <dgm:pt modelId="{DA04CA60-8E06-4E65-A8C9-73CA9A3E04E7}" type="parTrans" cxnId="{1EA3A79E-8F21-418F-870D-E8C2B825D57D}">
      <dgm:prSet/>
      <dgm:spPr/>
      <dgm:t>
        <a:bodyPr/>
        <a:lstStyle/>
        <a:p>
          <a:endParaRPr lang="cs-CZ"/>
        </a:p>
      </dgm:t>
    </dgm:pt>
    <dgm:pt modelId="{898A7F52-6B92-4170-BD72-A9F407930781}" type="sibTrans" cxnId="{1EA3A79E-8F21-418F-870D-E8C2B825D57D}">
      <dgm:prSet/>
      <dgm:spPr/>
      <dgm:t>
        <a:bodyPr/>
        <a:lstStyle/>
        <a:p>
          <a:endParaRPr lang="cs-CZ"/>
        </a:p>
      </dgm:t>
    </dgm:pt>
    <dgm:pt modelId="{32FF3BE7-135A-4175-B5FB-54E864EB1720}">
      <dgm:prSet phldrT="[Text]" custT="1"/>
      <dgm:spPr/>
      <dgm:t>
        <a:bodyPr/>
        <a:lstStyle/>
        <a:p>
          <a:r>
            <a:rPr lang="cs-CZ" sz="1600" dirty="0"/>
            <a:t>vedoucí programu Ambulantní léčba</a:t>
          </a:r>
        </a:p>
      </dgm:t>
    </dgm:pt>
    <dgm:pt modelId="{E7605F25-9A61-4DA1-BACF-DCE9594ABEDD}" type="parTrans" cxnId="{F2A0EA3F-A3B3-44DA-AF0C-E0F96CB4D017}">
      <dgm:prSet/>
      <dgm:spPr/>
      <dgm:t>
        <a:bodyPr/>
        <a:lstStyle/>
        <a:p>
          <a:endParaRPr lang="cs-CZ"/>
        </a:p>
      </dgm:t>
    </dgm:pt>
    <dgm:pt modelId="{09AA6633-C97F-4EE5-B53F-96B86BE5B159}" type="sibTrans" cxnId="{F2A0EA3F-A3B3-44DA-AF0C-E0F96CB4D017}">
      <dgm:prSet/>
      <dgm:spPr/>
      <dgm:t>
        <a:bodyPr/>
        <a:lstStyle/>
        <a:p>
          <a:endParaRPr lang="cs-CZ"/>
        </a:p>
      </dgm:t>
    </dgm:pt>
    <dgm:pt modelId="{3CCFE8BB-1FAD-4B6F-B631-8F91880BC75E}">
      <dgm:prSet phldrT="[Text]" custT="1"/>
      <dgm:spPr/>
      <dgm:t>
        <a:bodyPr/>
        <a:lstStyle/>
        <a:p>
          <a:r>
            <a:rPr lang="cs-CZ" sz="1600" dirty="0"/>
            <a:t>vedoucí programu Nízkoprahové služby</a:t>
          </a:r>
        </a:p>
      </dgm:t>
    </dgm:pt>
    <dgm:pt modelId="{DEB08FFF-8B62-456C-81D1-E21B4240F27C}" type="parTrans" cxnId="{B6F96CEC-8D8D-4CA4-8D2B-4F3B8A357F0B}">
      <dgm:prSet/>
      <dgm:spPr/>
      <dgm:t>
        <a:bodyPr/>
        <a:lstStyle/>
        <a:p>
          <a:endParaRPr lang="cs-CZ"/>
        </a:p>
      </dgm:t>
    </dgm:pt>
    <dgm:pt modelId="{5469FDA7-44E3-473F-A015-16117C7D62A5}" type="sibTrans" cxnId="{B6F96CEC-8D8D-4CA4-8D2B-4F3B8A357F0B}">
      <dgm:prSet/>
      <dgm:spPr/>
      <dgm:t>
        <a:bodyPr/>
        <a:lstStyle/>
        <a:p>
          <a:endParaRPr lang="cs-CZ"/>
        </a:p>
      </dgm:t>
    </dgm:pt>
    <dgm:pt modelId="{9B6169B9-9A45-4662-A419-FC0FF71A4461}" type="asst">
      <dgm:prSet phldrT="[Text]" custT="1"/>
      <dgm:spPr/>
      <dgm:t>
        <a:bodyPr/>
        <a:lstStyle/>
        <a:p>
          <a:r>
            <a:rPr lang="cs-CZ" sz="1800"/>
            <a:t>Office manager</a:t>
          </a:r>
        </a:p>
      </dgm:t>
    </dgm:pt>
    <dgm:pt modelId="{AE18BB21-9FB7-48A9-952C-9036EE7513E2}" type="parTrans" cxnId="{EB6AB540-E3BD-4F65-98AD-233FBDE96B7F}">
      <dgm:prSet/>
      <dgm:spPr/>
      <dgm:t>
        <a:bodyPr/>
        <a:lstStyle/>
        <a:p>
          <a:endParaRPr lang="cs-CZ"/>
        </a:p>
      </dgm:t>
    </dgm:pt>
    <dgm:pt modelId="{DE7D67C3-45F3-4D5C-AA72-5B116167DEC1}" type="sibTrans" cxnId="{EB6AB540-E3BD-4F65-98AD-233FBDE96B7F}">
      <dgm:prSet/>
      <dgm:spPr/>
      <dgm:t>
        <a:bodyPr/>
        <a:lstStyle/>
        <a:p>
          <a:endParaRPr lang="cs-CZ"/>
        </a:p>
      </dgm:t>
    </dgm:pt>
    <dgm:pt modelId="{5AE22DA7-5904-4325-9EFA-B481EC80BF79}" type="pres">
      <dgm:prSet presAssocID="{74C2FB3F-93B4-438C-923E-90DF08BE6A3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3AF09556-59C0-4F86-A6DF-965835108E19}" type="pres">
      <dgm:prSet presAssocID="{DD4C4E46-CF93-4488-B2BE-204B3A9F67BC}" presName="hierRoot1" presStyleCnt="0">
        <dgm:presLayoutVars>
          <dgm:hierBranch val="init"/>
        </dgm:presLayoutVars>
      </dgm:prSet>
      <dgm:spPr/>
    </dgm:pt>
    <dgm:pt modelId="{9442FC14-D88C-46D3-96FF-DA52D989C220}" type="pres">
      <dgm:prSet presAssocID="{DD4C4E46-CF93-4488-B2BE-204B3A9F67BC}" presName="rootComposite1" presStyleCnt="0"/>
      <dgm:spPr/>
    </dgm:pt>
    <dgm:pt modelId="{930EAE61-E8D8-42AE-A0F9-41E3DB789E6A}" type="pres">
      <dgm:prSet presAssocID="{DD4C4E46-CF93-4488-B2BE-204B3A9F67BC}" presName="rootText1" presStyleLbl="node0" presStyleIdx="0" presStyleCnt="2" custLinFactNeighborX="1242" custLinFactNeighborY="-3228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8561575-63DA-4AAB-A371-625DBDE18D3D}" type="pres">
      <dgm:prSet presAssocID="{DD4C4E46-CF93-4488-B2BE-204B3A9F67BC}" presName="rootConnector1" presStyleLbl="node1" presStyleIdx="0" presStyleCnt="0"/>
      <dgm:spPr/>
      <dgm:t>
        <a:bodyPr/>
        <a:lstStyle/>
        <a:p>
          <a:endParaRPr lang="cs-CZ"/>
        </a:p>
      </dgm:t>
    </dgm:pt>
    <dgm:pt modelId="{47B70AE6-5DF9-485E-886F-F62659E62AC5}" type="pres">
      <dgm:prSet presAssocID="{DD4C4E46-CF93-4488-B2BE-204B3A9F67BC}" presName="hierChild2" presStyleCnt="0"/>
      <dgm:spPr/>
    </dgm:pt>
    <dgm:pt modelId="{7F7CFBC3-1C17-468D-9C04-DCE990516DB0}" type="pres">
      <dgm:prSet presAssocID="{DA04CA60-8E06-4E65-A8C9-73CA9A3E04E7}" presName="Name37" presStyleLbl="parChTrans1D2" presStyleIdx="0" presStyleCnt="4"/>
      <dgm:spPr/>
      <dgm:t>
        <a:bodyPr/>
        <a:lstStyle/>
        <a:p>
          <a:endParaRPr lang="cs-CZ"/>
        </a:p>
      </dgm:t>
    </dgm:pt>
    <dgm:pt modelId="{C9766E63-9745-4BA8-8AB8-4B217B409B3F}" type="pres">
      <dgm:prSet presAssocID="{3E9008E5-6497-44D6-B106-8A46ECF71F87}" presName="hierRoot2" presStyleCnt="0">
        <dgm:presLayoutVars>
          <dgm:hierBranch val="init"/>
        </dgm:presLayoutVars>
      </dgm:prSet>
      <dgm:spPr/>
    </dgm:pt>
    <dgm:pt modelId="{317DE40D-8E9E-447A-8655-E12540EF98A8}" type="pres">
      <dgm:prSet presAssocID="{3E9008E5-6497-44D6-B106-8A46ECF71F87}" presName="rootComposite" presStyleCnt="0"/>
      <dgm:spPr/>
    </dgm:pt>
    <dgm:pt modelId="{92795AF6-3A56-4EC0-913D-ECD22713B38D}" type="pres">
      <dgm:prSet presAssocID="{3E9008E5-6497-44D6-B106-8A46ECF71F87}" presName="rootText" presStyleLbl="node2" presStyleIdx="0" presStyleCnt="3" custScaleX="116404" custScaleY="11629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0914B32-94C5-4E5F-8EDD-45B953EA4C2C}" type="pres">
      <dgm:prSet presAssocID="{3E9008E5-6497-44D6-B106-8A46ECF71F87}" presName="rootConnector" presStyleLbl="node2" presStyleIdx="0" presStyleCnt="3"/>
      <dgm:spPr/>
      <dgm:t>
        <a:bodyPr/>
        <a:lstStyle/>
        <a:p>
          <a:endParaRPr lang="cs-CZ"/>
        </a:p>
      </dgm:t>
    </dgm:pt>
    <dgm:pt modelId="{85437B5A-0FA5-46BB-B7C5-55761698520A}" type="pres">
      <dgm:prSet presAssocID="{3E9008E5-6497-44D6-B106-8A46ECF71F87}" presName="hierChild4" presStyleCnt="0"/>
      <dgm:spPr/>
    </dgm:pt>
    <dgm:pt modelId="{0982DA59-6FAC-4EAF-BE7E-8BCCE6644FC9}" type="pres">
      <dgm:prSet presAssocID="{3E9008E5-6497-44D6-B106-8A46ECF71F87}" presName="hierChild5" presStyleCnt="0"/>
      <dgm:spPr/>
    </dgm:pt>
    <dgm:pt modelId="{997CCEF9-BE52-4C17-AD51-FB0A5261F82A}" type="pres">
      <dgm:prSet presAssocID="{E7605F25-9A61-4DA1-BACF-DCE9594ABEDD}" presName="Name37" presStyleLbl="parChTrans1D2" presStyleIdx="1" presStyleCnt="4"/>
      <dgm:spPr/>
      <dgm:t>
        <a:bodyPr/>
        <a:lstStyle/>
        <a:p>
          <a:endParaRPr lang="cs-CZ"/>
        </a:p>
      </dgm:t>
    </dgm:pt>
    <dgm:pt modelId="{55F0CDB8-18C5-4E1C-8620-B78A5A6B8D5F}" type="pres">
      <dgm:prSet presAssocID="{32FF3BE7-135A-4175-B5FB-54E864EB1720}" presName="hierRoot2" presStyleCnt="0">
        <dgm:presLayoutVars>
          <dgm:hierBranch val="init"/>
        </dgm:presLayoutVars>
      </dgm:prSet>
      <dgm:spPr/>
    </dgm:pt>
    <dgm:pt modelId="{BFF4E041-251C-4787-A2C8-9E4608E74439}" type="pres">
      <dgm:prSet presAssocID="{32FF3BE7-135A-4175-B5FB-54E864EB1720}" presName="rootComposite" presStyleCnt="0"/>
      <dgm:spPr/>
    </dgm:pt>
    <dgm:pt modelId="{B82D174A-A04F-4C67-8987-157F09957F46}" type="pres">
      <dgm:prSet presAssocID="{32FF3BE7-135A-4175-B5FB-54E864EB1720}" presName="rootText" presStyleLbl="node2" presStyleIdx="1" presStyleCnt="3" custScaleX="107911" custScaleY="128552" custLinFactNeighborX="-1819" custLinFactNeighborY="-119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62D5D32-3148-4FE6-A7CF-BA6D21B34AE1}" type="pres">
      <dgm:prSet presAssocID="{32FF3BE7-135A-4175-B5FB-54E864EB1720}" presName="rootConnector" presStyleLbl="node2" presStyleIdx="1" presStyleCnt="3"/>
      <dgm:spPr/>
      <dgm:t>
        <a:bodyPr/>
        <a:lstStyle/>
        <a:p>
          <a:endParaRPr lang="cs-CZ"/>
        </a:p>
      </dgm:t>
    </dgm:pt>
    <dgm:pt modelId="{4C9F3A25-3136-490F-8C04-8EEE070B7E67}" type="pres">
      <dgm:prSet presAssocID="{32FF3BE7-135A-4175-B5FB-54E864EB1720}" presName="hierChild4" presStyleCnt="0"/>
      <dgm:spPr/>
    </dgm:pt>
    <dgm:pt modelId="{675F86EB-3CBB-4DC8-BDDE-52C2C6EAB2CF}" type="pres">
      <dgm:prSet presAssocID="{32FF3BE7-135A-4175-B5FB-54E864EB1720}" presName="hierChild5" presStyleCnt="0"/>
      <dgm:spPr/>
    </dgm:pt>
    <dgm:pt modelId="{E0F11DF5-DB6A-495E-B991-665B88219815}" type="pres">
      <dgm:prSet presAssocID="{DEB08FFF-8B62-456C-81D1-E21B4240F27C}" presName="Name37" presStyleLbl="parChTrans1D2" presStyleIdx="2" presStyleCnt="4"/>
      <dgm:spPr/>
      <dgm:t>
        <a:bodyPr/>
        <a:lstStyle/>
        <a:p>
          <a:endParaRPr lang="cs-CZ"/>
        </a:p>
      </dgm:t>
    </dgm:pt>
    <dgm:pt modelId="{58202E97-2607-470A-93E2-2D4DC6B20EBB}" type="pres">
      <dgm:prSet presAssocID="{3CCFE8BB-1FAD-4B6F-B631-8F91880BC75E}" presName="hierRoot2" presStyleCnt="0">
        <dgm:presLayoutVars>
          <dgm:hierBranch val="init"/>
        </dgm:presLayoutVars>
      </dgm:prSet>
      <dgm:spPr/>
    </dgm:pt>
    <dgm:pt modelId="{8C3DA055-B1F0-44B8-9F8F-62AC0ED80B09}" type="pres">
      <dgm:prSet presAssocID="{3CCFE8BB-1FAD-4B6F-B631-8F91880BC75E}" presName="rootComposite" presStyleCnt="0"/>
      <dgm:spPr/>
    </dgm:pt>
    <dgm:pt modelId="{FDA64887-633E-41A3-BACD-4E943DA08F9A}" type="pres">
      <dgm:prSet presAssocID="{3CCFE8BB-1FAD-4B6F-B631-8F91880BC75E}" presName="rootText" presStyleLbl="node2" presStyleIdx="2" presStyleCnt="3" custScaleX="108945" custScaleY="11414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08FB2E2-80CD-4F81-BB5A-5F18B2BDAD15}" type="pres">
      <dgm:prSet presAssocID="{3CCFE8BB-1FAD-4B6F-B631-8F91880BC75E}" presName="rootConnector" presStyleLbl="node2" presStyleIdx="2" presStyleCnt="3"/>
      <dgm:spPr/>
      <dgm:t>
        <a:bodyPr/>
        <a:lstStyle/>
        <a:p>
          <a:endParaRPr lang="cs-CZ"/>
        </a:p>
      </dgm:t>
    </dgm:pt>
    <dgm:pt modelId="{F14357DD-FC7C-41BF-A4D5-D6D44D7EECAB}" type="pres">
      <dgm:prSet presAssocID="{3CCFE8BB-1FAD-4B6F-B631-8F91880BC75E}" presName="hierChild4" presStyleCnt="0"/>
      <dgm:spPr/>
    </dgm:pt>
    <dgm:pt modelId="{2E911E80-C1CE-40E5-803B-0426DBCE06B7}" type="pres">
      <dgm:prSet presAssocID="{3CCFE8BB-1FAD-4B6F-B631-8F91880BC75E}" presName="hierChild5" presStyleCnt="0"/>
      <dgm:spPr/>
    </dgm:pt>
    <dgm:pt modelId="{FDEE7070-4D88-477F-AA9F-66FBAFE69973}" type="pres">
      <dgm:prSet presAssocID="{DD4C4E46-CF93-4488-B2BE-204B3A9F67BC}" presName="hierChild3" presStyleCnt="0"/>
      <dgm:spPr/>
    </dgm:pt>
    <dgm:pt modelId="{551499BA-0CDE-49AD-90B9-AB212DE5D314}" type="pres">
      <dgm:prSet presAssocID="{E359A0D9-118D-4976-A979-E957CCB75B6B}" presName="Name111" presStyleLbl="parChTrans1D2" presStyleIdx="3" presStyleCnt="4"/>
      <dgm:spPr/>
      <dgm:t>
        <a:bodyPr/>
        <a:lstStyle/>
        <a:p>
          <a:endParaRPr lang="cs-CZ"/>
        </a:p>
      </dgm:t>
    </dgm:pt>
    <dgm:pt modelId="{EC1DD999-9C02-493F-A32B-54D1050E58E9}" type="pres">
      <dgm:prSet presAssocID="{1C44E380-A3C9-4FA3-A59F-4BA003CB0977}" presName="hierRoot3" presStyleCnt="0">
        <dgm:presLayoutVars>
          <dgm:hierBranch val="init"/>
        </dgm:presLayoutVars>
      </dgm:prSet>
      <dgm:spPr/>
    </dgm:pt>
    <dgm:pt modelId="{3C58DFB5-7FE7-4C22-81ED-F00E616A2E3E}" type="pres">
      <dgm:prSet presAssocID="{1C44E380-A3C9-4FA3-A59F-4BA003CB0977}" presName="rootComposite3" presStyleCnt="0"/>
      <dgm:spPr/>
    </dgm:pt>
    <dgm:pt modelId="{E185B6E4-B587-4F8B-95DC-71C60781F949}" type="pres">
      <dgm:prSet presAssocID="{1C44E380-A3C9-4FA3-A59F-4BA003CB0977}" presName="rootText3" presStyleLbl="asst1" presStyleIdx="0" presStyleCnt="1" custScaleX="12397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7A1E319-6C06-4A01-99FB-ABB96E15C8B0}" type="pres">
      <dgm:prSet presAssocID="{1C44E380-A3C9-4FA3-A59F-4BA003CB0977}" presName="rootConnector3" presStyleLbl="asst1" presStyleIdx="0" presStyleCnt="1"/>
      <dgm:spPr/>
      <dgm:t>
        <a:bodyPr/>
        <a:lstStyle/>
        <a:p>
          <a:endParaRPr lang="cs-CZ"/>
        </a:p>
      </dgm:t>
    </dgm:pt>
    <dgm:pt modelId="{EE78D95B-0DB1-4622-84B2-E3874EAA7574}" type="pres">
      <dgm:prSet presAssocID="{1C44E380-A3C9-4FA3-A59F-4BA003CB0977}" presName="hierChild6" presStyleCnt="0"/>
      <dgm:spPr/>
    </dgm:pt>
    <dgm:pt modelId="{AF1EDBEF-C2ED-45AD-B10C-8C409B18D636}" type="pres">
      <dgm:prSet presAssocID="{1C44E380-A3C9-4FA3-A59F-4BA003CB0977}" presName="hierChild7" presStyleCnt="0"/>
      <dgm:spPr/>
    </dgm:pt>
    <dgm:pt modelId="{AE123948-5A53-4BFB-B3D5-34F480AC6AF1}" type="pres">
      <dgm:prSet presAssocID="{9B6169B9-9A45-4662-A419-FC0FF71A4461}" presName="hierRoot1" presStyleCnt="0">
        <dgm:presLayoutVars>
          <dgm:hierBranch val="init"/>
        </dgm:presLayoutVars>
      </dgm:prSet>
      <dgm:spPr/>
    </dgm:pt>
    <dgm:pt modelId="{5EEE15C8-D8B2-49F4-8530-1A9B5EBA5FF3}" type="pres">
      <dgm:prSet presAssocID="{9B6169B9-9A45-4662-A419-FC0FF71A4461}" presName="rootComposite1" presStyleCnt="0"/>
      <dgm:spPr/>
    </dgm:pt>
    <dgm:pt modelId="{B0328C6A-D6A6-4A80-9C20-764B53014D5D}" type="pres">
      <dgm:prSet presAssocID="{9B6169B9-9A45-4662-A419-FC0FF71A4461}" presName="rootText1" presStyleLbl="node0" presStyleIdx="1" presStyleCnt="2" custScaleX="129681" custLinFactY="41607" custLinFactNeighborX="-62213" custLinFactNeighborY="1000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A5F7FE5-4DA6-4F82-80E3-CD437FB80E28}" type="pres">
      <dgm:prSet presAssocID="{9B6169B9-9A45-4662-A419-FC0FF71A4461}" presName="rootConnector1" presStyleLbl="asst0" presStyleIdx="0" presStyleCnt="0"/>
      <dgm:spPr/>
      <dgm:t>
        <a:bodyPr/>
        <a:lstStyle/>
        <a:p>
          <a:endParaRPr lang="cs-CZ"/>
        </a:p>
      </dgm:t>
    </dgm:pt>
    <dgm:pt modelId="{EB97E502-CC41-40A1-811B-185B0E8633C2}" type="pres">
      <dgm:prSet presAssocID="{9B6169B9-9A45-4662-A419-FC0FF71A4461}" presName="hierChild2" presStyleCnt="0"/>
      <dgm:spPr/>
    </dgm:pt>
    <dgm:pt modelId="{E5710022-5FDE-4516-B14E-936DB40AF4A9}" type="pres">
      <dgm:prSet presAssocID="{9B6169B9-9A45-4662-A419-FC0FF71A4461}" presName="hierChild3" presStyleCnt="0"/>
      <dgm:spPr/>
    </dgm:pt>
  </dgm:ptLst>
  <dgm:cxnLst>
    <dgm:cxn modelId="{2EF9C057-2E20-4858-8B9F-031A2772CEE0}" type="presOf" srcId="{32FF3BE7-135A-4175-B5FB-54E864EB1720}" destId="{362D5D32-3148-4FE6-A7CF-BA6D21B34AE1}" srcOrd="1" destOrd="0" presId="urn:microsoft.com/office/officeart/2005/8/layout/orgChart1"/>
    <dgm:cxn modelId="{1C18013A-0F8A-4E34-8C51-38817C4ED474}" type="presOf" srcId="{3E9008E5-6497-44D6-B106-8A46ECF71F87}" destId="{00914B32-94C5-4E5F-8EDD-45B953EA4C2C}" srcOrd="1" destOrd="0" presId="urn:microsoft.com/office/officeart/2005/8/layout/orgChart1"/>
    <dgm:cxn modelId="{49FBEE57-27C0-41B1-AD36-AA8A63835401}" type="presOf" srcId="{3CCFE8BB-1FAD-4B6F-B631-8F91880BC75E}" destId="{FDA64887-633E-41A3-BACD-4E943DA08F9A}" srcOrd="0" destOrd="0" presId="urn:microsoft.com/office/officeart/2005/8/layout/orgChart1"/>
    <dgm:cxn modelId="{B0C3DD96-9601-4671-8D38-545DB63A7535}" type="presOf" srcId="{E359A0D9-118D-4976-A979-E957CCB75B6B}" destId="{551499BA-0CDE-49AD-90B9-AB212DE5D314}" srcOrd="0" destOrd="0" presId="urn:microsoft.com/office/officeart/2005/8/layout/orgChart1"/>
    <dgm:cxn modelId="{C2E407DA-A3A8-4DB8-93C1-5508D679FA3A}" type="presOf" srcId="{74C2FB3F-93B4-438C-923E-90DF08BE6A35}" destId="{5AE22DA7-5904-4325-9EFA-B481EC80BF79}" srcOrd="0" destOrd="0" presId="urn:microsoft.com/office/officeart/2005/8/layout/orgChart1"/>
    <dgm:cxn modelId="{63AD3200-2AAE-4C35-B6BE-FCF3977044A1}" type="presOf" srcId="{3E9008E5-6497-44D6-B106-8A46ECF71F87}" destId="{92795AF6-3A56-4EC0-913D-ECD22713B38D}" srcOrd="0" destOrd="0" presId="urn:microsoft.com/office/officeart/2005/8/layout/orgChart1"/>
    <dgm:cxn modelId="{B6F96CEC-8D8D-4CA4-8D2B-4F3B8A357F0B}" srcId="{DD4C4E46-CF93-4488-B2BE-204B3A9F67BC}" destId="{3CCFE8BB-1FAD-4B6F-B631-8F91880BC75E}" srcOrd="3" destOrd="0" parTransId="{DEB08FFF-8B62-456C-81D1-E21B4240F27C}" sibTransId="{5469FDA7-44E3-473F-A015-16117C7D62A5}"/>
    <dgm:cxn modelId="{6FF47239-D2E5-44BB-B027-CB5536F59130}" type="presOf" srcId="{9B6169B9-9A45-4662-A419-FC0FF71A4461}" destId="{FA5F7FE5-4DA6-4F82-80E3-CD437FB80E28}" srcOrd="1" destOrd="0" presId="urn:microsoft.com/office/officeart/2005/8/layout/orgChart1"/>
    <dgm:cxn modelId="{96E35510-1746-484B-A668-45CD00EB3F32}" type="presOf" srcId="{DEB08FFF-8B62-456C-81D1-E21B4240F27C}" destId="{E0F11DF5-DB6A-495E-B991-665B88219815}" srcOrd="0" destOrd="0" presId="urn:microsoft.com/office/officeart/2005/8/layout/orgChart1"/>
    <dgm:cxn modelId="{6EAA39FA-5385-46B5-B643-84A968C97B96}" type="presOf" srcId="{9B6169B9-9A45-4662-A419-FC0FF71A4461}" destId="{B0328C6A-D6A6-4A80-9C20-764B53014D5D}" srcOrd="0" destOrd="0" presId="urn:microsoft.com/office/officeart/2005/8/layout/orgChart1"/>
    <dgm:cxn modelId="{1EA3A79E-8F21-418F-870D-E8C2B825D57D}" srcId="{DD4C4E46-CF93-4488-B2BE-204B3A9F67BC}" destId="{3E9008E5-6497-44D6-B106-8A46ECF71F87}" srcOrd="1" destOrd="0" parTransId="{DA04CA60-8E06-4E65-A8C9-73CA9A3E04E7}" sibTransId="{898A7F52-6B92-4170-BD72-A9F407930781}"/>
    <dgm:cxn modelId="{6C5A4EC4-1EF1-48BC-A2F0-ABE5D60E79D0}" type="presOf" srcId="{3CCFE8BB-1FAD-4B6F-B631-8F91880BC75E}" destId="{308FB2E2-80CD-4F81-BB5A-5F18B2BDAD15}" srcOrd="1" destOrd="0" presId="urn:microsoft.com/office/officeart/2005/8/layout/orgChart1"/>
    <dgm:cxn modelId="{40FD0746-A256-43DF-8049-5BB9672AC292}" type="presOf" srcId="{DD4C4E46-CF93-4488-B2BE-204B3A9F67BC}" destId="{930EAE61-E8D8-42AE-A0F9-41E3DB789E6A}" srcOrd="0" destOrd="0" presId="urn:microsoft.com/office/officeart/2005/8/layout/orgChart1"/>
    <dgm:cxn modelId="{5C97ABFA-C2E1-4C5B-B9BC-7D5661C0F889}" type="presOf" srcId="{DD4C4E46-CF93-4488-B2BE-204B3A9F67BC}" destId="{48561575-63DA-4AAB-A371-625DBDE18D3D}" srcOrd="1" destOrd="0" presId="urn:microsoft.com/office/officeart/2005/8/layout/orgChart1"/>
    <dgm:cxn modelId="{D18A82B1-BF04-49C5-B835-D789BEBD7B88}" type="presOf" srcId="{DA04CA60-8E06-4E65-A8C9-73CA9A3E04E7}" destId="{7F7CFBC3-1C17-468D-9C04-DCE990516DB0}" srcOrd="0" destOrd="0" presId="urn:microsoft.com/office/officeart/2005/8/layout/orgChart1"/>
    <dgm:cxn modelId="{F2A0EA3F-A3B3-44DA-AF0C-E0F96CB4D017}" srcId="{DD4C4E46-CF93-4488-B2BE-204B3A9F67BC}" destId="{32FF3BE7-135A-4175-B5FB-54E864EB1720}" srcOrd="2" destOrd="0" parTransId="{E7605F25-9A61-4DA1-BACF-DCE9594ABEDD}" sibTransId="{09AA6633-C97F-4EE5-B53F-96B86BE5B159}"/>
    <dgm:cxn modelId="{06D6B65A-50AE-46CE-9495-585D31BF69AD}" srcId="{74C2FB3F-93B4-438C-923E-90DF08BE6A35}" destId="{DD4C4E46-CF93-4488-B2BE-204B3A9F67BC}" srcOrd="0" destOrd="0" parTransId="{EB949759-912B-4E25-BBC2-A6B648C6D273}" sibTransId="{E30FE42F-F13A-40AF-9D05-F85429924268}"/>
    <dgm:cxn modelId="{F4CCAE6C-E771-4766-9D12-38F910FA3068}" type="presOf" srcId="{1C44E380-A3C9-4FA3-A59F-4BA003CB0977}" destId="{E185B6E4-B587-4F8B-95DC-71C60781F949}" srcOrd="0" destOrd="0" presId="urn:microsoft.com/office/officeart/2005/8/layout/orgChart1"/>
    <dgm:cxn modelId="{EB6AB540-E3BD-4F65-98AD-233FBDE96B7F}" srcId="{74C2FB3F-93B4-438C-923E-90DF08BE6A35}" destId="{9B6169B9-9A45-4662-A419-FC0FF71A4461}" srcOrd="1" destOrd="0" parTransId="{AE18BB21-9FB7-48A9-952C-9036EE7513E2}" sibTransId="{DE7D67C3-45F3-4D5C-AA72-5B116167DEC1}"/>
    <dgm:cxn modelId="{5A8C25F7-C307-4C00-9243-A6015AF14C05}" srcId="{DD4C4E46-CF93-4488-B2BE-204B3A9F67BC}" destId="{1C44E380-A3C9-4FA3-A59F-4BA003CB0977}" srcOrd="0" destOrd="0" parTransId="{E359A0D9-118D-4976-A979-E957CCB75B6B}" sibTransId="{CC2E30C0-9768-4236-8ECC-48D2C34C05AC}"/>
    <dgm:cxn modelId="{6EBF41F7-5623-407B-9140-76A21530F0FD}" type="presOf" srcId="{E7605F25-9A61-4DA1-BACF-DCE9594ABEDD}" destId="{997CCEF9-BE52-4C17-AD51-FB0A5261F82A}" srcOrd="0" destOrd="0" presId="urn:microsoft.com/office/officeart/2005/8/layout/orgChart1"/>
    <dgm:cxn modelId="{9FB7A702-0995-47A2-B128-3C5CA8D4D22C}" type="presOf" srcId="{32FF3BE7-135A-4175-B5FB-54E864EB1720}" destId="{B82D174A-A04F-4C67-8987-157F09957F46}" srcOrd="0" destOrd="0" presId="urn:microsoft.com/office/officeart/2005/8/layout/orgChart1"/>
    <dgm:cxn modelId="{C4237027-0A41-478C-818B-D14B10D10FEB}" type="presOf" srcId="{1C44E380-A3C9-4FA3-A59F-4BA003CB0977}" destId="{07A1E319-6C06-4A01-99FB-ABB96E15C8B0}" srcOrd="1" destOrd="0" presId="urn:microsoft.com/office/officeart/2005/8/layout/orgChart1"/>
    <dgm:cxn modelId="{6B866210-79D7-4B17-99E4-ECD08040991C}" type="presParOf" srcId="{5AE22DA7-5904-4325-9EFA-B481EC80BF79}" destId="{3AF09556-59C0-4F86-A6DF-965835108E19}" srcOrd="0" destOrd="0" presId="urn:microsoft.com/office/officeart/2005/8/layout/orgChart1"/>
    <dgm:cxn modelId="{551ACAC7-729A-4398-A09E-FBF92C55F6D5}" type="presParOf" srcId="{3AF09556-59C0-4F86-A6DF-965835108E19}" destId="{9442FC14-D88C-46D3-96FF-DA52D989C220}" srcOrd="0" destOrd="0" presId="urn:microsoft.com/office/officeart/2005/8/layout/orgChart1"/>
    <dgm:cxn modelId="{ADE68F92-D061-4C6D-87ED-05C1CBE51B34}" type="presParOf" srcId="{9442FC14-D88C-46D3-96FF-DA52D989C220}" destId="{930EAE61-E8D8-42AE-A0F9-41E3DB789E6A}" srcOrd="0" destOrd="0" presId="urn:microsoft.com/office/officeart/2005/8/layout/orgChart1"/>
    <dgm:cxn modelId="{84F24D06-9424-434B-B2E9-05D3EA3C4308}" type="presParOf" srcId="{9442FC14-D88C-46D3-96FF-DA52D989C220}" destId="{48561575-63DA-4AAB-A371-625DBDE18D3D}" srcOrd="1" destOrd="0" presId="urn:microsoft.com/office/officeart/2005/8/layout/orgChart1"/>
    <dgm:cxn modelId="{54762012-C71B-4C98-AEC6-DC07DD7116ED}" type="presParOf" srcId="{3AF09556-59C0-4F86-A6DF-965835108E19}" destId="{47B70AE6-5DF9-485E-886F-F62659E62AC5}" srcOrd="1" destOrd="0" presId="urn:microsoft.com/office/officeart/2005/8/layout/orgChart1"/>
    <dgm:cxn modelId="{88F0D7AE-04C3-43CC-A117-10443F6472E1}" type="presParOf" srcId="{47B70AE6-5DF9-485E-886F-F62659E62AC5}" destId="{7F7CFBC3-1C17-468D-9C04-DCE990516DB0}" srcOrd="0" destOrd="0" presId="urn:microsoft.com/office/officeart/2005/8/layout/orgChart1"/>
    <dgm:cxn modelId="{517F289D-24A8-47E6-B2B5-3F4FE941787F}" type="presParOf" srcId="{47B70AE6-5DF9-485E-886F-F62659E62AC5}" destId="{C9766E63-9745-4BA8-8AB8-4B217B409B3F}" srcOrd="1" destOrd="0" presId="urn:microsoft.com/office/officeart/2005/8/layout/orgChart1"/>
    <dgm:cxn modelId="{857FA692-CDB1-42E0-8697-C8161D4CEDF1}" type="presParOf" srcId="{C9766E63-9745-4BA8-8AB8-4B217B409B3F}" destId="{317DE40D-8E9E-447A-8655-E12540EF98A8}" srcOrd="0" destOrd="0" presId="urn:microsoft.com/office/officeart/2005/8/layout/orgChart1"/>
    <dgm:cxn modelId="{9034666B-C870-4416-9839-686D66CBE6B3}" type="presParOf" srcId="{317DE40D-8E9E-447A-8655-E12540EF98A8}" destId="{92795AF6-3A56-4EC0-913D-ECD22713B38D}" srcOrd="0" destOrd="0" presId="urn:microsoft.com/office/officeart/2005/8/layout/orgChart1"/>
    <dgm:cxn modelId="{5596903E-0A1B-4BE5-84AA-1976637C217E}" type="presParOf" srcId="{317DE40D-8E9E-447A-8655-E12540EF98A8}" destId="{00914B32-94C5-4E5F-8EDD-45B953EA4C2C}" srcOrd="1" destOrd="0" presId="urn:microsoft.com/office/officeart/2005/8/layout/orgChart1"/>
    <dgm:cxn modelId="{A2009C02-D74D-4896-A685-99BB4A0AD64B}" type="presParOf" srcId="{C9766E63-9745-4BA8-8AB8-4B217B409B3F}" destId="{85437B5A-0FA5-46BB-B7C5-55761698520A}" srcOrd="1" destOrd="0" presId="urn:microsoft.com/office/officeart/2005/8/layout/orgChart1"/>
    <dgm:cxn modelId="{50B92CEB-8AE8-482D-BDC1-3B9A8D7D7661}" type="presParOf" srcId="{C9766E63-9745-4BA8-8AB8-4B217B409B3F}" destId="{0982DA59-6FAC-4EAF-BE7E-8BCCE6644FC9}" srcOrd="2" destOrd="0" presId="urn:microsoft.com/office/officeart/2005/8/layout/orgChart1"/>
    <dgm:cxn modelId="{8BCFD489-8C1A-4E71-86DC-922290B8810C}" type="presParOf" srcId="{47B70AE6-5DF9-485E-886F-F62659E62AC5}" destId="{997CCEF9-BE52-4C17-AD51-FB0A5261F82A}" srcOrd="2" destOrd="0" presId="urn:microsoft.com/office/officeart/2005/8/layout/orgChart1"/>
    <dgm:cxn modelId="{2C5D6D1C-EFAE-4964-9A5A-4BE5C2C6BEB6}" type="presParOf" srcId="{47B70AE6-5DF9-485E-886F-F62659E62AC5}" destId="{55F0CDB8-18C5-4E1C-8620-B78A5A6B8D5F}" srcOrd="3" destOrd="0" presId="urn:microsoft.com/office/officeart/2005/8/layout/orgChart1"/>
    <dgm:cxn modelId="{38B278E2-EE36-493A-9FFB-27EF5CE82582}" type="presParOf" srcId="{55F0CDB8-18C5-4E1C-8620-B78A5A6B8D5F}" destId="{BFF4E041-251C-4787-A2C8-9E4608E74439}" srcOrd="0" destOrd="0" presId="urn:microsoft.com/office/officeart/2005/8/layout/orgChart1"/>
    <dgm:cxn modelId="{7A0E60BB-EE04-4C2C-A4F0-0DE03AFAB274}" type="presParOf" srcId="{BFF4E041-251C-4787-A2C8-9E4608E74439}" destId="{B82D174A-A04F-4C67-8987-157F09957F46}" srcOrd="0" destOrd="0" presId="urn:microsoft.com/office/officeart/2005/8/layout/orgChart1"/>
    <dgm:cxn modelId="{E92BC35D-79B6-4101-AD37-58913E7B8C65}" type="presParOf" srcId="{BFF4E041-251C-4787-A2C8-9E4608E74439}" destId="{362D5D32-3148-4FE6-A7CF-BA6D21B34AE1}" srcOrd="1" destOrd="0" presId="urn:microsoft.com/office/officeart/2005/8/layout/orgChart1"/>
    <dgm:cxn modelId="{2214B588-7B7E-4DAD-A753-EFB68B84E806}" type="presParOf" srcId="{55F0CDB8-18C5-4E1C-8620-B78A5A6B8D5F}" destId="{4C9F3A25-3136-490F-8C04-8EEE070B7E67}" srcOrd="1" destOrd="0" presId="urn:microsoft.com/office/officeart/2005/8/layout/orgChart1"/>
    <dgm:cxn modelId="{BF54A5F1-455F-4DE6-8E45-4ABCB1C280A8}" type="presParOf" srcId="{55F0CDB8-18C5-4E1C-8620-B78A5A6B8D5F}" destId="{675F86EB-3CBB-4DC8-BDDE-52C2C6EAB2CF}" srcOrd="2" destOrd="0" presId="urn:microsoft.com/office/officeart/2005/8/layout/orgChart1"/>
    <dgm:cxn modelId="{1228CE64-2F4E-4820-A79C-BBC183CE09AB}" type="presParOf" srcId="{47B70AE6-5DF9-485E-886F-F62659E62AC5}" destId="{E0F11DF5-DB6A-495E-B991-665B88219815}" srcOrd="4" destOrd="0" presId="urn:microsoft.com/office/officeart/2005/8/layout/orgChart1"/>
    <dgm:cxn modelId="{1B03571A-7955-423A-8CEC-EEA9AA1BF0F6}" type="presParOf" srcId="{47B70AE6-5DF9-485E-886F-F62659E62AC5}" destId="{58202E97-2607-470A-93E2-2D4DC6B20EBB}" srcOrd="5" destOrd="0" presId="urn:microsoft.com/office/officeart/2005/8/layout/orgChart1"/>
    <dgm:cxn modelId="{1A8F1F14-CF22-4D8C-BE77-FC0AE56ABFB1}" type="presParOf" srcId="{58202E97-2607-470A-93E2-2D4DC6B20EBB}" destId="{8C3DA055-B1F0-44B8-9F8F-62AC0ED80B09}" srcOrd="0" destOrd="0" presId="urn:microsoft.com/office/officeart/2005/8/layout/orgChart1"/>
    <dgm:cxn modelId="{F9259111-DD6F-4C9A-9DCD-289822E24EB0}" type="presParOf" srcId="{8C3DA055-B1F0-44B8-9F8F-62AC0ED80B09}" destId="{FDA64887-633E-41A3-BACD-4E943DA08F9A}" srcOrd="0" destOrd="0" presId="urn:microsoft.com/office/officeart/2005/8/layout/orgChart1"/>
    <dgm:cxn modelId="{58A355C5-D428-497A-BEE4-9B915A2AAB8F}" type="presParOf" srcId="{8C3DA055-B1F0-44B8-9F8F-62AC0ED80B09}" destId="{308FB2E2-80CD-4F81-BB5A-5F18B2BDAD15}" srcOrd="1" destOrd="0" presId="urn:microsoft.com/office/officeart/2005/8/layout/orgChart1"/>
    <dgm:cxn modelId="{2FA7BB52-917F-43BD-9759-ED2E44C03F98}" type="presParOf" srcId="{58202E97-2607-470A-93E2-2D4DC6B20EBB}" destId="{F14357DD-FC7C-41BF-A4D5-D6D44D7EECAB}" srcOrd="1" destOrd="0" presId="urn:microsoft.com/office/officeart/2005/8/layout/orgChart1"/>
    <dgm:cxn modelId="{398E6BC0-8CDE-4DB7-AF8B-477564856299}" type="presParOf" srcId="{58202E97-2607-470A-93E2-2D4DC6B20EBB}" destId="{2E911E80-C1CE-40E5-803B-0426DBCE06B7}" srcOrd="2" destOrd="0" presId="urn:microsoft.com/office/officeart/2005/8/layout/orgChart1"/>
    <dgm:cxn modelId="{6A8F5E32-CD42-45E9-9519-78CD7BF658E6}" type="presParOf" srcId="{3AF09556-59C0-4F86-A6DF-965835108E19}" destId="{FDEE7070-4D88-477F-AA9F-66FBAFE69973}" srcOrd="2" destOrd="0" presId="urn:microsoft.com/office/officeart/2005/8/layout/orgChart1"/>
    <dgm:cxn modelId="{1EB8E481-0A31-44E4-A9C2-4B3778D73C13}" type="presParOf" srcId="{FDEE7070-4D88-477F-AA9F-66FBAFE69973}" destId="{551499BA-0CDE-49AD-90B9-AB212DE5D314}" srcOrd="0" destOrd="0" presId="urn:microsoft.com/office/officeart/2005/8/layout/orgChart1"/>
    <dgm:cxn modelId="{6F226425-8222-4757-977E-070F3359E632}" type="presParOf" srcId="{FDEE7070-4D88-477F-AA9F-66FBAFE69973}" destId="{EC1DD999-9C02-493F-A32B-54D1050E58E9}" srcOrd="1" destOrd="0" presId="urn:microsoft.com/office/officeart/2005/8/layout/orgChart1"/>
    <dgm:cxn modelId="{E70BAADF-B317-4056-9FAA-B1C5EAA049D7}" type="presParOf" srcId="{EC1DD999-9C02-493F-A32B-54D1050E58E9}" destId="{3C58DFB5-7FE7-4C22-81ED-F00E616A2E3E}" srcOrd="0" destOrd="0" presId="urn:microsoft.com/office/officeart/2005/8/layout/orgChart1"/>
    <dgm:cxn modelId="{CA4EC340-03F3-416E-8311-DEDFC8EA23F7}" type="presParOf" srcId="{3C58DFB5-7FE7-4C22-81ED-F00E616A2E3E}" destId="{E185B6E4-B587-4F8B-95DC-71C60781F949}" srcOrd="0" destOrd="0" presId="urn:microsoft.com/office/officeart/2005/8/layout/orgChart1"/>
    <dgm:cxn modelId="{07AFC095-7448-4C6F-B4F0-18C20FD2E002}" type="presParOf" srcId="{3C58DFB5-7FE7-4C22-81ED-F00E616A2E3E}" destId="{07A1E319-6C06-4A01-99FB-ABB96E15C8B0}" srcOrd="1" destOrd="0" presId="urn:microsoft.com/office/officeart/2005/8/layout/orgChart1"/>
    <dgm:cxn modelId="{9E253A32-A5DD-4CF2-8647-CB195FEC5CE5}" type="presParOf" srcId="{EC1DD999-9C02-493F-A32B-54D1050E58E9}" destId="{EE78D95B-0DB1-4622-84B2-E3874EAA7574}" srcOrd="1" destOrd="0" presId="urn:microsoft.com/office/officeart/2005/8/layout/orgChart1"/>
    <dgm:cxn modelId="{72EE1DDE-9FB2-4FC6-9629-F24EE71847E4}" type="presParOf" srcId="{EC1DD999-9C02-493F-A32B-54D1050E58E9}" destId="{AF1EDBEF-C2ED-45AD-B10C-8C409B18D636}" srcOrd="2" destOrd="0" presId="urn:microsoft.com/office/officeart/2005/8/layout/orgChart1"/>
    <dgm:cxn modelId="{1BD1BE51-B1E6-41EA-9111-6E32614D91C4}" type="presParOf" srcId="{5AE22DA7-5904-4325-9EFA-B481EC80BF79}" destId="{AE123948-5A53-4BFB-B3D5-34F480AC6AF1}" srcOrd="1" destOrd="0" presId="urn:microsoft.com/office/officeart/2005/8/layout/orgChart1"/>
    <dgm:cxn modelId="{9D7953EF-7FD6-4EF9-ACEF-1B2CDD2169BD}" type="presParOf" srcId="{AE123948-5A53-4BFB-B3D5-34F480AC6AF1}" destId="{5EEE15C8-D8B2-49F4-8530-1A9B5EBA5FF3}" srcOrd="0" destOrd="0" presId="urn:microsoft.com/office/officeart/2005/8/layout/orgChart1"/>
    <dgm:cxn modelId="{2FC062C9-D210-4912-B70A-17A3ECB962B9}" type="presParOf" srcId="{5EEE15C8-D8B2-49F4-8530-1A9B5EBA5FF3}" destId="{B0328C6A-D6A6-4A80-9C20-764B53014D5D}" srcOrd="0" destOrd="0" presId="urn:microsoft.com/office/officeart/2005/8/layout/orgChart1"/>
    <dgm:cxn modelId="{2C1ABBC1-6E49-4444-995A-A43FE762DA3E}" type="presParOf" srcId="{5EEE15C8-D8B2-49F4-8530-1A9B5EBA5FF3}" destId="{FA5F7FE5-4DA6-4F82-80E3-CD437FB80E28}" srcOrd="1" destOrd="0" presId="urn:microsoft.com/office/officeart/2005/8/layout/orgChart1"/>
    <dgm:cxn modelId="{D59CEF87-D1E3-4431-9989-62B74728198C}" type="presParOf" srcId="{AE123948-5A53-4BFB-B3D5-34F480AC6AF1}" destId="{EB97E502-CC41-40A1-811B-185B0E8633C2}" srcOrd="1" destOrd="0" presId="urn:microsoft.com/office/officeart/2005/8/layout/orgChart1"/>
    <dgm:cxn modelId="{161F68E1-5BEB-4990-97AB-2CF5E2CE29D1}" type="presParOf" srcId="{AE123948-5A53-4BFB-B3D5-34F480AC6AF1}" destId="{E5710022-5FDE-4516-B14E-936DB40AF4A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934377-0EEE-4E05-9E4B-C88572790393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3A1DF600-FE74-4204-9350-67AC68121924}">
      <dgm:prSet phldrT="[Text]" custT="1"/>
      <dgm:spPr/>
      <dgm:t>
        <a:bodyPr/>
        <a:lstStyle/>
        <a:p>
          <a:r>
            <a:rPr lang="cs-CZ" sz="1800"/>
            <a:t>Správní rada</a:t>
          </a:r>
        </a:p>
      </dgm:t>
    </dgm:pt>
    <dgm:pt modelId="{3A228DAA-B66C-4416-BFF6-4D6DFD1DCBA6}" type="parTrans" cxnId="{5E0DEE62-8251-4F71-9B35-676A29B22086}">
      <dgm:prSet/>
      <dgm:spPr/>
      <dgm:t>
        <a:bodyPr/>
        <a:lstStyle/>
        <a:p>
          <a:endParaRPr lang="cs-CZ"/>
        </a:p>
      </dgm:t>
    </dgm:pt>
    <dgm:pt modelId="{92345661-39B0-4196-ABFC-63D472165AA2}" type="sibTrans" cxnId="{5E0DEE62-8251-4F71-9B35-676A29B22086}">
      <dgm:prSet/>
      <dgm:spPr/>
      <dgm:t>
        <a:bodyPr/>
        <a:lstStyle/>
        <a:p>
          <a:endParaRPr lang="cs-CZ"/>
        </a:p>
      </dgm:t>
    </dgm:pt>
    <dgm:pt modelId="{112040B5-306A-46A1-87B5-0B9EB52FD48B}">
      <dgm:prSet phldrT="[Text]" custT="1"/>
      <dgm:spPr/>
      <dgm:t>
        <a:bodyPr/>
        <a:lstStyle/>
        <a:p>
          <a:r>
            <a:rPr lang="cs-CZ" sz="1800" dirty="0"/>
            <a:t>Dozorčí rada</a:t>
          </a:r>
        </a:p>
      </dgm:t>
    </dgm:pt>
    <dgm:pt modelId="{EECE2CFA-E1F5-420C-8352-7360D9270D0F}" type="parTrans" cxnId="{CC769C47-0C28-4E12-A76B-2C6027CAAA3D}">
      <dgm:prSet/>
      <dgm:spPr/>
      <dgm:t>
        <a:bodyPr/>
        <a:lstStyle/>
        <a:p>
          <a:endParaRPr lang="cs-CZ"/>
        </a:p>
      </dgm:t>
    </dgm:pt>
    <dgm:pt modelId="{EA1A90AC-C4F0-452C-AC08-DDBE9648A3AD}" type="sibTrans" cxnId="{CC769C47-0C28-4E12-A76B-2C6027CAAA3D}">
      <dgm:prSet/>
      <dgm:spPr/>
      <dgm:t>
        <a:bodyPr/>
        <a:lstStyle/>
        <a:p>
          <a:endParaRPr lang="cs-CZ"/>
        </a:p>
      </dgm:t>
    </dgm:pt>
    <dgm:pt modelId="{A61F5D78-F47A-4224-BEA2-A1E92B0766E8}" type="pres">
      <dgm:prSet presAssocID="{01934377-0EEE-4E05-9E4B-C885727903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8AF7EB2-C874-418D-B841-925CAF14930E}" type="pres">
      <dgm:prSet presAssocID="{3A1DF600-FE74-4204-9350-67AC68121924}" presName="node" presStyleLbl="node1" presStyleIdx="0" presStyleCnt="2" custScaleX="31998" custScaleY="20647" custLinFactNeighborX="76698" custLinFactNeighborY="-30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299E47A-5A77-42BE-B824-D81F9258B226}" type="pres">
      <dgm:prSet presAssocID="{92345661-39B0-4196-ABFC-63D472165AA2}" presName="sibTrans" presStyleCnt="0"/>
      <dgm:spPr/>
    </dgm:pt>
    <dgm:pt modelId="{6BCDB523-8932-45F7-88B0-5F98D1A2D247}" type="pres">
      <dgm:prSet presAssocID="{112040B5-306A-46A1-87B5-0B9EB52FD48B}" presName="node" presStyleLbl="node1" presStyleIdx="1" presStyleCnt="2" custScaleX="31912" custScaleY="21244" custLinFactNeighborX="-40447" custLinFactNeighborY="-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3FDB81E-DAC4-4F8D-A441-4B622DED9075}" type="presOf" srcId="{3A1DF600-FE74-4204-9350-67AC68121924}" destId="{08AF7EB2-C874-418D-B841-925CAF14930E}" srcOrd="0" destOrd="0" presId="urn:microsoft.com/office/officeart/2005/8/layout/default"/>
    <dgm:cxn modelId="{6D6E44DB-808C-4189-89BA-5D656D490CFF}" type="presOf" srcId="{01934377-0EEE-4E05-9E4B-C88572790393}" destId="{A61F5D78-F47A-4224-BEA2-A1E92B0766E8}" srcOrd="0" destOrd="0" presId="urn:microsoft.com/office/officeart/2005/8/layout/default"/>
    <dgm:cxn modelId="{CC769C47-0C28-4E12-A76B-2C6027CAAA3D}" srcId="{01934377-0EEE-4E05-9E4B-C88572790393}" destId="{112040B5-306A-46A1-87B5-0B9EB52FD48B}" srcOrd="1" destOrd="0" parTransId="{EECE2CFA-E1F5-420C-8352-7360D9270D0F}" sibTransId="{EA1A90AC-C4F0-452C-AC08-DDBE9648A3AD}"/>
    <dgm:cxn modelId="{5E0DEE62-8251-4F71-9B35-676A29B22086}" srcId="{01934377-0EEE-4E05-9E4B-C88572790393}" destId="{3A1DF600-FE74-4204-9350-67AC68121924}" srcOrd="0" destOrd="0" parTransId="{3A228DAA-B66C-4416-BFF6-4D6DFD1DCBA6}" sibTransId="{92345661-39B0-4196-ABFC-63D472165AA2}"/>
    <dgm:cxn modelId="{169A5793-995F-40D2-985A-88A626F8DDD9}" type="presOf" srcId="{112040B5-306A-46A1-87B5-0B9EB52FD48B}" destId="{6BCDB523-8932-45F7-88B0-5F98D1A2D247}" srcOrd="0" destOrd="0" presId="urn:microsoft.com/office/officeart/2005/8/layout/default"/>
    <dgm:cxn modelId="{AF87A8A1-2174-4CB3-93E5-F6DF7DF946E0}" type="presParOf" srcId="{A61F5D78-F47A-4224-BEA2-A1E92B0766E8}" destId="{08AF7EB2-C874-418D-B841-925CAF14930E}" srcOrd="0" destOrd="0" presId="urn:microsoft.com/office/officeart/2005/8/layout/default"/>
    <dgm:cxn modelId="{83C55506-E1B1-4B4F-94C1-A0C33BA698F5}" type="presParOf" srcId="{A61F5D78-F47A-4224-BEA2-A1E92B0766E8}" destId="{8299E47A-5A77-42BE-B824-D81F9258B226}" srcOrd="1" destOrd="0" presId="urn:microsoft.com/office/officeart/2005/8/layout/default"/>
    <dgm:cxn modelId="{8030659A-A4C1-4F65-8F37-99AB99389D4A}" type="presParOf" srcId="{A61F5D78-F47A-4224-BEA2-A1E92B0766E8}" destId="{6BCDB523-8932-45F7-88B0-5F98D1A2D247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499BA-0CDE-49AD-90B9-AB212DE5D314}">
      <dsp:nvSpPr>
        <dsp:cNvPr id="0" name=""/>
        <dsp:cNvSpPr/>
      </dsp:nvSpPr>
      <dsp:spPr>
        <a:xfrm>
          <a:off x="2564309" y="1449015"/>
          <a:ext cx="169799" cy="898660"/>
        </a:xfrm>
        <a:custGeom>
          <a:avLst/>
          <a:gdLst/>
          <a:ahLst/>
          <a:cxnLst/>
          <a:rect l="0" t="0" r="0" b="0"/>
          <a:pathLst>
            <a:path>
              <a:moveTo>
                <a:pt x="169799" y="0"/>
              </a:moveTo>
              <a:lnTo>
                <a:pt x="169799" y="898660"/>
              </a:lnTo>
              <a:lnTo>
                <a:pt x="0" y="89866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F11DF5-DB6A-495E-B991-665B88219815}">
      <dsp:nvSpPr>
        <dsp:cNvPr id="0" name=""/>
        <dsp:cNvSpPr/>
      </dsp:nvSpPr>
      <dsp:spPr>
        <a:xfrm>
          <a:off x="2734108" y="1449015"/>
          <a:ext cx="1907606" cy="1563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020"/>
              </a:lnTo>
              <a:lnTo>
                <a:pt x="1907606" y="1412020"/>
              </a:lnTo>
              <a:lnTo>
                <a:pt x="1907606" y="156385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7CCEF9-BE52-4C17-AD51-FB0A5261F82A}">
      <dsp:nvSpPr>
        <dsp:cNvPr id="0" name=""/>
        <dsp:cNvSpPr/>
      </dsp:nvSpPr>
      <dsp:spPr>
        <a:xfrm>
          <a:off x="2688388" y="1449015"/>
          <a:ext cx="91440" cy="15551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03350"/>
              </a:lnTo>
              <a:lnTo>
                <a:pt x="55387" y="1403350"/>
              </a:lnTo>
              <a:lnTo>
                <a:pt x="55387" y="155518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7CFBC3-1C17-468D-9C04-DCE990516DB0}">
      <dsp:nvSpPr>
        <dsp:cNvPr id="0" name=""/>
        <dsp:cNvSpPr/>
      </dsp:nvSpPr>
      <dsp:spPr>
        <a:xfrm>
          <a:off x="844512" y="1449015"/>
          <a:ext cx="1889596" cy="1563858"/>
        </a:xfrm>
        <a:custGeom>
          <a:avLst/>
          <a:gdLst/>
          <a:ahLst/>
          <a:cxnLst/>
          <a:rect l="0" t="0" r="0" b="0"/>
          <a:pathLst>
            <a:path>
              <a:moveTo>
                <a:pt x="1889596" y="0"/>
              </a:moveTo>
              <a:lnTo>
                <a:pt x="1889596" y="1412020"/>
              </a:lnTo>
              <a:lnTo>
                <a:pt x="0" y="1412020"/>
              </a:lnTo>
              <a:lnTo>
                <a:pt x="0" y="156385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0EAE61-E8D8-42AE-A0F9-41E3DB789E6A}">
      <dsp:nvSpPr>
        <dsp:cNvPr id="0" name=""/>
        <dsp:cNvSpPr/>
      </dsp:nvSpPr>
      <dsp:spPr>
        <a:xfrm>
          <a:off x="2011066" y="725974"/>
          <a:ext cx="1446082" cy="7230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Ředitel</a:t>
          </a:r>
        </a:p>
      </dsp:txBody>
      <dsp:txXfrm>
        <a:off x="2011066" y="725974"/>
        <a:ext cx="1446082" cy="723041"/>
      </dsp:txXfrm>
    </dsp:sp>
    <dsp:sp modelId="{92795AF6-3A56-4EC0-913D-ECD22713B38D}">
      <dsp:nvSpPr>
        <dsp:cNvPr id="0" name=""/>
        <dsp:cNvSpPr/>
      </dsp:nvSpPr>
      <dsp:spPr>
        <a:xfrm>
          <a:off x="2863" y="3012874"/>
          <a:ext cx="1683297" cy="8408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vedoucí Programů primární prevence</a:t>
          </a:r>
        </a:p>
      </dsp:txBody>
      <dsp:txXfrm>
        <a:off x="2863" y="3012874"/>
        <a:ext cx="1683297" cy="840846"/>
      </dsp:txXfrm>
    </dsp:sp>
    <dsp:sp modelId="{B82D174A-A04F-4C67-8987-157F09957F46}">
      <dsp:nvSpPr>
        <dsp:cNvPr id="0" name=""/>
        <dsp:cNvSpPr/>
      </dsp:nvSpPr>
      <dsp:spPr>
        <a:xfrm>
          <a:off x="1963534" y="3004205"/>
          <a:ext cx="1560482" cy="9294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vedoucí programu Ambulantní léčba</a:t>
          </a:r>
        </a:p>
      </dsp:txBody>
      <dsp:txXfrm>
        <a:off x="1963534" y="3004205"/>
        <a:ext cx="1560482" cy="929484"/>
      </dsp:txXfrm>
    </dsp:sp>
    <dsp:sp modelId="{FDA64887-633E-41A3-BACD-4E943DA08F9A}">
      <dsp:nvSpPr>
        <dsp:cNvPr id="0" name=""/>
        <dsp:cNvSpPr/>
      </dsp:nvSpPr>
      <dsp:spPr>
        <a:xfrm>
          <a:off x="3853997" y="3012874"/>
          <a:ext cx="1575434" cy="82534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vedoucí programu Nízkoprahové služby</a:t>
          </a:r>
        </a:p>
      </dsp:txBody>
      <dsp:txXfrm>
        <a:off x="3853997" y="3012874"/>
        <a:ext cx="1575434" cy="825344"/>
      </dsp:txXfrm>
    </dsp:sp>
    <dsp:sp modelId="{E185B6E4-B587-4F8B-95DC-71C60781F949}">
      <dsp:nvSpPr>
        <dsp:cNvPr id="0" name=""/>
        <dsp:cNvSpPr/>
      </dsp:nvSpPr>
      <dsp:spPr>
        <a:xfrm>
          <a:off x="771586" y="1986155"/>
          <a:ext cx="1792722" cy="7230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Odborný ředitel</a:t>
          </a:r>
        </a:p>
      </dsp:txBody>
      <dsp:txXfrm>
        <a:off x="771586" y="1986155"/>
        <a:ext cx="1792722" cy="723041"/>
      </dsp:txXfrm>
    </dsp:sp>
    <dsp:sp modelId="{B0328C6A-D6A6-4A80-9C20-764B53014D5D}">
      <dsp:nvSpPr>
        <dsp:cNvPr id="0" name=""/>
        <dsp:cNvSpPr/>
      </dsp:nvSpPr>
      <dsp:spPr>
        <a:xfrm>
          <a:off x="2843215" y="1983314"/>
          <a:ext cx="1875294" cy="7230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Office manager</a:t>
          </a:r>
        </a:p>
      </dsp:txBody>
      <dsp:txXfrm>
        <a:off x="2843215" y="1983314"/>
        <a:ext cx="1875294" cy="7230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F7EB2-C874-418D-B841-925CAF14930E}">
      <dsp:nvSpPr>
        <dsp:cNvPr id="0" name=""/>
        <dsp:cNvSpPr/>
      </dsp:nvSpPr>
      <dsp:spPr>
        <a:xfrm>
          <a:off x="5071205" y="0"/>
          <a:ext cx="1370611" cy="53063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Správní rada</a:t>
          </a:r>
        </a:p>
      </dsp:txBody>
      <dsp:txXfrm>
        <a:off x="5071205" y="0"/>
        <a:ext cx="1370611" cy="530639"/>
      </dsp:txXfrm>
    </dsp:sp>
    <dsp:sp modelId="{6BCDB523-8932-45F7-88B0-5F98D1A2D247}">
      <dsp:nvSpPr>
        <dsp:cNvPr id="0" name=""/>
        <dsp:cNvSpPr/>
      </dsp:nvSpPr>
      <dsp:spPr>
        <a:xfrm>
          <a:off x="1852336" y="9"/>
          <a:ext cx="1366928" cy="54598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Dozorčí rada</a:t>
          </a:r>
        </a:p>
      </dsp:txBody>
      <dsp:txXfrm>
        <a:off x="1852336" y="9"/>
        <a:ext cx="1366928" cy="5459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0.22816</cdr:x>
      <cdr:y>0.13146</cdr:y>
    </cdr:from>
    <cdr:to>
      <cdr:x>0.47894</cdr:x>
      <cdr:y>0.36714</cdr:y>
    </cdr:to>
    <cdr:sp macro="" textlink="">
      <cdr:nvSpPr>
        <cdr:cNvPr id="2" name="Ovál 1"/>
        <cdr:cNvSpPr/>
      </cdr:nvSpPr>
      <cdr:spPr>
        <a:xfrm xmlns:a="http://schemas.openxmlformats.org/drawingml/2006/main">
          <a:off x="2281084" y="550608"/>
          <a:ext cx="2507225" cy="987158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cs-CZ" sz="1400" b="1" dirty="0" smtClean="0"/>
            <a:t>PERSONÁLNÍ  A KONCEPČNÍ ZMĚNY</a:t>
          </a:r>
          <a:endParaRPr lang="cs-CZ" sz="1400" b="1" dirty="0"/>
        </a:p>
      </cdr:txBody>
    </cdr:sp>
  </cdr:relSizeAnchor>
  <cdr:relSizeAnchor xmlns:cdr="http://schemas.openxmlformats.org/drawingml/2006/chartDrawing">
    <cdr:from>
      <cdr:x>0.79574</cdr:x>
      <cdr:y>0.7429</cdr:y>
    </cdr:from>
    <cdr:to>
      <cdr:x>0.97964</cdr:x>
      <cdr:y>0.92366</cdr:y>
    </cdr:to>
    <cdr:sp macro="" textlink="">
      <cdr:nvSpPr>
        <cdr:cNvPr id="3" name="Ovál 2"/>
        <cdr:cNvSpPr/>
      </cdr:nvSpPr>
      <cdr:spPr>
        <a:xfrm xmlns:a="http://schemas.openxmlformats.org/drawingml/2006/main">
          <a:off x="7955647" y="3111685"/>
          <a:ext cx="1838633" cy="757084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cs-CZ" sz="1400" b="1" dirty="0" smtClean="0"/>
            <a:t>COVID 19 </a:t>
          </a:r>
        </a:p>
        <a:p xmlns:a="http://schemas.openxmlformats.org/drawingml/2006/main">
          <a:r>
            <a:rPr lang="cs-CZ" sz="1400" b="1" dirty="0" smtClean="0"/>
            <a:t>UZÁVĚRY ŠKOL</a:t>
          </a:r>
          <a:endParaRPr lang="cs-CZ" sz="1400" b="1" dirty="0"/>
        </a:p>
      </cdr:txBody>
    </cdr:sp>
  </cdr:relSizeAnchor>
  <cdr:relSizeAnchor xmlns:cdr="http://schemas.openxmlformats.org/drawingml/2006/chartDrawing">
    <cdr:from>
      <cdr:x>0.79364</cdr:x>
      <cdr:y>0.67606</cdr:y>
    </cdr:from>
    <cdr:to>
      <cdr:x>0.82267</cdr:x>
      <cdr:y>0.76937</cdr:y>
    </cdr:to>
    <cdr:cxnSp macro="">
      <cdr:nvCxnSpPr>
        <cdr:cNvPr id="5" name="Přímá spojnice se šipkou 4"/>
        <cdr:cNvCxnSpPr>
          <a:endCxn xmlns:a="http://schemas.openxmlformats.org/drawingml/2006/main" id="3" idx="1"/>
        </cdr:cNvCxnSpPr>
      </cdr:nvCxnSpPr>
      <cdr:spPr>
        <a:xfrm xmlns:a="http://schemas.openxmlformats.org/drawingml/2006/main">
          <a:off x="7934632" y="2831690"/>
          <a:ext cx="290277" cy="390867"/>
        </a:xfrm>
        <a:prstGeom xmlns:a="http://schemas.openxmlformats.org/drawingml/2006/main" prst="straightConnector1">
          <a:avLst/>
        </a:prstGeom>
        <a:ln xmlns:a="http://schemas.openxmlformats.org/drawingml/2006/main" w="19050" cap="flat" cmpd="sng" algn="ctr">
          <a:solidFill>
            <a:schemeClr val="dk1"/>
          </a:solidFill>
          <a:prstDash val="solid"/>
          <a:round/>
          <a:headEnd type="none" w="med" len="med"/>
          <a:tailEnd type="arrow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F11C6-F677-4A76-9F14-B360FF0446A7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A6F6D-0DA3-40E0-A7EC-6A946DCF19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52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0" cy="16207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237D-E55B-4CF5-9104-9F0282C20DB0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9820-186F-47B0-B453-AA562EE819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237D-E55B-4CF5-9104-9F0282C20DB0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9820-186F-47B0-B453-AA562EE819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8774" y="302803"/>
            <a:ext cx="2606517" cy="64515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9226" y="302803"/>
            <a:ext cx="7641326" cy="64515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237D-E55B-4CF5-9104-9F0282C20DB0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9820-186F-47B0-B453-AA562EE819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237D-E55B-4CF5-9104-9F0282C20DB0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9820-186F-47B0-B453-AA562EE819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05" y="4858813"/>
            <a:ext cx="9089390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8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237D-E55B-4CF5-9104-9F0282C20DB0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9820-186F-47B0-B453-AA562EE819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9226" y="1764296"/>
            <a:ext cx="5123921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1370" y="1764296"/>
            <a:ext cx="5123921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237D-E55B-4CF5-9104-9F0282C20DB0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9820-186F-47B0-B453-AA562EE819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2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2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237D-E55B-4CF5-9104-9F0282C20DB0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9820-186F-47B0-B453-AA562EE819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237D-E55B-4CF5-9104-9F0282C20DB0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9820-186F-47B0-B453-AA562EE819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237D-E55B-4CF5-9104-9F0282C20DB0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9820-186F-47B0-B453-AA562EE819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3518055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823" y="301052"/>
            <a:ext cx="5977907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670" y="1582266"/>
            <a:ext cx="3518055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237D-E55B-4CF5-9104-9F0282C20DB0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9820-186F-47B0-B453-AA562EE819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500"/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237D-E55B-4CF5-9104-9F0282C20DB0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9820-186F-47B0-B453-AA562EE819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670" y="7008172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6237D-E55B-4CF5-9104-9F0282C20DB0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3579" y="7008172"/>
            <a:ext cx="3386243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3603" y="7008172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79820-186F-47B0-B453-AA562EE8193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9569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vcentrum.cz/" TargetMode="External"/><Relationship Id="rId2" Type="http://schemas.openxmlformats.org/officeDocument/2006/relationships/hyperlink" Target="mailto:office@prevcentrum.cz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vcentrum.cz/" TargetMode="External"/><Relationship Id="rId2" Type="http://schemas.openxmlformats.org/officeDocument/2006/relationships/hyperlink" Target="mailto:office@prevcentrum.cz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100000">
              <a:srgbClr val="FCDE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" y="-297752"/>
            <a:ext cx="10693741" cy="7560000"/>
          </a:xfrm>
          <a:prstGeom prst="rect">
            <a:avLst/>
          </a:prstGeom>
        </p:spPr>
      </p:pic>
      <p:sp>
        <p:nvSpPr>
          <p:cNvPr id="7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cs-CZ" sz="1600" spc="100" dirty="0" smtClean="0">
                <a:ea typeface="+mj-ea"/>
                <a:cs typeface="Arial" pitchFamily="34" charset="0"/>
              </a:rPr>
              <a:t>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/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email: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10" name="Nadpis 4"/>
          <p:cNvSpPr txBox="1">
            <a:spLocks/>
          </p:cNvSpPr>
          <p:nvPr/>
        </p:nvSpPr>
        <p:spPr>
          <a:xfrm>
            <a:off x="1" y="1"/>
            <a:ext cx="10693400" cy="5755906"/>
          </a:xfrm>
          <a:prstGeom prst="rect">
            <a:avLst/>
          </a:prstGeom>
          <a:ln>
            <a:noFill/>
          </a:ln>
        </p:spPr>
        <p:txBody>
          <a:bodyPr vert="horz" lIns="99569" tIns="49785" rIns="99569" bIns="49785" rtlCol="0" anchor="ctr">
            <a:normAutofit/>
          </a:bodyPr>
          <a:lstStyle/>
          <a:p>
            <a:pPr algn="ctr">
              <a:spcBef>
                <a:spcPct val="0"/>
              </a:spcBef>
            </a:pPr>
            <a:endParaRPr lang="cs-CZ" sz="4000" b="1" dirty="0" smtClean="0">
              <a:latin typeface="+mj-lt"/>
              <a:cs typeface="Arial" pitchFamily="34" charset="0"/>
            </a:endParaRPr>
          </a:p>
          <a:p>
            <a:pPr algn="ctr">
              <a:spcBef>
                <a:spcPct val="0"/>
              </a:spcBef>
            </a:pPr>
            <a:r>
              <a:rPr lang="cs-CZ" sz="4000" b="1" dirty="0" smtClean="0">
                <a:latin typeface="+mj-lt"/>
                <a:cs typeface="Arial" pitchFamily="34" charset="0"/>
              </a:rPr>
              <a:t>Konference </a:t>
            </a:r>
          </a:p>
          <a:p>
            <a:pPr algn="ctr">
              <a:spcBef>
                <a:spcPct val="0"/>
              </a:spcBef>
            </a:pPr>
            <a:endParaRPr lang="cs-CZ" sz="4000" b="1" dirty="0" smtClean="0">
              <a:latin typeface="+mj-lt"/>
              <a:cs typeface="Arial" pitchFamily="34" charset="0"/>
            </a:endParaRPr>
          </a:p>
          <a:p>
            <a:pPr algn="ctr">
              <a:spcBef>
                <a:spcPct val="0"/>
              </a:spcBef>
            </a:pPr>
            <a:r>
              <a:rPr lang="cs-CZ" sz="4800" b="1" dirty="0" smtClean="0">
                <a:latin typeface="+mj-lt"/>
                <a:cs typeface="Arial" pitchFamily="34" charset="0"/>
              </a:rPr>
              <a:t>Dvacet let prevence v komunitě</a:t>
            </a:r>
          </a:p>
          <a:p>
            <a:pPr>
              <a:spcBef>
                <a:spcPct val="0"/>
              </a:spcBef>
            </a:pPr>
            <a:endParaRPr lang="cs-CZ" sz="4000" b="1" dirty="0">
              <a:latin typeface="+mj-lt"/>
              <a:cs typeface="Arial" pitchFamily="34" charset="0"/>
            </a:endParaRPr>
          </a:p>
          <a:p>
            <a:pPr algn="ctr">
              <a:spcBef>
                <a:spcPct val="0"/>
              </a:spcBef>
            </a:pPr>
            <a:r>
              <a:rPr lang="cs-CZ" sz="4000" b="1" dirty="0" smtClean="0">
                <a:latin typeface="+mj-lt"/>
                <a:cs typeface="Arial" pitchFamily="34" charset="0"/>
              </a:rPr>
              <a:t>   </a:t>
            </a:r>
            <a:r>
              <a:rPr lang="cs-CZ" sz="4000" b="1" dirty="0" err="1" smtClean="0">
                <a:latin typeface="+mj-lt"/>
                <a:cs typeface="Arial" pitchFamily="34" charset="0"/>
              </a:rPr>
              <a:t>Prev</a:t>
            </a:r>
            <a:r>
              <a:rPr lang="cs-CZ" sz="4000" b="1" dirty="0" smtClean="0">
                <a:latin typeface="+mj-lt"/>
                <a:cs typeface="Arial" pitchFamily="34" charset="0"/>
              </a:rPr>
              <a:t>-Centrum, </a:t>
            </a:r>
            <a:r>
              <a:rPr lang="cs-CZ" sz="4000" b="1" dirty="0" err="1" smtClean="0">
                <a:latin typeface="+mj-lt"/>
                <a:cs typeface="Arial" pitchFamily="34" charset="0"/>
              </a:rPr>
              <a:t>z.ú</a:t>
            </a:r>
            <a:r>
              <a:rPr lang="cs-CZ" sz="4000" b="1" dirty="0" smtClean="0">
                <a:latin typeface="+mj-lt"/>
                <a:cs typeface="Arial" pitchFamily="34" charset="0"/>
              </a:rPr>
              <a:t>.</a:t>
            </a:r>
          </a:p>
          <a:p>
            <a:pPr>
              <a:spcBef>
                <a:spcPct val="0"/>
              </a:spcBef>
            </a:pPr>
            <a:endParaRPr lang="cs-CZ" sz="1800" b="1" spc="600" dirty="0" smtClean="0"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endParaRPr lang="cs-CZ" sz="1400" dirty="0" smtClean="0">
              <a:cs typeface="Arial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cs-CZ" sz="2800" b="1" dirty="0" smtClean="0">
                <a:cs typeface="Arial" pitchFamily="34" charset="0"/>
              </a:rPr>
              <a:t>    13. 12. 2001 – 13.12. 2021</a:t>
            </a:r>
          </a:p>
          <a:p>
            <a:pPr lvl="0" algn="ctr">
              <a:spcBef>
                <a:spcPct val="0"/>
              </a:spcBef>
            </a:pPr>
            <a:endParaRPr lang="cs-CZ" sz="2800" b="1" dirty="0">
              <a:cs typeface="Arial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cs-CZ" sz="2800" b="1" dirty="0" smtClean="0">
                <a:cs typeface="Arial" pitchFamily="34" charset="0"/>
              </a:rPr>
              <a:t>16.5. 2022</a:t>
            </a:r>
            <a:endParaRPr lang="cs-CZ" sz="2800" b="1" dirty="0">
              <a:cs typeface="Arial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84" y="6109197"/>
            <a:ext cx="2793342" cy="612825"/>
          </a:xfrm>
          <a:prstGeom prst="rect">
            <a:avLst/>
          </a:prstGeom>
        </p:spPr>
      </p:pic>
    </p:spTree>
  </p:cSld>
  <p:clrMapOvr>
    <a:masterClrMapping/>
  </p:clrMapOvr>
  <p:transition spd="slow" advTm="6885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962302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Prev-Centrum, </a:t>
            </a:r>
            <a:r>
              <a:rPr lang="cs-CZ" sz="2800" b="1" dirty="0" err="1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z.ú</a:t>
            </a: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., Programy primární prevence</a:t>
            </a:r>
            <a:endParaRPr lang="cs-CZ" sz="28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23025" y="0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10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940097"/>
              </p:ext>
            </p:extLst>
          </p:nvPr>
        </p:nvGraphicFramePr>
        <p:xfrm>
          <a:off x="147386" y="1050340"/>
          <a:ext cx="2720941" cy="5562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0065">
                  <a:extLst>
                    <a:ext uri="{9D8B030D-6E8A-4147-A177-3AD203B41FA5}">
                      <a16:colId xmlns:a16="http://schemas.microsoft.com/office/drawing/2014/main" val="2771013351"/>
                    </a:ext>
                  </a:extLst>
                </a:gridCol>
                <a:gridCol w="710876">
                  <a:extLst>
                    <a:ext uri="{9D8B030D-6E8A-4147-A177-3AD203B41FA5}">
                      <a16:colId xmlns:a16="http://schemas.microsoft.com/office/drawing/2014/main" val="2306329564"/>
                    </a:ext>
                  </a:extLst>
                </a:gridCol>
              </a:tblGrid>
              <a:tr h="4000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Programy všeobecné a selektivní </a:t>
                      </a:r>
                      <a:r>
                        <a:rPr lang="cs-CZ" sz="1400" b="1" u="none" strike="noStrike" dirty="0" err="1">
                          <a:effectLst/>
                        </a:rPr>
                        <a:t>prevence_součty</a:t>
                      </a:r>
                      <a:r>
                        <a:rPr lang="cs-CZ" sz="1400" b="1" u="none" strike="noStrike" dirty="0">
                          <a:effectLst/>
                        </a:rPr>
                        <a:t> za 20 let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6009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Celkem dětí VPP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164 110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66241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Celkem dětí SPP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10 297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560665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Celkem dětí souhrn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174 407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32797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99383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Celkem programů VPP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9 967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00423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Celkem programů SPP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1 158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76465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Celkem programů souhrn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11 125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0241102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1639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Celkem hodin VPP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29 984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73635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Celkem hodin SPP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2 704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246235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Celkem hodin souhrn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32 688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6678812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59619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Celkem tříd VPP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6 406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20292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Celkem tříd SPP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495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608668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Celkem tříd souhrn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6 901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1465787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18117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Celkem pedagogů VPP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7 246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87213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Celkem pedagogů SPP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775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860981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Celkem pedagogů souhrn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8 021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2194311"/>
                  </a:ext>
                </a:extLst>
              </a:tr>
              <a:tr h="104775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71351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Celkem škol VPP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864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40610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Celkem škol SPP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311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27001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Celkem škol souhrn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1 175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8987829"/>
                  </a:ext>
                </a:extLst>
              </a:tr>
            </a:tbl>
          </a:graphicData>
        </a:graphic>
      </p:graphicFrame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346659"/>
              </p:ext>
            </p:extLst>
          </p:nvPr>
        </p:nvGraphicFramePr>
        <p:xfrm>
          <a:off x="3414761" y="1050340"/>
          <a:ext cx="6414515" cy="1227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7813">
                  <a:extLst>
                    <a:ext uri="{9D8B030D-6E8A-4147-A177-3AD203B41FA5}">
                      <a16:colId xmlns:a16="http://schemas.microsoft.com/office/drawing/2014/main" val="4072078137"/>
                    </a:ext>
                  </a:extLst>
                </a:gridCol>
                <a:gridCol w="816702">
                  <a:extLst>
                    <a:ext uri="{9D8B030D-6E8A-4147-A177-3AD203B41FA5}">
                      <a16:colId xmlns:a16="http://schemas.microsoft.com/office/drawing/2014/main" val="3488349194"/>
                    </a:ext>
                  </a:extLst>
                </a:gridCol>
              </a:tblGrid>
              <a:tr h="51989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Vzdělávací </a:t>
                      </a:r>
                      <a:r>
                        <a:rPr lang="cs-CZ" sz="1400" b="1" u="none" strike="noStrike" dirty="0" err="1">
                          <a:effectLst/>
                        </a:rPr>
                        <a:t>aktivity_součty</a:t>
                      </a:r>
                      <a:r>
                        <a:rPr lang="cs-CZ" sz="1400" b="1" u="none" strike="noStrike" dirty="0">
                          <a:effectLst/>
                        </a:rPr>
                        <a:t> za 20 let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641560"/>
                  </a:ext>
                </a:extLst>
              </a:tr>
              <a:tr h="44809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Počet proškolených osob - Specializační studium pro školní metodiky prevence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190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21096779"/>
                  </a:ext>
                </a:extLst>
              </a:tr>
              <a:tr h="259947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Počet proškolených osob - Kurz lektorů všeobecné primární prevence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301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5074793"/>
                  </a:ext>
                </a:extLst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62" y="2427537"/>
            <a:ext cx="6414514" cy="46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68570"/>
      </p:ext>
    </p:extLst>
  </p:cSld>
  <p:clrMapOvr>
    <a:masterClrMapping/>
  </p:clrMapOvr>
  <p:transition spd="slow" advTm="46084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962302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Prev-Centrum, </a:t>
            </a:r>
            <a:r>
              <a:rPr lang="cs-CZ" sz="2800" b="1" dirty="0" err="1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z.ú</a:t>
            </a: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., Programy primární prevence</a:t>
            </a:r>
            <a:endParaRPr lang="cs-CZ" sz="28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23025" y="0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11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784919"/>
              </p:ext>
            </p:extLst>
          </p:nvPr>
        </p:nvGraphicFramePr>
        <p:xfrm>
          <a:off x="511275" y="1441801"/>
          <a:ext cx="5830530" cy="9970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755">
                  <a:extLst>
                    <a:ext uri="{9D8B030D-6E8A-4147-A177-3AD203B41FA5}">
                      <a16:colId xmlns:a16="http://schemas.microsoft.com/office/drawing/2014/main" val="4149451179"/>
                    </a:ext>
                  </a:extLst>
                </a:gridCol>
                <a:gridCol w="1260170">
                  <a:extLst>
                    <a:ext uri="{9D8B030D-6E8A-4147-A177-3AD203B41FA5}">
                      <a16:colId xmlns:a16="http://schemas.microsoft.com/office/drawing/2014/main" val="4047271177"/>
                    </a:ext>
                  </a:extLst>
                </a:gridCol>
                <a:gridCol w="683340">
                  <a:extLst>
                    <a:ext uri="{9D8B030D-6E8A-4147-A177-3AD203B41FA5}">
                      <a16:colId xmlns:a16="http://schemas.microsoft.com/office/drawing/2014/main" val="2677718593"/>
                    </a:ext>
                  </a:extLst>
                </a:gridCol>
                <a:gridCol w="971755">
                  <a:extLst>
                    <a:ext uri="{9D8B030D-6E8A-4147-A177-3AD203B41FA5}">
                      <a16:colId xmlns:a16="http://schemas.microsoft.com/office/drawing/2014/main" val="602537045"/>
                    </a:ext>
                  </a:extLst>
                </a:gridCol>
                <a:gridCol w="1367238">
                  <a:extLst>
                    <a:ext uri="{9D8B030D-6E8A-4147-A177-3AD203B41FA5}">
                      <a16:colId xmlns:a16="http://schemas.microsoft.com/office/drawing/2014/main" val="387786490"/>
                    </a:ext>
                  </a:extLst>
                </a:gridCol>
                <a:gridCol w="576272">
                  <a:extLst>
                    <a:ext uri="{9D8B030D-6E8A-4147-A177-3AD203B41FA5}">
                      <a16:colId xmlns:a16="http://schemas.microsoft.com/office/drawing/2014/main" val="178146816"/>
                    </a:ext>
                  </a:extLst>
                </a:gridCol>
              </a:tblGrid>
              <a:tr h="6512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Počet dětí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Počet programů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Počet hodin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Počet tříd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Počet pedagogů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8798751"/>
                  </a:ext>
                </a:extLst>
              </a:tr>
              <a:tr h="34579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164 110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9 967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29 984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6 406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7 246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26137776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100553" y="7221602"/>
            <a:ext cx="102462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1" name="Graf 10"/>
          <p:cNvGraphicFramePr/>
          <p:nvPr>
            <p:extLst>
              <p:ext uri="{D42A27DB-BD31-4B8C-83A1-F6EECF244321}">
                <p14:modId xmlns:p14="http://schemas.microsoft.com/office/powerpoint/2010/main" val="799136182"/>
              </p:ext>
            </p:extLst>
          </p:nvPr>
        </p:nvGraphicFramePr>
        <p:xfrm>
          <a:off x="373626" y="2556387"/>
          <a:ext cx="9997787" cy="4188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100553" y="7409498"/>
            <a:ext cx="1024622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3814916" y="4094152"/>
            <a:ext cx="78659" cy="949796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564" y="1441801"/>
            <a:ext cx="2793342" cy="6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91763"/>
      </p:ext>
    </p:extLst>
  </p:cSld>
  <p:clrMapOvr>
    <a:masterClrMapping/>
  </p:clrMapOvr>
  <p:transition spd="slow" advTm="18374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962302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2800" b="1" dirty="0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Prev-Centrum, </a:t>
            </a:r>
            <a:r>
              <a:rPr lang="cs-CZ" sz="2800" b="1" dirty="0" err="1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z.ú</a:t>
            </a:r>
            <a:r>
              <a:rPr lang="cs-CZ" sz="2800" b="1" dirty="0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., Programy primární prevence</a:t>
            </a: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23025" y="0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12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Rectangle 16"/>
          <p:cNvSpPr/>
          <p:nvPr/>
        </p:nvSpPr>
        <p:spPr>
          <a:xfrm>
            <a:off x="666117" y="1501847"/>
            <a:ext cx="9361170" cy="504063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1" y="912588"/>
            <a:ext cx="7565189" cy="595416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589"/>
            <a:ext cx="5180606" cy="375566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35" y="5541679"/>
            <a:ext cx="2793342" cy="6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94556"/>
      </p:ext>
    </p:extLst>
  </p:cSld>
  <p:clrMapOvr>
    <a:masterClrMapping/>
  </p:clrMapOvr>
  <p:transition spd="slow" advTm="7575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962302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32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Prev-Centrum, </a:t>
            </a:r>
            <a:r>
              <a:rPr lang="cs-CZ" sz="3200" b="1" dirty="0" err="1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z.ú</a:t>
            </a:r>
            <a:r>
              <a:rPr lang="cs-CZ" sz="32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., Ambulantní léčba</a:t>
            </a:r>
            <a:endParaRPr lang="cs-CZ" sz="32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23025" y="0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13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Rectangle 16"/>
          <p:cNvSpPr/>
          <p:nvPr/>
        </p:nvSpPr>
        <p:spPr>
          <a:xfrm>
            <a:off x="666116" y="1620361"/>
            <a:ext cx="9361170" cy="504063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1082"/>
            <a:ext cx="6563908" cy="59713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99" y="901081"/>
            <a:ext cx="5245501" cy="597135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55" y="6058923"/>
            <a:ext cx="2793342" cy="6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40056"/>
      </p:ext>
    </p:extLst>
  </p:cSld>
  <p:clrMapOvr>
    <a:masterClrMapping/>
  </p:clrMapOvr>
  <p:transition spd="slow" advTm="6190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962302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32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Prev-Centrum, </a:t>
            </a:r>
            <a:r>
              <a:rPr lang="cs-CZ" sz="3200" b="1" dirty="0" err="1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z.ú</a:t>
            </a:r>
            <a:r>
              <a:rPr lang="cs-CZ" sz="32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., Ambulantní léčba</a:t>
            </a:r>
            <a:endParaRPr lang="cs-CZ" sz="32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23025" y="0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14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708937"/>
              </p:ext>
            </p:extLst>
          </p:nvPr>
        </p:nvGraphicFramePr>
        <p:xfrm>
          <a:off x="23147" y="901073"/>
          <a:ext cx="10670252" cy="6660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730">
                  <a:extLst>
                    <a:ext uri="{9D8B030D-6E8A-4147-A177-3AD203B41FA5}">
                      <a16:colId xmlns:a16="http://schemas.microsoft.com/office/drawing/2014/main" val="3329025032"/>
                    </a:ext>
                  </a:extLst>
                </a:gridCol>
                <a:gridCol w="2746730">
                  <a:extLst>
                    <a:ext uri="{9D8B030D-6E8A-4147-A177-3AD203B41FA5}">
                      <a16:colId xmlns:a16="http://schemas.microsoft.com/office/drawing/2014/main" val="1747752395"/>
                    </a:ext>
                  </a:extLst>
                </a:gridCol>
                <a:gridCol w="3810939">
                  <a:extLst>
                    <a:ext uri="{9D8B030D-6E8A-4147-A177-3AD203B41FA5}">
                      <a16:colId xmlns:a16="http://schemas.microsoft.com/office/drawing/2014/main" val="3453355159"/>
                    </a:ext>
                  </a:extLst>
                </a:gridCol>
                <a:gridCol w="1840853">
                  <a:extLst>
                    <a:ext uri="{9D8B030D-6E8A-4147-A177-3AD203B41FA5}">
                      <a16:colId xmlns:a16="http://schemas.microsoft.com/office/drawing/2014/main" val="3675322141"/>
                    </a:ext>
                  </a:extLst>
                </a:gridCol>
              </a:tblGrid>
              <a:tr h="31903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 err="1">
                          <a:effectLst/>
                        </a:rPr>
                        <a:t>Prev</a:t>
                      </a:r>
                      <a:r>
                        <a:rPr lang="cs-CZ" sz="2000" b="1" u="none" strike="noStrike" dirty="0">
                          <a:effectLst/>
                        </a:rPr>
                        <a:t>-Centrum, </a:t>
                      </a:r>
                      <a:r>
                        <a:rPr lang="cs-CZ" sz="2000" b="1" u="none" strike="noStrike" dirty="0" err="1">
                          <a:effectLst/>
                        </a:rPr>
                        <a:t>z.ú</a:t>
                      </a:r>
                      <a:r>
                        <a:rPr lang="cs-CZ" sz="2000" b="1" u="none" strike="noStrike" dirty="0">
                          <a:effectLst/>
                        </a:rPr>
                        <a:t>., Ambulantní léčba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1325041030"/>
                  </a:ext>
                </a:extLst>
              </a:tr>
              <a:tr h="147911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3449911745"/>
                  </a:ext>
                </a:extLst>
              </a:tr>
              <a:tr h="3190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Rok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Výkony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Kontakty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Počet osob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3519132763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2001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876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427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242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314648398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2002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685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726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221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272229501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2003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1 641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890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308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2126755516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2004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3 033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1 515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329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1674877717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2005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3 642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1 508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362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1976134918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2006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6 265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3 165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494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780455365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2007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5 031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3 146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414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3658509994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2008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3 896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2 731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327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883754560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2009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3 455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2 336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286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2102889847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2010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3 881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3 138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308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142802681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2011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7 021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4 050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281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2867878412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2012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6 700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2 596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237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153097251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2013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6 463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2 367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1625497699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2014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5 286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4 146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249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776709332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2015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4 413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3 142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291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59999369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2016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10 021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4 103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317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1476493063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2017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8 588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3 396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325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2041251824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2018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9 247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3 844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341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2917772557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2019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10 819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5 230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389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842719898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2020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10 140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5 430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401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ctr"/>
                </a:tc>
                <a:extLst>
                  <a:ext uri="{0D108BD9-81ED-4DB2-BD59-A6C34878D82A}">
                    <a16:rowId xmlns:a16="http://schemas.microsoft.com/office/drawing/2014/main" val="1826174401"/>
                  </a:ext>
                </a:extLst>
              </a:tr>
              <a:tr h="2552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2021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9 932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5 </a:t>
                      </a:r>
                      <a:r>
                        <a:rPr lang="cs-CZ" sz="1400" u="none" strike="noStrike" dirty="0" smtClean="0">
                          <a:effectLst/>
                        </a:rPr>
                        <a:t>605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 smtClean="0">
                          <a:effectLst/>
                        </a:rPr>
                        <a:t>394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3291010710"/>
                  </a:ext>
                </a:extLst>
              </a:tr>
              <a:tr h="256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celkem</a:t>
                      </a:r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120 </a:t>
                      </a:r>
                      <a:r>
                        <a:rPr lang="cs-CZ" sz="1600" b="1" u="none" strike="noStrike" dirty="0" smtClean="0">
                          <a:effectLst/>
                        </a:rPr>
                        <a:t>159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 smtClean="0">
                          <a:effectLst/>
                        </a:rPr>
                        <a:t>63 064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6 </a:t>
                      </a:r>
                      <a:r>
                        <a:rPr lang="cs-CZ" sz="1600" b="1" u="none" strike="noStrike" dirty="0" smtClean="0">
                          <a:effectLst/>
                        </a:rPr>
                        <a:t>748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3433886907"/>
                  </a:ext>
                </a:extLst>
              </a:tr>
              <a:tr h="256809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roční průměr</a:t>
                      </a:r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6 </a:t>
                      </a:r>
                      <a:r>
                        <a:rPr lang="cs-CZ" sz="1600" b="1" u="none" strike="noStrike" dirty="0" smtClean="0">
                          <a:effectLst/>
                        </a:rPr>
                        <a:t>008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3 </a:t>
                      </a:r>
                      <a:r>
                        <a:rPr lang="cs-CZ" sz="1600" b="1" u="none" strike="noStrike" dirty="0" smtClean="0">
                          <a:effectLst/>
                        </a:rPr>
                        <a:t>153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 smtClean="0">
                          <a:effectLst/>
                        </a:rPr>
                        <a:t>337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3442041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5525196"/>
      </p:ext>
    </p:extLst>
  </p:cSld>
  <p:clrMapOvr>
    <a:masterClrMapping/>
  </p:clrMapOvr>
  <p:transition spd="slow" advTm="36253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962302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endParaRPr lang="cs-CZ" sz="2400" b="1" dirty="0" smtClean="0">
              <a:ln w="3175">
                <a:noFill/>
              </a:ln>
              <a:latin typeface="Trebuchet MS" panose="020B0603020202020204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cs-CZ" sz="2400" b="1" dirty="0" smtClean="0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Prev-Centrum</a:t>
            </a:r>
            <a:r>
              <a:rPr lang="cs-CZ" sz="2400" b="1" dirty="0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, </a:t>
            </a:r>
            <a:r>
              <a:rPr lang="cs-CZ" sz="2400" b="1" dirty="0" err="1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z.ú</a:t>
            </a:r>
            <a:r>
              <a:rPr lang="cs-CZ" sz="2400" b="1" dirty="0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., Nízkoprahové </a:t>
            </a:r>
            <a:r>
              <a:rPr lang="cs-CZ" sz="2400" b="1" dirty="0" smtClean="0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služby             současnost</a:t>
            </a:r>
            <a:endParaRPr lang="cs-CZ" sz="2400" b="1" dirty="0">
              <a:ln w="3175">
                <a:noFill/>
              </a:ln>
              <a:latin typeface="Trebuchet MS" panose="020B0603020202020204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endParaRPr lang="cs-CZ" sz="24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23025" y="0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15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Rectangle 16"/>
          <p:cNvSpPr/>
          <p:nvPr/>
        </p:nvSpPr>
        <p:spPr>
          <a:xfrm>
            <a:off x="666116" y="1620361"/>
            <a:ext cx="9361170" cy="504063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6" y="901081"/>
            <a:ext cx="7162549" cy="611995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46" y="901081"/>
            <a:ext cx="4446742" cy="611995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86" y="6101799"/>
            <a:ext cx="2793342" cy="6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6700"/>
      </p:ext>
    </p:extLst>
  </p:cSld>
  <p:clrMapOvr>
    <a:masterClrMapping/>
  </p:clrMapOvr>
  <p:transition spd="slow" advTm="8042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962302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endParaRPr lang="cs-CZ" sz="2400" b="1" dirty="0" smtClean="0">
              <a:ln w="3175">
                <a:noFill/>
              </a:ln>
              <a:latin typeface="Trebuchet MS" panose="020B0603020202020204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cs-CZ" sz="2400" b="1" dirty="0" smtClean="0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Prev-Centrum</a:t>
            </a:r>
            <a:r>
              <a:rPr lang="cs-CZ" sz="2400" b="1" dirty="0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, </a:t>
            </a:r>
            <a:r>
              <a:rPr lang="cs-CZ" sz="2400" b="1" dirty="0" err="1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z.ú</a:t>
            </a:r>
            <a:r>
              <a:rPr lang="cs-CZ" sz="2400" b="1" dirty="0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., Nízkoprahové služby</a:t>
            </a:r>
          </a:p>
          <a:p>
            <a:pPr>
              <a:spcBef>
                <a:spcPct val="0"/>
              </a:spcBef>
            </a:pPr>
            <a:endParaRPr lang="cs-CZ" sz="24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23025" y="0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16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306653"/>
              </p:ext>
            </p:extLst>
          </p:nvPr>
        </p:nvGraphicFramePr>
        <p:xfrm>
          <a:off x="28875" y="901079"/>
          <a:ext cx="10664524" cy="6212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57155">
                  <a:extLst>
                    <a:ext uri="{9D8B030D-6E8A-4147-A177-3AD203B41FA5}">
                      <a16:colId xmlns:a16="http://schemas.microsoft.com/office/drawing/2014/main" val="1451530431"/>
                    </a:ext>
                  </a:extLst>
                </a:gridCol>
                <a:gridCol w="2754256">
                  <a:extLst>
                    <a:ext uri="{9D8B030D-6E8A-4147-A177-3AD203B41FA5}">
                      <a16:colId xmlns:a16="http://schemas.microsoft.com/office/drawing/2014/main" val="1767425527"/>
                    </a:ext>
                  </a:extLst>
                </a:gridCol>
                <a:gridCol w="2953942">
                  <a:extLst>
                    <a:ext uri="{9D8B030D-6E8A-4147-A177-3AD203B41FA5}">
                      <a16:colId xmlns:a16="http://schemas.microsoft.com/office/drawing/2014/main" val="381852979"/>
                    </a:ext>
                  </a:extLst>
                </a:gridCol>
                <a:gridCol w="2699171">
                  <a:extLst>
                    <a:ext uri="{9D8B030D-6E8A-4147-A177-3AD203B41FA5}">
                      <a16:colId xmlns:a16="http://schemas.microsoft.com/office/drawing/2014/main" val="3072076188"/>
                    </a:ext>
                  </a:extLst>
                </a:gridCol>
              </a:tblGrid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u="none" strike="noStrike" dirty="0">
                          <a:effectLst/>
                        </a:rPr>
                        <a:t>Rok</a:t>
                      </a:r>
                      <a:endParaRPr lang="cs-CZ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u="none" strike="noStrike" dirty="0">
                          <a:effectLst/>
                        </a:rPr>
                        <a:t>Výkony</a:t>
                      </a:r>
                      <a:endParaRPr lang="cs-CZ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u="none" strike="noStrike" dirty="0">
                          <a:effectLst/>
                        </a:rPr>
                        <a:t>Kontakty</a:t>
                      </a:r>
                      <a:endParaRPr lang="cs-CZ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u="none" strike="noStrike" dirty="0">
                          <a:effectLst/>
                        </a:rPr>
                        <a:t>Počet osob</a:t>
                      </a:r>
                      <a:endParaRPr lang="cs-CZ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1915664821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2002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698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525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42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811094181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2003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1 512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756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100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3587514532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2004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2 301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1 902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150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609278328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2005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2 776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2 278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145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2802125850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2006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4 438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3 894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371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2269106996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2007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6 296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4 986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379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186448006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2008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4 217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3 390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310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2652907865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2009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3 109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2 410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219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1859398790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2010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4 449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2 672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194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1004763656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2011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3 445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2 618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171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1532885925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2012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4 369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2 446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119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1075723870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2013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5 317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2 089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109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3669209586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2014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2 535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1 126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119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3483031259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2015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5 738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1 547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181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2172343470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 dirty="0">
                          <a:effectLst/>
                        </a:rPr>
                        <a:t>2016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5 902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1 718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231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4271269681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2017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7 734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1 916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151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776742694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2018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8 009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1 989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133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1074456193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2019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3 947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1 249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120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1659427462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2020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3 122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1 469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u="none" strike="noStrike">
                          <a:effectLst/>
                        </a:rPr>
                        <a:t>122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ctr"/>
                </a:tc>
                <a:extLst>
                  <a:ext uri="{0D108BD9-81ED-4DB2-BD59-A6C34878D82A}">
                    <a16:rowId xmlns:a16="http://schemas.microsoft.com/office/drawing/2014/main" val="2819320599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>
                          <a:effectLst/>
                        </a:rPr>
                        <a:t>2021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cs-CZ" sz="13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160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cs-CZ" sz="13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419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363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b"/>
                </a:tc>
                <a:extLst>
                  <a:ext uri="{0D108BD9-81ED-4DB2-BD59-A6C34878D82A}">
                    <a16:rowId xmlns:a16="http://schemas.microsoft.com/office/drawing/2014/main" val="1415491987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1" u="none" strike="noStrike" dirty="0">
                          <a:effectLst/>
                        </a:rPr>
                        <a:t>celkem</a:t>
                      </a:r>
                      <a:endParaRPr lang="cs-CZ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1" u="none" strike="noStrike">
                          <a:effectLst/>
                        </a:rPr>
                        <a:t>82 678</a:t>
                      </a:r>
                      <a:endParaRPr lang="cs-CZ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1" u="none" strike="noStrike">
                          <a:effectLst/>
                        </a:rPr>
                        <a:t>42 385</a:t>
                      </a:r>
                      <a:endParaRPr lang="cs-CZ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1" u="none" strike="noStrike">
                          <a:effectLst/>
                        </a:rPr>
                        <a:t>3 615</a:t>
                      </a:r>
                      <a:endParaRPr lang="cs-CZ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b"/>
                </a:tc>
                <a:extLst>
                  <a:ext uri="{0D108BD9-81ED-4DB2-BD59-A6C34878D82A}">
                    <a16:rowId xmlns:a16="http://schemas.microsoft.com/office/drawing/2014/main" val="1803367023"/>
                  </a:ext>
                </a:extLst>
              </a:tr>
              <a:tr h="270087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1" u="none" strike="noStrike" dirty="0">
                          <a:effectLst/>
                        </a:rPr>
                        <a:t>roční průměr</a:t>
                      </a:r>
                      <a:endParaRPr lang="cs-CZ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1" u="none" strike="noStrike" dirty="0">
                          <a:effectLst/>
                        </a:rPr>
                        <a:t>4 134</a:t>
                      </a:r>
                      <a:endParaRPr lang="cs-CZ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1" u="none" strike="noStrike" dirty="0">
                          <a:effectLst/>
                        </a:rPr>
                        <a:t>2 119</a:t>
                      </a:r>
                      <a:endParaRPr lang="cs-CZ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1" u="none" strike="noStrike" dirty="0">
                          <a:effectLst/>
                        </a:rPr>
                        <a:t>181</a:t>
                      </a:r>
                      <a:endParaRPr lang="cs-CZ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0" marR="8680" marT="8680" marB="0" anchor="b"/>
                </a:tc>
                <a:extLst>
                  <a:ext uri="{0D108BD9-81ED-4DB2-BD59-A6C34878D82A}">
                    <a16:rowId xmlns:a16="http://schemas.microsoft.com/office/drawing/2014/main" val="1122163124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418" y="144127"/>
            <a:ext cx="2793342" cy="6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71663"/>
      </p:ext>
    </p:extLst>
  </p:cSld>
  <p:clrMapOvr>
    <a:masterClrMapping/>
  </p:clrMapOvr>
  <p:transition spd="slow" advTm="35799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962302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Prev-Centrum, </a:t>
            </a:r>
            <a:r>
              <a:rPr lang="cs-CZ" sz="2800" b="1" dirty="0" err="1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z.ú</a:t>
            </a: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., Nízkoprahové služby</a:t>
            </a:r>
            <a:endParaRPr lang="cs-CZ" sz="28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23025" y="0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17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Rectangle 16"/>
          <p:cNvSpPr/>
          <p:nvPr/>
        </p:nvSpPr>
        <p:spPr>
          <a:xfrm>
            <a:off x="666116" y="1620361"/>
            <a:ext cx="9361170" cy="504063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6" y="901081"/>
            <a:ext cx="7162549" cy="61199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63" y="901080"/>
            <a:ext cx="3569625" cy="611995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70" y="5741754"/>
            <a:ext cx="2793342" cy="6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14169"/>
      </p:ext>
    </p:extLst>
  </p:cSld>
  <p:clrMapOvr>
    <a:masterClrMapping/>
  </p:clrMapOvr>
  <p:transition spd="slow" advTm="9107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1"/>
            <a:ext cx="9623025" cy="1020278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endParaRPr lang="cs-CZ" sz="2800" b="1" dirty="0" smtClean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HISTORIE </a:t>
            </a:r>
            <a:r>
              <a:rPr lang="cs-CZ" sz="2800" b="1" dirty="0" err="1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Prev</a:t>
            </a: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-Centrum, </a:t>
            </a:r>
            <a:r>
              <a:rPr lang="cs-CZ" sz="2800" b="1" dirty="0" err="1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z.ú</a:t>
            </a: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lang="cs-CZ" sz="2800" dirty="0"/>
              <a:t> </a:t>
            </a:r>
            <a:r>
              <a:rPr lang="cs-CZ" sz="2800" dirty="0" smtClean="0"/>
              <a:t>     </a:t>
            </a:r>
            <a:r>
              <a:rPr lang="cs-CZ" sz="2800" b="1" dirty="0" smtClean="0"/>
              <a:t>2001 - </a:t>
            </a:r>
            <a:r>
              <a:rPr lang="cs-CZ" sz="2800" b="1" dirty="0"/>
              <a:t>2021 </a:t>
            </a:r>
          </a:p>
          <a:p>
            <a:pPr>
              <a:spcBef>
                <a:spcPct val="0"/>
              </a:spcBef>
            </a:pPr>
            <a:endParaRPr lang="cs-CZ" sz="2800" b="1" dirty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03637" y="1"/>
            <a:ext cx="1089763" cy="1020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18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Rectangle 16"/>
          <p:cNvSpPr/>
          <p:nvPr/>
        </p:nvSpPr>
        <p:spPr>
          <a:xfrm>
            <a:off x="0" y="1193533"/>
            <a:ext cx="5813659" cy="5467458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 smtClean="0">
                <a:solidFill>
                  <a:schemeClr val="tx1"/>
                </a:solidFill>
              </a:rPr>
              <a:t>2000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●● </a:t>
            </a:r>
            <a:r>
              <a:rPr lang="cs-CZ" dirty="0">
                <a:solidFill>
                  <a:schemeClr val="tx1"/>
                </a:solidFill>
              </a:rPr>
              <a:t>O. s. </a:t>
            </a:r>
            <a:r>
              <a:rPr lang="cs-CZ" dirty="0" err="1">
                <a:solidFill>
                  <a:schemeClr val="tx1"/>
                </a:solidFill>
              </a:rPr>
              <a:t>Prev</a:t>
            </a:r>
            <a:r>
              <a:rPr lang="cs-CZ" dirty="0">
                <a:solidFill>
                  <a:schemeClr val="tx1"/>
                </a:solidFill>
              </a:rPr>
              <a:t>–Centrum </a:t>
            </a:r>
            <a:r>
              <a:rPr lang="cs-CZ" b="1" dirty="0">
                <a:solidFill>
                  <a:schemeClr val="tx1"/>
                </a:solidFill>
              </a:rPr>
              <a:t>rozšiřuje programy primární</a:t>
            </a:r>
          </a:p>
          <a:p>
            <a:r>
              <a:rPr lang="cs-CZ" b="1" dirty="0">
                <a:solidFill>
                  <a:schemeClr val="tx1"/>
                </a:solidFill>
              </a:rPr>
              <a:t>prevence na MČ Praha 6 </a:t>
            </a:r>
            <a:r>
              <a:rPr lang="cs-CZ" dirty="0">
                <a:solidFill>
                  <a:schemeClr val="tx1"/>
                </a:solidFill>
              </a:rPr>
              <a:t>a další městské</a:t>
            </a:r>
          </a:p>
          <a:p>
            <a:r>
              <a:rPr lang="cs-CZ" dirty="0">
                <a:solidFill>
                  <a:schemeClr val="tx1"/>
                </a:solidFill>
              </a:rPr>
              <a:t>části Prahy. Ukončení spolupráce s hygienickou</a:t>
            </a:r>
          </a:p>
          <a:p>
            <a:r>
              <a:rPr lang="cs-CZ" dirty="0">
                <a:solidFill>
                  <a:schemeClr val="tx1"/>
                </a:solidFill>
              </a:rPr>
              <a:t>stanicí Středočeského kraje.</a:t>
            </a:r>
          </a:p>
          <a:p>
            <a:r>
              <a:rPr lang="cs-CZ" dirty="0">
                <a:solidFill>
                  <a:schemeClr val="tx1"/>
                </a:solidFill>
              </a:rPr>
              <a:t> </a:t>
            </a:r>
          </a:p>
          <a:p>
            <a:r>
              <a:rPr lang="cs-CZ" dirty="0"/>
              <a:t> </a:t>
            </a:r>
          </a:p>
          <a:p>
            <a:r>
              <a:rPr lang="cs-CZ" b="1" dirty="0">
                <a:solidFill>
                  <a:schemeClr val="tx1"/>
                </a:solidFill>
              </a:rPr>
              <a:t>13. 12. 2001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●● Oficiální </a:t>
            </a:r>
            <a:r>
              <a:rPr lang="cs-CZ" b="1" dirty="0">
                <a:solidFill>
                  <a:schemeClr val="tx1"/>
                </a:solidFill>
              </a:rPr>
              <a:t>zahájení provozu programů </a:t>
            </a:r>
            <a:r>
              <a:rPr lang="cs-CZ" dirty="0">
                <a:solidFill>
                  <a:schemeClr val="tx1"/>
                </a:solidFill>
              </a:rPr>
              <a:t>o. s.</a:t>
            </a:r>
          </a:p>
          <a:p>
            <a:r>
              <a:rPr lang="cs-CZ" dirty="0" err="1">
                <a:solidFill>
                  <a:schemeClr val="tx1"/>
                </a:solidFill>
              </a:rPr>
              <a:t>Prev</a:t>
            </a:r>
            <a:r>
              <a:rPr lang="cs-CZ" dirty="0">
                <a:solidFill>
                  <a:schemeClr val="tx1"/>
                </a:solidFill>
              </a:rPr>
              <a:t>–Centrum v nových prostorech v Meziškolské</a:t>
            </a:r>
          </a:p>
          <a:p>
            <a:r>
              <a:rPr lang="cs-CZ" dirty="0">
                <a:solidFill>
                  <a:schemeClr val="tx1"/>
                </a:solidFill>
              </a:rPr>
              <a:t>2 v Praze 6.</a:t>
            </a:r>
          </a:p>
          <a:p>
            <a:r>
              <a:rPr lang="cs-CZ" b="1" dirty="0">
                <a:solidFill>
                  <a:schemeClr val="tx1"/>
                </a:solidFill>
              </a:rPr>
              <a:t> 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2002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●● Vznik </a:t>
            </a:r>
            <a:r>
              <a:rPr lang="cs-CZ" b="1" dirty="0">
                <a:solidFill>
                  <a:schemeClr val="tx1"/>
                </a:solidFill>
              </a:rPr>
              <a:t>samostatného programu nízkoprahových</a:t>
            </a:r>
          </a:p>
          <a:p>
            <a:r>
              <a:rPr lang="cs-CZ" dirty="0">
                <a:solidFill>
                  <a:schemeClr val="tx1"/>
                </a:solidFill>
              </a:rPr>
              <a:t>služeb, rozvoj nízkoprahového klubu pro</a:t>
            </a:r>
          </a:p>
          <a:p>
            <a:r>
              <a:rPr lang="cs-CZ" dirty="0">
                <a:solidFill>
                  <a:schemeClr val="tx1"/>
                </a:solidFill>
              </a:rPr>
              <a:t>děti a mládež.</a:t>
            </a:r>
          </a:p>
          <a:p>
            <a:r>
              <a:rPr lang="cs-CZ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4" name="Obdélník 3"/>
          <p:cNvSpPr/>
          <p:nvPr/>
        </p:nvSpPr>
        <p:spPr>
          <a:xfrm>
            <a:off x="6035040" y="1193533"/>
            <a:ext cx="46583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2003</a:t>
            </a:r>
            <a:endParaRPr lang="cs-CZ" dirty="0"/>
          </a:p>
          <a:p>
            <a:r>
              <a:rPr lang="cs-CZ" dirty="0"/>
              <a:t>●● Zahájení </a:t>
            </a:r>
            <a:r>
              <a:rPr lang="cs-CZ" b="1" dirty="0"/>
              <a:t>výzkumného projektu </a:t>
            </a:r>
            <a:r>
              <a:rPr lang="cs-CZ" dirty="0"/>
              <a:t>v oblasti </a:t>
            </a:r>
            <a:r>
              <a:rPr lang="cs-CZ" dirty="0" smtClean="0"/>
              <a:t>primární prevence</a:t>
            </a:r>
            <a:r>
              <a:rPr lang="cs-CZ" dirty="0"/>
              <a:t>, výzkumná </a:t>
            </a:r>
            <a:r>
              <a:rPr lang="cs-CZ" dirty="0" smtClean="0"/>
              <a:t>longitudinální studie </a:t>
            </a:r>
            <a:r>
              <a:rPr lang="cs-CZ" dirty="0"/>
              <a:t>(2002—2007) byla realizována ve </a:t>
            </a:r>
            <a:r>
              <a:rPr lang="cs-CZ" dirty="0" smtClean="0"/>
              <a:t>spolupráci s </a:t>
            </a:r>
            <a:r>
              <a:rPr lang="cs-CZ" dirty="0"/>
              <a:t>Akademií věd ČR na území Prahy 6.</a:t>
            </a:r>
          </a:p>
          <a:p>
            <a:r>
              <a:rPr lang="cs-CZ" b="1" dirty="0"/>
              <a:t> </a:t>
            </a:r>
            <a:endParaRPr lang="cs-CZ" dirty="0"/>
          </a:p>
          <a:p>
            <a:r>
              <a:rPr lang="cs-CZ" b="1" dirty="0"/>
              <a:t>2004</a:t>
            </a:r>
            <a:endParaRPr lang="cs-CZ" dirty="0"/>
          </a:p>
          <a:p>
            <a:r>
              <a:rPr lang="cs-CZ" dirty="0"/>
              <a:t>●● Proces ověřování standardů odborné </a:t>
            </a:r>
            <a:r>
              <a:rPr lang="cs-CZ" dirty="0" smtClean="0"/>
              <a:t>způsobilosti v </a:t>
            </a:r>
            <a:r>
              <a:rPr lang="cs-CZ" dirty="0"/>
              <a:t>oblasti primární prevence užívání </a:t>
            </a:r>
            <a:r>
              <a:rPr lang="cs-CZ" dirty="0" smtClean="0"/>
              <a:t>návykových látek </a:t>
            </a:r>
            <a:r>
              <a:rPr lang="cs-CZ" dirty="0"/>
              <a:t>a jiných sociálně </a:t>
            </a:r>
            <a:r>
              <a:rPr lang="cs-CZ" dirty="0" smtClean="0"/>
              <a:t>nežádoucích jevů pracovníky </a:t>
            </a:r>
            <a:r>
              <a:rPr lang="cs-CZ" dirty="0"/>
              <a:t>s RV KPP a </a:t>
            </a:r>
            <a:r>
              <a:rPr lang="cs-CZ" dirty="0" smtClean="0"/>
              <a:t>MŠMT, programy primární </a:t>
            </a:r>
            <a:r>
              <a:rPr lang="cs-CZ" dirty="0"/>
              <a:t>prevence – </a:t>
            </a:r>
            <a:r>
              <a:rPr lang="cs-CZ" b="1" dirty="0"/>
              <a:t>navržena certifikace </a:t>
            </a:r>
            <a:r>
              <a:rPr lang="cs-CZ" b="1" dirty="0" smtClean="0"/>
              <a:t>odborné způsobilosti</a:t>
            </a:r>
            <a:r>
              <a:rPr lang="cs-CZ" b="1" dirty="0"/>
              <a:t>, dne 10. 11. 2004</a:t>
            </a:r>
            <a:r>
              <a:rPr lang="cs-CZ" dirty="0"/>
              <a:t>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38" y="6075768"/>
            <a:ext cx="2793342" cy="6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70023"/>
      </p:ext>
    </p:extLst>
  </p:cSld>
  <p:clrMapOvr>
    <a:masterClrMapping/>
  </p:clrMapOvr>
  <p:transition spd="slow" advTm="32952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-19388" y="0"/>
            <a:ext cx="9623025" cy="978756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endParaRPr lang="cs-CZ" sz="2800" b="1" dirty="0" smtClean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HISTORIE </a:t>
            </a:r>
            <a:r>
              <a:rPr lang="cs-CZ" sz="2800" b="1" dirty="0" err="1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Prev</a:t>
            </a: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-Centrum, </a:t>
            </a:r>
            <a:r>
              <a:rPr lang="cs-CZ" sz="2800" b="1" dirty="0" err="1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z.ú</a:t>
            </a: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lang="cs-CZ" sz="2800" dirty="0"/>
              <a:t> </a:t>
            </a:r>
            <a:r>
              <a:rPr lang="cs-CZ" sz="2800" dirty="0" smtClean="0"/>
              <a:t>     </a:t>
            </a:r>
            <a:r>
              <a:rPr lang="cs-CZ" sz="2800" b="1" dirty="0" smtClean="0"/>
              <a:t>2001 - </a:t>
            </a:r>
            <a:r>
              <a:rPr lang="cs-CZ" sz="2800" b="1" dirty="0"/>
              <a:t>2021 </a:t>
            </a:r>
          </a:p>
          <a:p>
            <a:pPr>
              <a:spcBef>
                <a:spcPct val="0"/>
              </a:spcBef>
            </a:pPr>
            <a:endParaRPr lang="cs-CZ" sz="2800" b="1" dirty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23027" y="0"/>
            <a:ext cx="1089763" cy="9787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19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6304549" y="7609221"/>
            <a:ext cx="6304280" cy="58294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Rectangle 16"/>
          <p:cNvSpPr/>
          <p:nvPr/>
        </p:nvSpPr>
        <p:spPr>
          <a:xfrm>
            <a:off x="0" y="1020278"/>
            <a:ext cx="6112042" cy="6540985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 smtClean="0">
                <a:solidFill>
                  <a:schemeClr val="tx1"/>
                </a:solidFill>
              </a:rPr>
              <a:t>2005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●● ÚMČ Praha 6 </a:t>
            </a:r>
            <a:r>
              <a:rPr lang="cs-CZ" b="1" dirty="0">
                <a:solidFill>
                  <a:schemeClr val="tx1"/>
                </a:solidFill>
              </a:rPr>
              <a:t>zajistil rekonstrukci suterénních</a:t>
            </a:r>
          </a:p>
          <a:p>
            <a:r>
              <a:rPr lang="cs-CZ" dirty="0">
                <a:solidFill>
                  <a:schemeClr val="tx1"/>
                </a:solidFill>
              </a:rPr>
              <a:t>prostor v objektu Meziškolská 1120/2, </a:t>
            </a:r>
            <a:r>
              <a:rPr lang="cs-CZ" dirty="0" smtClean="0">
                <a:solidFill>
                  <a:schemeClr val="tx1"/>
                </a:solidFill>
              </a:rPr>
              <a:t>zahájení provozu Programů primární prevence a Nízkoprahových služeb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 </a:t>
            </a:r>
          </a:p>
          <a:p>
            <a:r>
              <a:rPr lang="cs-CZ" b="1" dirty="0">
                <a:solidFill>
                  <a:schemeClr val="tx1"/>
                </a:solidFill>
              </a:rPr>
              <a:t>2006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●● Zahájení realizace projektu „Podporované </a:t>
            </a:r>
            <a:r>
              <a:rPr lang="cs-CZ" dirty="0" smtClean="0">
                <a:solidFill>
                  <a:schemeClr val="tx1"/>
                </a:solidFill>
              </a:rPr>
              <a:t>zaměstnávání klientů </a:t>
            </a:r>
            <a:r>
              <a:rPr lang="cs-CZ" dirty="0">
                <a:solidFill>
                  <a:schemeClr val="tx1"/>
                </a:solidFill>
              </a:rPr>
              <a:t>v substitučním programu</a:t>
            </a:r>
          </a:p>
          <a:p>
            <a:r>
              <a:rPr lang="cs-CZ" dirty="0" err="1">
                <a:solidFill>
                  <a:schemeClr val="tx1"/>
                </a:solidFill>
              </a:rPr>
              <a:t>Subutexem</a:t>
            </a:r>
            <a:r>
              <a:rPr lang="cs-CZ" dirty="0">
                <a:solidFill>
                  <a:schemeClr val="tx1"/>
                </a:solidFill>
              </a:rPr>
              <a:t>“ s podtitulem </a:t>
            </a:r>
            <a:r>
              <a:rPr lang="cs-CZ" b="1" dirty="0">
                <a:solidFill>
                  <a:schemeClr val="tx1"/>
                </a:solidFill>
              </a:rPr>
              <a:t>RESTART 2006.</a:t>
            </a:r>
          </a:p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 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2007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●● </a:t>
            </a:r>
            <a:r>
              <a:rPr lang="cs-CZ" b="1" dirty="0">
                <a:solidFill>
                  <a:schemeClr val="tx1"/>
                </a:solidFill>
              </a:rPr>
              <a:t>Certifikace MŠMT služeb realizovaných v rámci</a:t>
            </a:r>
          </a:p>
          <a:p>
            <a:r>
              <a:rPr lang="cs-CZ" b="1" dirty="0">
                <a:solidFill>
                  <a:schemeClr val="tx1"/>
                </a:solidFill>
              </a:rPr>
              <a:t>programů primární </a:t>
            </a:r>
            <a:r>
              <a:rPr lang="cs-CZ" b="1" dirty="0" smtClean="0">
                <a:solidFill>
                  <a:schemeClr val="tx1"/>
                </a:solidFill>
              </a:rPr>
              <a:t>prevence</a:t>
            </a:r>
            <a:r>
              <a:rPr lang="cs-CZ" dirty="0" smtClean="0">
                <a:solidFill>
                  <a:schemeClr val="tx1"/>
                </a:solidFill>
              </a:rPr>
              <a:t>. Registrace </a:t>
            </a:r>
            <a:r>
              <a:rPr lang="cs-CZ" dirty="0">
                <a:solidFill>
                  <a:schemeClr val="tx1"/>
                </a:solidFill>
              </a:rPr>
              <a:t>poskytovaných sociálních </a:t>
            </a:r>
            <a:r>
              <a:rPr lang="cs-CZ" dirty="0" smtClean="0">
                <a:solidFill>
                  <a:schemeClr val="tx1"/>
                </a:solidFill>
              </a:rPr>
              <a:t>služeb – </a:t>
            </a:r>
            <a:r>
              <a:rPr lang="cs-CZ" dirty="0">
                <a:solidFill>
                  <a:schemeClr val="tx1"/>
                </a:solidFill>
              </a:rPr>
              <a:t>podporované zaměstnávání (projekt </a:t>
            </a:r>
            <a:r>
              <a:rPr lang="cs-CZ" dirty="0" smtClean="0">
                <a:solidFill>
                  <a:schemeClr val="tx1"/>
                </a:solidFill>
              </a:rPr>
              <a:t>Restart 2006</a:t>
            </a:r>
            <a:r>
              <a:rPr lang="cs-CZ" dirty="0">
                <a:solidFill>
                  <a:schemeClr val="tx1"/>
                </a:solidFill>
              </a:rPr>
              <a:t>), ambulantní léčba, nízkoprahové zařízení</a:t>
            </a:r>
          </a:p>
          <a:p>
            <a:r>
              <a:rPr lang="cs-CZ" dirty="0">
                <a:solidFill>
                  <a:schemeClr val="tx1"/>
                </a:solidFill>
              </a:rPr>
              <a:t>pro děti a mládež s terénním programem</a:t>
            </a:r>
            <a:r>
              <a:rPr lang="cs-CZ" dirty="0" smtClean="0">
                <a:solidFill>
                  <a:schemeClr val="tx1"/>
                </a:solidFill>
              </a:rPr>
              <a:t>.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112042" y="1020278"/>
            <a:ext cx="458135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2008</a:t>
            </a:r>
            <a:endParaRPr lang="cs-CZ" dirty="0"/>
          </a:p>
          <a:p>
            <a:r>
              <a:rPr lang="cs-CZ" dirty="0"/>
              <a:t>●● </a:t>
            </a:r>
            <a:r>
              <a:rPr lang="cs-CZ" b="1" dirty="0"/>
              <a:t>Certifikace odborné způsobilosti RV KPP </a:t>
            </a:r>
            <a:r>
              <a:rPr lang="cs-CZ" b="1" dirty="0" smtClean="0"/>
              <a:t>pro ambulantní </a:t>
            </a:r>
            <a:r>
              <a:rPr lang="cs-CZ" b="1" dirty="0"/>
              <a:t>služby</a:t>
            </a:r>
            <a:r>
              <a:rPr lang="cs-CZ" dirty="0"/>
              <a:t>. O. s. </a:t>
            </a:r>
            <a:r>
              <a:rPr lang="cs-CZ" dirty="0" err="1"/>
              <a:t>Prev</a:t>
            </a:r>
            <a:r>
              <a:rPr lang="cs-CZ" dirty="0"/>
              <a:t>–Centrum </a:t>
            </a:r>
            <a:r>
              <a:rPr lang="cs-CZ" dirty="0" smtClean="0"/>
              <a:t>se sdružuje </a:t>
            </a:r>
            <a:r>
              <a:rPr lang="cs-CZ" dirty="0"/>
              <a:t>v organizaci PROADIS</a:t>
            </a:r>
            <a:r>
              <a:rPr lang="cs-CZ" dirty="0" smtClean="0"/>
              <a:t>.</a:t>
            </a:r>
            <a:r>
              <a:rPr lang="cs-CZ" b="1" dirty="0"/>
              <a:t> </a:t>
            </a:r>
            <a:endParaRPr lang="cs-CZ" b="1" dirty="0" smtClean="0"/>
          </a:p>
          <a:p>
            <a:endParaRPr lang="cs-CZ" b="1" dirty="0" smtClean="0"/>
          </a:p>
          <a:p>
            <a:r>
              <a:rPr lang="cs-CZ" b="1" dirty="0" smtClean="0"/>
              <a:t>2009</a:t>
            </a:r>
            <a:endParaRPr lang="cs-CZ" dirty="0"/>
          </a:p>
          <a:p>
            <a:r>
              <a:rPr lang="cs-CZ" dirty="0"/>
              <a:t>●● Zahájení projektu OPPA RESTART — </a:t>
            </a:r>
            <a:r>
              <a:rPr lang="cs-CZ" b="1" dirty="0" smtClean="0"/>
              <a:t>Komplexní program </a:t>
            </a:r>
            <a:r>
              <a:rPr lang="cs-CZ" b="1" dirty="0"/>
              <a:t>integrace klientů v </a:t>
            </a:r>
            <a:r>
              <a:rPr lang="cs-CZ" b="1" dirty="0" smtClean="0"/>
              <a:t>substituční léčbě </a:t>
            </a:r>
            <a:r>
              <a:rPr lang="cs-CZ" dirty="0"/>
              <a:t>na otevřený trh práce v rámci </a:t>
            </a:r>
            <a:r>
              <a:rPr lang="cs-CZ" dirty="0" smtClean="0"/>
              <a:t>dotačního programu </a:t>
            </a:r>
            <a:r>
              <a:rPr lang="cs-CZ" dirty="0"/>
              <a:t>Praha Adaptabilita (2009—2011</a:t>
            </a:r>
            <a:r>
              <a:rPr lang="cs-CZ" dirty="0" smtClean="0"/>
              <a:t>). </a:t>
            </a:r>
            <a:r>
              <a:rPr lang="cs-CZ" b="1" dirty="0" smtClean="0"/>
              <a:t>Stáž pracovníků </a:t>
            </a:r>
            <a:r>
              <a:rPr lang="cs-CZ" b="1" dirty="0"/>
              <a:t>projektu Restart ve Velké </a:t>
            </a:r>
            <a:r>
              <a:rPr lang="cs-CZ" b="1" dirty="0" smtClean="0"/>
              <a:t>Británii a </a:t>
            </a:r>
            <a:r>
              <a:rPr lang="cs-CZ" b="1" dirty="0"/>
              <a:t>Nizozemí.</a:t>
            </a:r>
          </a:p>
          <a:p>
            <a:r>
              <a:rPr lang="cs-CZ" dirty="0"/>
              <a:t>Realizace projektu Leonardo NAEP, stáž </a:t>
            </a:r>
            <a:r>
              <a:rPr lang="cs-CZ" dirty="0" smtClean="0"/>
              <a:t>pracovníků v </a:t>
            </a:r>
            <a:r>
              <a:rPr lang="cs-CZ" dirty="0"/>
              <a:t>Nizozemí.</a:t>
            </a:r>
          </a:p>
          <a:p>
            <a:r>
              <a:rPr lang="cs-CZ" dirty="0"/>
              <a:t> 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43" y="6340212"/>
            <a:ext cx="2793342" cy="6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62892"/>
      </p:ext>
    </p:extLst>
  </p:cSld>
  <p:clrMapOvr>
    <a:masterClrMapping/>
  </p:clrMapOvr>
  <p:transition spd="slow" advTm="35994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70000"/>
              </a:schemeClr>
            </a:gs>
            <a:gs pos="100000">
              <a:schemeClr val="bg1">
                <a:lumMod val="75000"/>
                <a:alpha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6"/>
          <a:stretch/>
        </p:blipFill>
        <p:spPr>
          <a:xfrm>
            <a:off x="6243484" y="631"/>
            <a:ext cx="4450087" cy="7559999"/>
          </a:xfrm>
          <a:prstGeom prst="rect">
            <a:avLst/>
          </a:prstGeom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" y="1"/>
            <a:ext cx="4158114" cy="3185961"/>
          </a:xfrm>
          <a:prstGeom prst="rect">
            <a:avLst/>
          </a:prstGeom>
          <a:ln>
            <a:noFill/>
          </a:ln>
        </p:spPr>
        <p:txBody>
          <a:bodyPr vert="horz" lIns="99569" tIns="49785" rIns="99569" bIns="49785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cs-CZ" sz="3600" dirty="0" smtClean="0">
                <a:latin typeface="+mj-lt"/>
                <a:cs typeface="Arial" pitchFamily="34" charset="0"/>
              </a:rPr>
              <a:t>Meziškolská 2001</a:t>
            </a:r>
            <a:endParaRPr lang="cs-CZ" sz="1800" b="1" spc="600" dirty="0" smtClean="0">
              <a:latin typeface="+mj-lt"/>
              <a:cs typeface="Arial" pitchFamily="34" charset="0"/>
            </a:endParaRPr>
          </a:p>
        </p:txBody>
      </p:sp>
      <p:sp>
        <p:nvSpPr>
          <p:cNvPr id="4" name="Nadpis 4"/>
          <p:cNvSpPr txBox="1">
            <a:spLocks/>
          </p:cNvSpPr>
          <p:nvPr/>
        </p:nvSpPr>
        <p:spPr>
          <a:xfrm>
            <a:off x="171449" y="6282812"/>
            <a:ext cx="6424459" cy="1278451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cs-CZ" sz="1600" spc="100" dirty="0" smtClean="0">
                <a:ea typeface="+mj-ea"/>
                <a:cs typeface="Arial" pitchFamily="34" charset="0"/>
              </a:rPr>
              <a:t>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/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email: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8568"/>
            <a:ext cx="5491651" cy="411774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51" y="1106905"/>
            <a:ext cx="5200986" cy="4177364"/>
          </a:xfrm>
          <a:prstGeom prst="rect">
            <a:avLst/>
          </a:prstGeom>
        </p:spPr>
      </p:pic>
      <p:sp>
        <p:nvSpPr>
          <p:cNvPr id="12" name="Nadpis 4"/>
          <p:cNvSpPr txBox="1">
            <a:spLocks/>
          </p:cNvSpPr>
          <p:nvPr/>
        </p:nvSpPr>
        <p:spPr>
          <a:xfrm>
            <a:off x="-171" y="1"/>
            <a:ext cx="10693571" cy="644893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ZAHÁJENÍ PROVOZU 13.12. 2001</a:t>
            </a:r>
            <a:endParaRPr lang="cs-CZ" sz="28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431" y="6446452"/>
            <a:ext cx="2793342" cy="6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0136"/>
      </p:ext>
    </p:extLst>
  </p:cSld>
  <p:clrMapOvr>
    <a:masterClrMapping/>
  </p:clrMapOvr>
  <p:transition spd="slow" advTm="6943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-19388" y="0"/>
            <a:ext cx="962302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endParaRPr lang="cs-CZ" sz="2800" b="1" dirty="0" smtClean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HISTORIE </a:t>
            </a:r>
            <a:r>
              <a:rPr lang="cs-CZ" sz="2800" b="1" dirty="0" err="1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Prev</a:t>
            </a: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-Centrum, </a:t>
            </a:r>
            <a:r>
              <a:rPr lang="cs-CZ" sz="2800" b="1" dirty="0" err="1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z.ú</a:t>
            </a: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lang="cs-CZ" sz="2800" dirty="0"/>
              <a:t> </a:t>
            </a:r>
            <a:r>
              <a:rPr lang="cs-CZ" sz="2800" dirty="0" smtClean="0"/>
              <a:t>     </a:t>
            </a:r>
            <a:r>
              <a:rPr lang="cs-CZ" sz="2800" b="1" dirty="0" smtClean="0"/>
              <a:t>2001 - </a:t>
            </a:r>
            <a:r>
              <a:rPr lang="cs-CZ" sz="2800" b="1" dirty="0"/>
              <a:t>2021 </a:t>
            </a:r>
          </a:p>
          <a:p>
            <a:pPr>
              <a:spcBef>
                <a:spcPct val="0"/>
              </a:spcBef>
            </a:pPr>
            <a:endParaRPr lang="cs-CZ" sz="2800" b="1" dirty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23027" y="0"/>
            <a:ext cx="1089763" cy="924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20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6304549" y="7609221"/>
            <a:ext cx="6304280" cy="58294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Rectangle 16"/>
          <p:cNvSpPr/>
          <p:nvPr/>
        </p:nvSpPr>
        <p:spPr>
          <a:xfrm>
            <a:off x="0" y="924026"/>
            <a:ext cx="6112042" cy="6637237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 smtClean="0">
                <a:solidFill>
                  <a:schemeClr val="tx1"/>
                </a:solidFill>
              </a:rPr>
              <a:t>2010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●● </a:t>
            </a:r>
            <a:r>
              <a:rPr lang="cs-CZ" sz="1800" dirty="0">
                <a:solidFill>
                  <a:schemeClr val="tx1"/>
                </a:solidFill>
              </a:rPr>
              <a:t>Pokračování a rozvoj </a:t>
            </a:r>
            <a:r>
              <a:rPr lang="cs-CZ" sz="1800" b="1" dirty="0">
                <a:solidFill>
                  <a:schemeClr val="tx1"/>
                </a:solidFill>
              </a:rPr>
              <a:t>projektu RESTART </a:t>
            </a:r>
            <a:r>
              <a:rPr lang="cs-CZ" sz="1800" dirty="0">
                <a:solidFill>
                  <a:schemeClr val="tx1"/>
                </a:solidFill>
              </a:rPr>
              <a:t>—</a:t>
            </a:r>
          </a:p>
          <a:p>
            <a:r>
              <a:rPr lang="cs-CZ" sz="1800" dirty="0">
                <a:solidFill>
                  <a:schemeClr val="tx1"/>
                </a:solidFill>
              </a:rPr>
              <a:t>Komplexní program integrace klientů v </a:t>
            </a:r>
            <a:r>
              <a:rPr lang="cs-CZ" sz="1800" dirty="0" smtClean="0">
                <a:solidFill>
                  <a:schemeClr val="tx1"/>
                </a:solidFill>
              </a:rPr>
              <a:t>substituční léčbě </a:t>
            </a:r>
            <a:r>
              <a:rPr lang="cs-CZ" sz="1800" dirty="0">
                <a:solidFill>
                  <a:schemeClr val="tx1"/>
                </a:solidFill>
              </a:rPr>
              <a:t>na otevřený trh práce v </a:t>
            </a:r>
            <a:r>
              <a:rPr lang="cs-CZ" sz="1800" dirty="0" smtClean="0">
                <a:solidFill>
                  <a:schemeClr val="tx1"/>
                </a:solidFill>
              </a:rPr>
              <a:t>rámci dotačního </a:t>
            </a:r>
            <a:r>
              <a:rPr lang="cs-CZ" sz="1800" dirty="0">
                <a:solidFill>
                  <a:schemeClr val="tx1"/>
                </a:solidFill>
              </a:rPr>
              <a:t>programu </a:t>
            </a:r>
            <a:r>
              <a:rPr lang="cs-CZ" sz="1800" dirty="0" smtClean="0">
                <a:solidFill>
                  <a:schemeClr val="tx1"/>
                </a:solidFill>
              </a:rPr>
              <a:t>Praha Adaptabilita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smtClean="0">
                <a:solidFill>
                  <a:schemeClr val="tx1"/>
                </a:solidFill>
              </a:rPr>
              <a:t>(2009—2011</a:t>
            </a:r>
            <a:r>
              <a:rPr lang="cs-CZ" sz="1800" dirty="0">
                <a:solidFill>
                  <a:schemeClr val="tx1"/>
                </a:solidFill>
              </a:rPr>
              <a:t>).</a:t>
            </a:r>
            <a:r>
              <a:rPr lang="cs-CZ" sz="1800" b="1" dirty="0">
                <a:solidFill>
                  <a:schemeClr val="tx1"/>
                </a:solidFill>
              </a:rPr>
              <a:t> Změna loga organizace a zavedení</a:t>
            </a:r>
          </a:p>
          <a:p>
            <a:r>
              <a:rPr lang="cs-CZ" sz="1800" b="1" dirty="0">
                <a:solidFill>
                  <a:schemeClr val="tx1"/>
                </a:solidFill>
              </a:rPr>
              <a:t>nové </a:t>
            </a:r>
            <a:r>
              <a:rPr lang="cs-CZ" sz="1800" b="1" dirty="0" err="1">
                <a:solidFill>
                  <a:schemeClr val="tx1"/>
                </a:solidFill>
              </a:rPr>
              <a:t>corporate</a:t>
            </a:r>
            <a:r>
              <a:rPr lang="cs-CZ" sz="1800" b="1" dirty="0">
                <a:solidFill>
                  <a:schemeClr val="tx1"/>
                </a:solidFill>
              </a:rPr>
              <a:t> identity</a:t>
            </a:r>
            <a:r>
              <a:rPr lang="cs-CZ" sz="1800" dirty="0">
                <a:solidFill>
                  <a:schemeClr val="tx1"/>
                </a:solidFill>
              </a:rPr>
              <a:t>. Úprava </a:t>
            </a:r>
            <a:r>
              <a:rPr lang="cs-CZ" sz="1800" dirty="0" smtClean="0">
                <a:solidFill>
                  <a:schemeClr val="tx1"/>
                </a:solidFill>
              </a:rPr>
              <a:t>názvů provozovaných </a:t>
            </a:r>
            <a:r>
              <a:rPr lang="cs-CZ" sz="1800" dirty="0">
                <a:solidFill>
                  <a:schemeClr val="tx1"/>
                </a:solidFill>
              </a:rPr>
              <a:t>programů v zájmu snazší </a:t>
            </a:r>
            <a:r>
              <a:rPr lang="cs-CZ" sz="1800" dirty="0" smtClean="0">
                <a:solidFill>
                  <a:schemeClr val="tx1"/>
                </a:solidFill>
              </a:rPr>
              <a:t>orientace ve </a:t>
            </a:r>
            <a:r>
              <a:rPr lang="cs-CZ" sz="1800" dirty="0">
                <a:solidFill>
                  <a:schemeClr val="tx1"/>
                </a:solidFill>
              </a:rPr>
              <a:t>službách poskytovaných organizací.</a:t>
            </a:r>
          </a:p>
          <a:p>
            <a:r>
              <a:rPr lang="cs-CZ" sz="1800" b="1" dirty="0" smtClean="0">
                <a:solidFill>
                  <a:schemeClr val="tx1"/>
                </a:solidFill>
              </a:rPr>
              <a:t>Certifikace odborné způsobilosti RV KPP </a:t>
            </a:r>
            <a:r>
              <a:rPr lang="cs-CZ" sz="1800" dirty="0" smtClean="0">
                <a:solidFill>
                  <a:schemeClr val="tx1"/>
                </a:solidFill>
              </a:rPr>
              <a:t>pro ambulantní služby.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2011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●●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červenci byl </a:t>
            </a:r>
            <a:r>
              <a:rPr lang="cs-CZ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ukončen projekt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OPPA, o.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–Centrum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RESTART.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O. s. </a:t>
            </a:r>
            <a:r>
              <a:rPr lang="cs-CZ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–Centrum byla udělena </a:t>
            </a:r>
            <a:r>
              <a:rPr lang="cs-CZ" sz="1800" b="1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registracevnestátního</a:t>
            </a:r>
            <a:r>
              <a:rPr lang="cs-CZ" sz="18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zdravotnického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zařízení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Magistrátem hlavního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města Prahy,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adiktologická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ambulance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1800" dirty="0"/>
          </a:p>
        </p:txBody>
      </p:sp>
      <p:sp>
        <p:nvSpPr>
          <p:cNvPr id="2" name="Obdélník 1"/>
          <p:cNvSpPr/>
          <p:nvPr/>
        </p:nvSpPr>
        <p:spPr>
          <a:xfrm>
            <a:off x="6112042" y="1020278"/>
            <a:ext cx="45813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</a:p>
        </p:txBody>
      </p:sp>
      <p:sp>
        <p:nvSpPr>
          <p:cNvPr id="3" name="Obdélník 2"/>
          <p:cNvSpPr/>
          <p:nvPr/>
        </p:nvSpPr>
        <p:spPr>
          <a:xfrm>
            <a:off x="6112042" y="1020278"/>
            <a:ext cx="4600748" cy="316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Byly splněny všechny podmínky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 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provedení registrace stanovené v ustanovení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 9 zákona č. 160/1992 Sb.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listopadu 2011 prošel program </a:t>
            </a:r>
            <a:r>
              <a:rPr lang="cs-CZ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ambulantní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léčby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o.s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-Centrum úspěšně </a:t>
            </a:r>
            <a:r>
              <a:rPr lang="cs-CZ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certifikací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odborné 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způsobilosti se závěrem: udělena certifikace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odborné způsobilosti na období 4 let.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13" y="4190248"/>
            <a:ext cx="4870382" cy="337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51865"/>
      </p:ext>
    </p:extLst>
  </p:cSld>
  <p:clrMapOvr>
    <a:masterClrMapping/>
  </p:clrMapOvr>
  <p:transition spd="slow" advTm="31792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-19388" y="0"/>
            <a:ext cx="964241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endParaRPr lang="cs-CZ" sz="2800" b="1" dirty="0" smtClean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HISTORIE </a:t>
            </a:r>
            <a:r>
              <a:rPr lang="cs-CZ" sz="2800" b="1" dirty="0" err="1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Prev-Centrum,z.ú</a:t>
            </a: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lang="cs-CZ" sz="2800" dirty="0"/>
              <a:t> </a:t>
            </a:r>
            <a:r>
              <a:rPr lang="cs-CZ" sz="2800" dirty="0" smtClean="0"/>
              <a:t>     </a:t>
            </a:r>
            <a:r>
              <a:rPr lang="cs-CZ" sz="2800" b="1" dirty="0" smtClean="0"/>
              <a:t>2001 - </a:t>
            </a:r>
            <a:r>
              <a:rPr lang="cs-CZ" sz="2800" b="1" dirty="0"/>
              <a:t>2021 </a:t>
            </a:r>
          </a:p>
          <a:p>
            <a:pPr>
              <a:spcBef>
                <a:spcPct val="0"/>
              </a:spcBef>
            </a:pPr>
            <a:endParaRPr lang="cs-CZ" sz="2800" b="1" dirty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23027" y="0"/>
            <a:ext cx="1089763" cy="924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21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6304549" y="7609221"/>
            <a:ext cx="6304280" cy="58294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Rectangle 16"/>
          <p:cNvSpPr/>
          <p:nvPr/>
        </p:nvSpPr>
        <p:spPr>
          <a:xfrm>
            <a:off x="0" y="924025"/>
            <a:ext cx="6112042" cy="6637238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 smtClean="0">
                <a:solidFill>
                  <a:schemeClr val="tx1"/>
                </a:solidFill>
              </a:rPr>
              <a:t>2012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●● Spuštěn pilotní </a:t>
            </a:r>
            <a:r>
              <a:rPr lang="cs-CZ" b="1" dirty="0">
                <a:solidFill>
                  <a:schemeClr val="tx1"/>
                </a:solidFill>
              </a:rPr>
              <a:t>program UNCLE </a:t>
            </a:r>
            <a:r>
              <a:rPr lang="cs-CZ" dirty="0">
                <a:solidFill>
                  <a:schemeClr val="tx1"/>
                </a:solidFill>
              </a:rPr>
              <a:t>— tým pro</a:t>
            </a:r>
          </a:p>
          <a:p>
            <a:r>
              <a:rPr lang="cs-CZ" dirty="0">
                <a:solidFill>
                  <a:schemeClr val="tx1"/>
                </a:solidFill>
              </a:rPr>
              <a:t>mládež jako socioterapeutický </a:t>
            </a:r>
            <a:r>
              <a:rPr lang="cs-CZ" dirty="0" smtClean="0">
                <a:solidFill>
                  <a:schemeClr val="tx1"/>
                </a:solidFill>
              </a:rPr>
              <a:t>program v </a:t>
            </a:r>
            <a:r>
              <a:rPr lang="cs-CZ" dirty="0">
                <a:solidFill>
                  <a:schemeClr val="tx1"/>
                </a:solidFill>
              </a:rPr>
              <a:t>rámci nízkoprahových služeb</a:t>
            </a:r>
            <a:r>
              <a:rPr lang="cs-CZ" dirty="0" smtClean="0">
                <a:solidFill>
                  <a:schemeClr val="tx1"/>
                </a:solidFill>
              </a:rPr>
              <a:t>.  </a:t>
            </a:r>
            <a:r>
              <a:rPr lang="cs-CZ" dirty="0">
                <a:solidFill>
                  <a:schemeClr val="tx1"/>
                </a:solidFill>
              </a:rPr>
              <a:t>Otevřen Vzdělávací kurz primární </a:t>
            </a:r>
            <a:r>
              <a:rPr lang="cs-CZ" dirty="0" smtClean="0">
                <a:solidFill>
                  <a:schemeClr val="tx1"/>
                </a:solidFill>
              </a:rPr>
              <a:t>prevence užívání </a:t>
            </a:r>
            <a:r>
              <a:rPr lang="cs-CZ" dirty="0">
                <a:solidFill>
                  <a:schemeClr val="tx1"/>
                </a:solidFill>
              </a:rPr>
              <a:t>návykových látek a dalších forem</a:t>
            </a:r>
          </a:p>
          <a:p>
            <a:r>
              <a:rPr lang="cs-CZ" dirty="0">
                <a:solidFill>
                  <a:schemeClr val="tx1"/>
                </a:solidFill>
              </a:rPr>
              <a:t>rizikového </a:t>
            </a:r>
            <a:r>
              <a:rPr lang="cs-CZ" dirty="0" smtClean="0">
                <a:solidFill>
                  <a:schemeClr val="tx1"/>
                </a:solidFill>
              </a:rPr>
              <a:t>chování.</a:t>
            </a:r>
            <a:r>
              <a:rPr lang="cs-CZ" b="1" dirty="0">
                <a:solidFill>
                  <a:schemeClr val="tx1"/>
                </a:solidFill>
              </a:rPr>
              <a:t> </a:t>
            </a:r>
            <a:endParaRPr lang="cs-CZ" dirty="0">
              <a:solidFill>
                <a:schemeClr val="tx1"/>
              </a:solidFill>
            </a:endParaRPr>
          </a:p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2013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●● Uzavřena </a:t>
            </a:r>
            <a:r>
              <a:rPr lang="cs-CZ" b="1" dirty="0">
                <a:solidFill>
                  <a:schemeClr val="tx1"/>
                </a:solidFill>
              </a:rPr>
              <a:t>smlouva s VZP</a:t>
            </a:r>
            <a:r>
              <a:rPr lang="cs-CZ" dirty="0">
                <a:solidFill>
                  <a:schemeClr val="tx1"/>
                </a:solidFill>
              </a:rPr>
              <a:t>. Pilotní certifikace</a:t>
            </a:r>
          </a:p>
          <a:p>
            <a:r>
              <a:rPr lang="cs-CZ" dirty="0">
                <a:solidFill>
                  <a:schemeClr val="tx1"/>
                </a:solidFill>
              </a:rPr>
              <a:t>odborné způsobilosti programu </a:t>
            </a:r>
            <a:r>
              <a:rPr lang="cs-CZ" dirty="0" smtClean="0">
                <a:solidFill>
                  <a:schemeClr val="tx1"/>
                </a:solidFill>
              </a:rPr>
              <a:t>ambulantní léčba </a:t>
            </a:r>
            <a:r>
              <a:rPr lang="cs-CZ" dirty="0">
                <a:solidFill>
                  <a:schemeClr val="tx1"/>
                </a:solidFill>
              </a:rPr>
              <a:t>podle inovovaných standardů.</a:t>
            </a:r>
          </a:p>
          <a:p>
            <a:r>
              <a:rPr lang="cs-CZ" dirty="0">
                <a:solidFill>
                  <a:schemeClr val="tx1"/>
                </a:solidFill>
              </a:rPr>
              <a:t> </a:t>
            </a:r>
          </a:p>
          <a:p>
            <a:r>
              <a:rPr lang="cs-CZ" b="1" dirty="0">
                <a:solidFill>
                  <a:schemeClr val="tx1"/>
                </a:solidFill>
              </a:rPr>
              <a:t>2014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●● </a:t>
            </a:r>
            <a:r>
              <a:rPr lang="cs-CZ" b="1" dirty="0">
                <a:solidFill>
                  <a:schemeClr val="tx1"/>
                </a:solidFill>
              </a:rPr>
              <a:t>Certifikace Programů primární </a:t>
            </a:r>
            <a:r>
              <a:rPr lang="cs-CZ" dirty="0" smtClean="0">
                <a:solidFill>
                  <a:schemeClr val="tx1"/>
                </a:solidFill>
              </a:rPr>
              <a:t>prevence                        (všeobecná</a:t>
            </a:r>
            <a:r>
              <a:rPr lang="cs-CZ" dirty="0">
                <a:solidFill>
                  <a:schemeClr val="tx1"/>
                </a:solidFill>
              </a:rPr>
              <a:t>, selektivní, indikovaná </a:t>
            </a:r>
            <a:r>
              <a:rPr lang="cs-CZ" dirty="0" smtClean="0">
                <a:solidFill>
                  <a:schemeClr val="tx1"/>
                </a:solidFill>
              </a:rPr>
              <a:t>prevence).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Zahájení transformace organizace na z. </a:t>
            </a:r>
            <a:r>
              <a:rPr lang="cs-CZ" dirty="0" err="1">
                <a:solidFill>
                  <a:schemeClr val="tx1"/>
                </a:solidFill>
              </a:rPr>
              <a:t>ú</a:t>
            </a:r>
            <a:r>
              <a:rPr lang="cs-CZ" dirty="0" err="1" smtClean="0">
                <a:solidFill>
                  <a:schemeClr val="tx1"/>
                </a:solidFill>
              </a:rPr>
              <a:t>.</a:t>
            </a:r>
            <a:r>
              <a:rPr lang="cs-CZ" dirty="0">
                <a:solidFill>
                  <a:schemeClr val="tx1"/>
                </a:solidFill>
              </a:rPr>
              <a:t>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Spolupráce </a:t>
            </a:r>
            <a:r>
              <a:rPr lang="cs-CZ" dirty="0">
                <a:solidFill>
                  <a:schemeClr val="tx1"/>
                </a:solidFill>
              </a:rPr>
              <a:t>s PROADIS a A.N.O. na realizaci</a:t>
            </a:r>
          </a:p>
          <a:p>
            <a:r>
              <a:rPr lang="cs-CZ" dirty="0">
                <a:solidFill>
                  <a:schemeClr val="tx1"/>
                </a:solidFill>
              </a:rPr>
              <a:t>konference Nové horizonty protidrogové politiky</a:t>
            </a:r>
          </a:p>
          <a:p>
            <a:r>
              <a:rPr lang="cs-CZ" dirty="0">
                <a:solidFill>
                  <a:schemeClr val="tx1"/>
                </a:solidFill>
              </a:rPr>
              <a:t>ve středoevropských metropolích.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112042" y="1020278"/>
            <a:ext cx="45813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</a:p>
        </p:txBody>
      </p:sp>
      <p:sp>
        <p:nvSpPr>
          <p:cNvPr id="4" name="Obdélník 3"/>
          <p:cNvSpPr/>
          <p:nvPr/>
        </p:nvSpPr>
        <p:spPr>
          <a:xfrm>
            <a:off x="6112041" y="1020277"/>
            <a:ext cx="458135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Zahájení </a:t>
            </a:r>
            <a:r>
              <a:rPr lang="cs-CZ" dirty="0"/>
              <a:t>spolupráce s MČ Praha 14 v </a:t>
            </a:r>
            <a:r>
              <a:rPr lang="cs-CZ" dirty="0" smtClean="0"/>
              <a:t>rámci poskytování </a:t>
            </a:r>
            <a:r>
              <a:rPr lang="cs-CZ" dirty="0"/>
              <a:t>komplexního programu </a:t>
            </a:r>
            <a:r>
              <a:rPr lang="cs-CZ" dirty="0" smtClean="0"/>
              <a:t>primární prevence rizikového chování.</a:t>
            </a:r>
            <a:r>
              <a:rPr lang="cs-CZ" b="1" dirty="0"/>
              <a:t>  </a:t>
            </a:r>
            <a:endParaRPr lang="cs-CZ" dirty="0"/>
          </a:p>
          <a:p>
            <a:endParaRPr lang="cs-CZ" b="1" dirty="0" smtClean="0"/>
          </a:p>
          <a:p>
            <a:r>
              <a:rPr lang="cs-CZ" b="1" dirty="0" smtClean="0"/>
              <a:t>2015</a:t>
            </a:r>
            <a:endParaRPr lang="cs-CZ" dirty="0"/>
          </a:p>
          <a:p>
            <a:r>
              <a:rPr lang="cs-CZ" dirty="0"/>
              <a:t>●● Dokončení změny právní </a:t>
            </a:r>
            <a:r>
              <a:rPr lang="cs-CZ" dirty="0" smtClean="0"/>
              <a:t>formy organizace na zapsaný </a:t>
            </a:r>
            <a:r>
              <a:rPr lang="cs-CZ" dirty="0"/>
              <a:t>ústav a změna názvu </a:t>
            </a:r>
            <a:r>
              <a:rPr lang="cs-CZ" b="1" dirty="0"/>
              <a:t>na </a:t>
            </a:r>
            <a:r>
              <a:rPr lang="cs-CZ" b="1" dirty="0" err="1" smtClean="0"/>
              <a:t>Prev</a:t>
            </a:r>
            <a:r>
              <a:rPr lang="cs-CZ" b="1" dirty="0" smtClean="0"/>
              <a:t>-Centrum, </a:t>
            </a:r>
            <a:r>
              <a:rPr lang="cs-CZ" b="1" dirty="0" err="1" smtClean="0"/>
              <a:t>z.ú</a:t>
            </a:r>
            <a:r>
              <a:rPr lang="cs-CZ" b="1" dirty="0"/>
              <a:t>. (nová zakládací listina, statut ústavu).</a:t>
            </a:r>
          </a:p>
          <a:p>
            <a:r>
              <a:rPr lang="cs-CZ" dirty="0"/>
              <a:t>Získání </a:t>
            </a:r>
            <a:r>
              <a:rPr lang="cs-CZ" b="1" dirty="0"/>
              <a:t>certifikátu odborné způsobilosti </a:t>
            </a:r>
            <a:r>
              <a:rPr lang="cs-CZ" dirty="0"/>
              <a:t>v </a:t>
            </a:r>
            <a:r>
              <a:rPr lang="cs-CZ" dirty="0" smtClean="0"/>
              <a:t>oblasti indikované </a:t>
            </a:r>
            <a:r>
              <a:rPr lang="cs-CZ" dirty="0"/>
              <a:t>primární prevence na pět </a:t>
            </a:r>
            <a:r>
              <a:rPr lang="cs-CZ" dirty="0" smtClean="0"/>
              <a:t>let. Zahájení </a:t>
            </a:r>
            <a:r>
              <a:rPr lang="cs-CZ" dirty="0"/>
              <a:t>dalšího </a:t>
            </a:r>
            <a:r>
              <a:rPr lang="cs-CZ" dirty="0" smtClean="0"/>
              <a:t>běhu akreditovaného kurzu „Vzdělávací </a:t>
            </a:r>
            <a:r>
              <a:rPr lang="cs-CZ" dirty="0"/>
              <a:t>kurz primární prevence </a:t>
            </a:r>
            <a:r>
              <a:rPr lang="cs-CZ" dirty="0" smtClean="0"/>
              <a:t>užívání návykových </a:t>
            </a:r>
            <a:r>
              <a:rPr lang="cs-CZ" dirty="0"/>
              <a:t>látek a dalších </a:t>
            </a:r>
            <a:r>
              <a:rPr lang="cs-CZ" dirty="0" smtClean="0"/>
              <a:t>forem rizikového</a:t>
            </a:r>
            <a:r>
              <a:rPr lang="cs-CZ" dirty="0"/>
              <a:t> </a:t>
            </a:r>
            <a:r>
              <a:rPr lang="cs-CZ" dirty="0" smtClean="0"/>
              <a:t>chování“. </a:t>
            </a:r>
            <a:r>
              <a:rPr lang="cs-CZ" b="1" dirty="0"/>
              <a:t>Udělení certifikace odborné způsobilosti </a:t>
            </a:r>
            <a:r>
              <a:rPr lang="cs-CZ" b="1" dirty="0" smtClean="0"/>
              <a:t>programu </a:t>
            </a:r>
            <a:r>
              <a:rPr lang="cs-CZ" b="1" dirty="0" err="1" smtClean="0"/>
              <a:t>Prev</a:t>
            </a:r>
            <a:r>
              <a:rPr lang="cs-CZ" b="1" dirty="0" smtClean="0"/>
              <a:t>-Centrum</a:t>
            </a:r>
            <a:r>
              <a:rPr lang="cs-CZ" b="1" dirty="0"/>
              <a:t>, </a:t>
            </a:r>
            <a:r>
              <a:rPr lang="cs-CZ" b="1" dirty="0" err="1"/>
              <a:t>z.ú</a:t>
            </a:r>
            <a:r>
              <a:rPr lang="cs-CZ" b="1" dirty="0"/>
              <a:t>., Ambulantní léčba.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8594870"/>
      </p:ext>
    </p:extLst>
  </p:cSld>
  <p:clrMapOvr>
    <a:masterClrMapping/>
  </p:clrMapOvr>
  <p:transition spd="slow" advTm="35062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-19388" y="-269507"/>
            <a:ext cx="9623025" cy="1051395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endParaRPr lang="cs-CZ" sz="2800" b="1" dirty="0" smtClean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HISTORIE </a:t>
            </a:r>
            <a:r>
              <a:rPr lang="cs-CZ" sz="2800" b="1" dirty="0" err="1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Prev-Centrum,z.ú</a:t>
            </a: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lang="cs-CZ" sz="2800" dirty="0"/>
              <a:t> </a:t>
            </a:r>
            <a:r>
              <a:rPr lang="cs-CZ" sz="2800" dirty="0" smtClean="0"/>
              <a:t>     </a:t>
            </a:r>
            <a:r>
              <a:rPr lang="cs-CZ" sz="2800" b="1" dirty="0" smtClean="0"/>
              <a:t>2001 - </a:t>
            </a:r>
            <a:r>
              <a:rPr lang="cs-CZ" sz="2800" b="1" dirty="0"/>
              <a:t>2021 </a:t>
            </a:r>
          </a:p>
          <a:p>
            <a:pPr>
              <a:spcBef>
                <a:spcPct val="0"/>
              </a:spcBef>
            </a:pPr>
            <a:endParaRPr lang="cs-CZ" sz="2800" b="1" dirty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03636" y="-269507"/>
            <a:ext cx="1089763" cy="102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22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6304549" y="7609221"/>
            <a:ext cx="6304280" cy="58294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Rectangle 16"/>
          <p:cNvSpPr/>
          <p:nvPr/>
        </p:nvSpPr>
        <p:spPr>
          <a:xfrm>
            <a:off x="0" y="781888"/>
            <a:ext cx="6112042" cy="6827333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 smtClean="0">
                <a:solidFill>
                  <a:schemeClr val="tx1"/>
                </a:solidFill>
              </a:rPr>
              <a:t>2016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●● Úspěšné zahájení dalšího ročníku akreditovaného</a:t>
            </a:r>
          </a:p>
          <a:p>
            <a:r>
              <a:rPr lang="cs-CZ" dirty="0">
                <a:solidFill>
                  <a:schemeClr val="tx1"/>
                </a:solidFill>
              </a:rPr>
              <a:t>kurzu „</a:t>
            </a:r>
            <a:r>
              <a:rPr lang="cs-CZ" b="1" dirty="0">
                <a:solidFill>
                  <a:schemeClr val="tx1"/>
                </a:solidFill>
              </a:rPr>
              <a:t>Vzdělávací kurz primární </a:t>
            </a:r>
            <a:r>
              <a:rPr lang="cs-CZ" b="1" dirty="0" smtClean="0">
                <a:solidFill>
                  <a:schemeClr val="tx1"/>
                </a:solidFill>
              </a:rPr>
              <a:t>prevence </a:t>
            </a:r>
            <a:r>
              <a:rPr lang="cs-CZ" dirty="0" smtClean="0">
                <a:solidFill>
                  <a:schemeClr val="tx1"/>
                </a:solidFill>
              </a:rPr>
              <a:t>užívání </a:t>
            </a:r>
            <a:r>
              <a:rPr lang="cs-CZ" dirty="0">
                <a:solidFill>
                  <a:schemeClr val="tx1"/>
                </a:solidFill>
              </a:rPr>
              <a:t>návykových látek a dalších forem</a:t>
            </a:r>
          </a:p>
          <a:p>
            <a:r>
              <a:rPr lang="cs-CZ" dirty="0">
                <a:solidFill>
                  <a:schemeClr val="tx1"/>
                </a:solidFill>
              </a:rPr>
              <a:t>rizikového chování</a:t>
            </a:r>
            <a:r>
              <a:rPr lang="cs-CZ" dirty="0" smtClean="0">
                <a:solidFill>
                  <a:schemeClr val="tx1"/>
                </a:solidFill>
              </a:rPr>
              <a:t>“. V </a:t>
            </a:r>
            <a:r>
              <a:rPr lang="cs-CZ" dirty="0">
                <a:solidFill>
                  <a:schemeClr val="tx1"/>
                </a:solidFill>
              </a:rPr>
              <a:t>rámci programu Nízkoprahové služby </a:t>
            </a:r>
            <a:r>
              <a:rPr lang="cs-CZ" dirty="0" smtClean="0">
                <a:solidFill>
                  <a:schemeClr val="tx1"/>
                </a:solidFill>
              </a:rPr>
              <a:t>realizace dalšího </a:t>
            </a:r>
            <a:r>
              <a:rPr lang="cs-CZ" dirty="0">
                <a:solidFill>
                  <a:schemeClr val="tx1"/>
                </a:solidFill>
              </a:rPr>
              <a:t>běhu letního </a:t>
            </a:r>
            <a:r>
              <a:rPr lang="cs-CZ" b="1" dirty="0">
                <a:solidFill>
                  <a:schemeClr val="tx1"/>
                </a:solidFill>
              </a:rPr>
              <a:t>příměstského </a:t>
            </a:r>
            <a:r>
              <a:rPr lang="cs-CZ" b="1" dirty="0" smtClean="0">
                <a:solidFill>
                  <a:schemeClr val="tx1"/>
                </a:solidFill>
              </a:rPr>
              <a:t>tábora. </a:t>
            </a:r>
            <a:r>
              <a:rPr lang="cs-CZ" dirty="0" smtClean="0">
                <a:solidFill>
                  <a:schemeClr val="tx1"/>
                </a:solidFill>
              </a:rPr>
              <a:t>Zahájení </a:t>
            </a:r>
            <a:r>
              <a:rPr lang="cs-CZ" b="1" dirty="0">
                <a:solidFill>
                  <a:schemeClr val="tx1"/>
                </a:solidFill>
              </a:rPr>
              <a:t>4. ročníku fotografické </a:t>
            </a:r>
            <a:r>
              <a:rPr lang="cs-CZ" dirty="0">
                <a:solidFill>
                  <a:schemeClr val="tx1"/>
                </a:solidFill>
              </a:rPr>
              <a:t>soutěže s </a:t>
            </a:r>
            <a:r>
              <a:rPr lang="cs-CZ" dirty="0" smtClean="0">
                <a:solidFill>
                  <a:schemeClr val="tx1"/>
                </a:solidFill>
              </a:rPr>
              <a:t>názvem „Tolerance</a:t>
            </a:r>
            <a:r>
              <a:rPr lang="cs-CZ" dirty="0">
                <a:solidFill>
                  <a:schemeClr val="tx1"/>
                </a:solidFill>
              </a:rPr>
              <a:t>“, při této příležitosti proběhla</a:t>
            </a:r>
          </a:p>
          <a:p>
            <a:r>
              <a:rPr lang="cs-CZ" dirty="0">
                <a:solidFill>
                  <a:schemeClr val="tx1"/>
                </a:solidFill>
              </a:rPr>
              <a:t>vernisáž výstavy pro veřejnost ve Skleněném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paláci. Zahájení </a:t>
            </a:r>
            <a:r>
              <a:rPr lang="cs-CZ" dirty="0">
                <a:solidFill>
                  <a:schemeClr val="tx1"/>
                </a:solidFill>
              </a:rPr>
              <a:t>projektu </a:t>
            </a:r>
            <a:r>
              <a:rPr lang="cs-CZ" dirty="0" smtClean="0">
                <a:solidFill>
                  <a:schemeClr val="tx1"/>
                </a:solidFill>
              </a:rPr>
              <a:t>PPRCH </a:t>
            </a:r>
            <a:r>
              <a:rPr lang="cs-CZ" dirty="0">
                <a:solidFill>
                  <a:schemeClr val="tx1"/>
                </a:solidFill>
              </a:rPr>
              <a:t>na 1. stupních základních</a:t>
            </a:r>
          </a:p>
          <a:p>
            <a:r>
              <a:rPr lang="cs-CZ" dirty="0">
                <a:solidFill>
                  <a:schemeClr val="tx1"/>
                </a:solidFill>
              </a:rPr>
              <a:t>škol v MČ Praha </a:t>
            </a:r>
            <a:r>
              <a:rPr lang="cs-CZ" dirty="0" smtClean="0">
                <a:solidFill>
                  <a:schemeClr val="tx1"/>
                </a:solidFill>
              </a:rPr>
              <a:t>6. Zahájení </a:t>
            </a:r>
            <a:r>
              <a:rPr lang="cs-CZ" dirty="0">
                <a:solidFill>
                  <a:schemeClr val="tx1"/>
                </a:solidFill>
              </a:rPr>
              <a:t>pilotního projektu Primární </a:t>
            </a:r>
            <a:r>
              <a:rPr lang="cs-CZ" dirty="0" smtClean="0">
                <a:solidFill>
                  <a:schemeClr val="tx1"/>
                </a:solidFill>
              </a:rPr>
              <a:t>prevence hazardního </a:t>
            </a:r>
            <a:r>
              <a:rPr lang="cs-CZ" dirty="0">
                <a:solidFill>
                  <a:schemeClr val="tx1"/>
                </a:solidFill>
              </a:rPr>
              <a:t>hráčství na středních školách</a:t>
            </a:r>
            <a:r>
              <a:rPr lang="cs-CZ" dirty="0" smtClean="0">
                <a:solidFill>
                  <a:schemeClr val="tx1"/>
                </a:solidFill>
              </a:rPr>
              <a:t>.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2017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●●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Úspěšně jsme zahájili další ročník akreditovaného kurzu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„Vzdělávací kurz primární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prevence užívání návykových látek a dalších forem rizikového chování“.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112042" y="1020278"/>
            <a:ext cx="45813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</a:p>
        </p:txBody>
      </p:sp>
      <p:sp>
        <p:nvSpPr>
          <p:cNvPr id="3" name="Obdélník 2"/>
          <p:cNvSpPr/>
          <p:nvPr/>
        </p:nvSpPr>
        <p:spPr>
          <a:xfrm>
            <a:off x="6112042" y="1045461"/>
            <a:ext cx="4581358" cy="5461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rámci programu Nízkoprahové služby realizace dalšího běhu letního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příměstského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tábora.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Realizovali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jsme </a:t>
            </a:r>
            <a:r>
              <a:rPr lang="cs-CZ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ročník fotografické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soutěže s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názvem „Místo, kde se cítím dobře</a:t>
            </a:r>
            <a:r>
              <a:rPr lang="cs-CZ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Získali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jsme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Certifikaci odborné </a:t>
            </a:r>
            <a:r>
              <a:rPr lang="cs-CZ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způsobilosti Rady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vlády pro koordinaci protidrogové </a:t>
            </a:r>
            <a:r>
              <a:rPr lang="cs-CZ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politiky v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rámci pilotního projektu </a:t>
            </a:r>
            <a:r>
              <a:rPr lang="cs-CZ" sz="18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Adiktologické</a:t>
            </a:r>
            <a:r>
              <a:rPr lang="cs-CZ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ambulance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děti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dospívající</a:t>
            </a:r>
            <a:r>
              <a:rPr lang="cs-CZ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29" y="4139786"/>
            <a:ext cx="4561969" cy="342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09696"/>
      </p:ext>
    </p:extLst>
  </p:cSld>
  <p:clrMapOvr>
    <a:masterClrMapping/>
  </p:clrMapOvr>
  <p:transition spd="slow" advTm="32387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-19388" y="0"/>
            <a:ext cx="9623025" cy="827773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endParaRPr lang="cs-CZ" sz="2800" b="1" dirty="0" smtClean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HISTORIE </a:t>
            </a:r>
            <a:r>
              <a:rPr lang="cs-CZ" sz="2800" b="1" dirty="0" err="1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Prev</a:t>
            </a: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-Centrum, </a:t>
            </a:r>
            <a:r>
              <a:rPr lang="cs-CZ" sz="2800" b="1" dirty="0" err="1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z.ú</a:t>
            </a: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lang="cs-CZ" sz="2800" dirty="0"/>
              <a:t> </a:t>
            </a:r>
            <a:r>
              <a:rPr lang="cs-CZ" sz="2800" dirty="0" smtClean="0"/>
              <a:t>     </a:t>
            </a:r>
            <a:r>
              <a:rPr lang="cs-CZ" sz="2800" b="1" dirty="0" smtClean="0"/>
              <a:t>2001 - </a:t>
            </a:r>
            <a:r>
              <a:rPr lang="cs-CZ" sz="2800" b="1" dirty="0"/>
              <a:t>2021 </a:t>
            </a:r>
          </a:p>
          <a:p>
            <a:pPr>
              <a:spcBef>
                <a:spcPct val="0"/>
              </a:spcBef>
            </a:pPr>
            <a:endParaRPr lang="cs-CZ" sz="2800" b="1" dirty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23027" y="0"/>
            <a:ext cx="1089763" cy="8277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23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6304549" y="7609221"/>
            <a:ext cx="6304280" cy="58294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Rectangle 16"/>
          <p:cNvSpPr/>
          <p:nvPr/>
        </p:nvSpPr>
        <p:spPr>
          <a:xfrm>
            <a:off x="-38778" y="827773"/>
            <a:ext cx="7496175" cy="3132553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 smtClean="0">
                <a:solidFill>
                  <a:schemeClr val="tx1"/>
                </a:solidFill>
              </a:rPr>
              <a:t>2018</a:t>
            </a:r>
            <a:endParaRPr lang="cs-CZ" dirty="0">
              <a:solidFill>
                <a:schemeClr val="tx1"/>
              </a:solidFill>
            </a:endParaRPr>
          </a:p>
          <a:p>
            <a:pPr lvl="0"/>
            <a:r>
              <a:rPr lang="cs-CZ" dirty="0">
                <a:solidFill>
                  <a:schemeClr val="tx1"/>
                </a:solidFill>
              </a:rPr>
              <a:t>●● </a:t>
            </a:r>
            <a:r>
              <a:rPr lang="cs-CZ" dirty="0" smtClean="0">
                <a:solidFill>
                  <a:schemeClr val="tx1"/>
                </a:solidFill>
              </a:rPr>
              <a:t>Ukončili jsme </a:t>
            </a:r>
            <a:r>
              <a:rPr lang="cs-CZ" b="1" dirty="0">
                <a:solidFill>
                  <a:schemeClr val="tx1"/>
                </a:solidFill>
              </a:rPr>
              <a:t>další ročník akreditovaného </a:t>
            </a:r>
            <a:r>
              <a:rPr lang="cs-CZ" dirty="0">
                <a:solidFill>
                  <a:schemeClr val="tx1"/>
                </a:solidFill>
              </a:rPr>
              <a:t>kurzu „</a:t>
            </a:r>
            <a:r>
              <a:rPr lang="cs-CZ" b="1" dirty="0">
                <a:solidFill>
                  <a:schemeClr val="tx1"/>
                </a:solidFill>
              </a:rPr>
              <a:t>Vzdělávací kurz primární prevence užívání návykových látek a dalších forem rizikového chování“.</a:t>
            </a:r>
          </a:p>
          <a:p>
            <a:pPr lvl="0"/>
            <a:r>
              <a:rPr lang="cs-CZ" dirty="0" smtClean="0">
                <a:solidFill>
                  <a:schemeClr val="tx1"/>
                </a:solidFill>
              </a:rPr>
              <a:t>Realizovali </a:t>
            </a:r>
            <a:r>
              <a:rPr lang="cs-CZ" dirty="0">
                <a:solidFill>
                  <a:schemeClr val="tx1"/>
                </a:solidFill>
              </a:rPr>
              <a:t>jsme </a:t>
            </a:r>
            <a:r>
              <a:rPr lang="cs-CZ" b="1" dirty="0">
                <a:solidFill>
                  <a:schemeClr val="tx1"/>
                </a:solidFill>
              </a:rPr>
              <a:t>XII. běh Kurzu rodinného poradenství pro pracovníky </a:t>
            </a:r>
            <a:r>
              <a:rPr lang="cs-CZ" dirty="0">
                <a:solidFill>
                  <a:schemeClr val="tx1"/>
                </a:solidFill>
              </a:rPr>
              <a:t>pomáhajících profesí.</a:t>
            </a:r>
          </a:p>
          <a:p>
            <a:pPr lvl="0"/>
            <a:r>
              <a:rPr lang="cs-CZ" dirty="0">
                <a:solidFill>
                  <a:schemeClr val="tx1"/>
                </a:solidFill>
              </a:rPr>
              <a:t>Získali jsme </a:t>
            </a:r>
            <a:r>
              <a:rPr lang="cs-CZ" b="1" dirty="0">
                <a:solidFill>
                  <a:schemeClr val="tx1"/>
                </a:solidFill>
              </a:rPr>
              <a:t>akreditaci MPSV </a:t>
            </a:r>
            <a:r>
              <a:rPr lang="cs-CZ" dirty="0">
                <a:solidFill>
                  <a:schemeClr val="tx1"/>
                </a:solidFill>
              </a:rPr>
              <a:t>pro Kurz rodinného poradenství pro pracovníky pomáhajících profesí.</a:t>
            </a:r>
          </a:p>
          <a:p>
            <a:pPr lvl="0"/>
            <a:r>
              <a:rPr lang="cs-CZ" dirty="0" smtClean="0">
                <a:solidFill>
                  <a:schemeClr val="tx1"/>
                </a:solidFill>
              </a:rPr>
              <a:t>Zahájili jsme spolupráci s Klinikou </a:t>
            </a:r>
            <a:r>
              <a:rPr lang="cs-CZ" dirty="0" err="1" smtClean="0">
                <a:solidFill>
                  <a:schemeClr val="tx1"/>
                </a:solidFill>
              </a:rPr>
              <a:t>hepatogastroenterologie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IKEMu</a:t>
            </a:r>
            <a:r>
              <a:rPr lang="cs-CZ" dirty="0" smtClean="0">
                <a:solidFill>
                  <a:schemeClr val="tx1"/>
                </a:solidFill>
              </a:rPr>
              <a:t> (šetrná léčba VHC).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112042" y="1020278"/>
            <a:ext cx="45813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</a:p>
        </p:txBody>
      </p:sp>
      <p:sp>
        <p:nvSpPr>
          <p:cNvPr id="12" name="Rectangle 16"/>
          <p:cNvSpPr/>
          <p:nvPr/>
        </p:nvSpPr>
        <p:spPr>
          <a:xfrm>
            <a:off x="2663825" y="3960325"/>
            <a:ext cx="8029575" cy="3600937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 smtClean="0">
                <a:solidFill>
                  <a:schemeClr val="tx1"/>
                </a:solidFill>
              </a:rPr>
              <a:t>2019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●● V</a:t>
            </a:r>
            <a:r>
              <a:rPr lang="cs-CZ" dirty="0">
                <a:solidFill>
                  <a:schemeClr val="tx1"/>
                </a:solidFill>
              </a:rPr>
              <a:t> lednu 2019 jsme získali </a:t>
            </a:r>
            <a:r>
              <a:rPr lang="cs-CZ" b="1" dirty="0">
                <a:solidFill>
                  <a:schemeClr val="tx1"/>
                </a:solidFill>
              </a:rPr>
              <a:t>certifikaci odborné způsobilosti programů všeobecné a selektivní </a:t>
            </a:r>
            <a:r>
              <a:rPr lang="cs-CZ" dirty="0">
                <a:solidFill>
                  <a:schemeClr val="tx1"/>
                </a:solidFill>
              </a:rPr>
              <a:t>primární prevence rizikového chování v plném rozsahu na 5 let.</a:t>
            </a:r>
          </a:p>
          <a:p>
            <a:r>
              <a:rPr lang="cs-CZ" dirty="0">
                <a:solidFill>
                  <a:schemeClr val="tx1"/>
                </a:solidFill>
              </a:rPr>
              <a:t>V Programech primární prevence jsme </a:t>
            </a:r>
            <a:r>
              <a:rPr lang="cs-CZ" dirty="0" smtClean="0">
                <a:solidFill>
                  <a:schemeClr val="tx1"/>
                </a:solidFill>
              </a:rPr>
              <a:t>uspěli ve výběrovém </a:t>
            </a:r>
            <a:r>
              <a:rPr lang="cs-CZ" dirty="0">
                <a:solidFill>
                  <a:schemeClr val="tx1"/>
                </a:solidFill>
              </a:rPr>
              <a:t>řízení </a:t>
            </a:r>
            <a:r>
              <a:rPr lang="cs-CZ" dirty="0" smtClean="0">
                <a:solidFill>
                  <a:schemeClr val="tx1"/>
                </a:solidFill>
              </a:rPr>
              <a:t>na </a:t>
            </a:r>
            <a:r>
              <a:rPr lang="cs-CZ" dirty="0">
                <a:solidFill>
                  <a:schemeClr val="tx1"/>
                </a:solidFill>
              </a:rPr>
              <a:t>realizaci programů primární prevence rizikového chování na školách zřizovaných </a:t>
            </a:r>
            <a:r>
              <a:rPr lang="cs-CZ" b="1" dirty="0">
                <a:solidFill>
                  <a:schemeClr val="tx1"/>
                </a:solidFill>
              </a:rPr>
              <a:t>MČ Praha 14 na období 5 </a:t>
            </a:r>
            <a:r>
              <a:rPr lang="cs-CZ" b="1" dirty="0" smtClean="0">
                <a:solidFill>
                  <a:schemeClr val="tx1"/>
                </a:solidFill>
              </a:rPr>
              <a:t>let.</a:t>
            </a:r>
            <a:endParaRPr lang="cs-CZ" dirty="0" smtClean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V listopadu 2019 jsme získali </a:t>
            </a:r>
            <a:r>
              <a:rPr lang="cs-CZ" b="1" dirty="0">
                <a:solidFill>
                  <a:schemeClr val="tx1"/>
                </a:solidFill>
              </a:rPr>
              <a:t>certifikaci odborné způsobilosti programu Prev-Centrum, </a:t>
            </a:r>
            <a:r>
              <a:rPr lang="cs-CZ" b="1" dirty="0" err="1">
                <a:solidFill>
                  <a:schemeClr val="tx1"/>
                </a:solidFill>
              </a:rPr>
              <a:t>z.ú</a:t>
            </a:r>
            <a:r>
              <a:rPr lang="cs-CZ" b="1" dirty="0">
                <a:solidFill>
                  <a:schemeClr val="tx1"/>
                </a:solidFill>
              </a:rPr>
              <a:t>., Ambulantní léčba </a:t>
            </a:r>
            <a:r>
              <a:rPr lang="cs-CZ" dirty="0">
                <a:solidFill>
                  <a:schemeClr val="tx1"/>
                </a:solidFill>
              </a:rPr>
              <a:t>v plném rozsahu na 4 roky.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429" y="827773"/>
            <a:ext cx="3255393" cy="31325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0324"/>
            <a:ext cx="2646567" cy="26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38916"/>
      </p:ext>
    </p:extLst>
  </p:cSld>
  <p:clrMapOvr>
    <a:masterClrMapping/>
  </p:clrMapOvr>
  <p:transition spd="slow" advTm="31003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-19388" y="0"/>
            <a:ext cx="9623025" cy="827773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endParaRPr lang="cs-CZ" sz="2800" b="1" dirty="0" smtClean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HISTORIE </a:t>
            </a:r>
            <a:r>
              <a:rPr lang="cs-CZ" sz="2800" b="1" dirty="0" err="1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Prev-Centrum,z.ú</a:t>
            </a: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lang="cs-CZ" sz="2800" dirty="0"/>
              <a:t> </a:t>
            </a:r>
            <a:r>
              <a:rPr lang="cs-CZ" sz="2800" dirty="0" smtClean="0"/>
              <a:t>     </a:t>
            </a:r>
            <a:r>
              <a:rPr lang="cs-CZ" sz="2800" b="1" dirty="0" smtClean="0"/>
              <a:t>2001 - </a:t>
            </a:r>
            <a:r>
              <a:rPr lang="cs-CZ" sz="2800" b="1" dirty="0"/>
              <a:t>2021 </a:t>
            </a:r>
          </a:p>
          <a:p>
            <a:pPr>
              <a:spcBef>
                <a:spcPct val="0"/>
              </a:spcBef>
            </a:pPr>
            <a:endParaRPr lang="cs-CZ" sz="2800" b="1" dirty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23027" y="0"/>
            <a:ext cx="1089763" cy="924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24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6304549" y="7609221"/>
            <a:ext cx="6304280" cy="58294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Rectangle 16"/>
          <p:cNvSpPr/>
          <p:nvPr/>
        </p:nvSpPr>
        <p:spPr>
          <a:xfrm>
            <a:off x="0" y="827773"/>
            <a:ext cx="10693399" cy="673349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400" b="1" dirty="0" smtClean="0">
              <a:solidFill>
                <a:schemeClr val="tx1"/>
              </a:solidFill>
            </a:endParaRPr>
          </a:p>
          <a:p>
            <a:r>
              <a:rPr lang="cs-CZ" sz="2400" b="1" dirty="0" smtClean="0">
                <a:solidFill>
                  <a:schemeClr val="tx1"/>
                </a:solidFill>
              </a:rPr>
              <a:t>2020</a:t>
            </a:r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●● </a:t>
            </a:r>
            <a:r>
              <a:rPr lang="cs-CZ" b="1" dirty="0" smtClean="0">
                <a:solidFill>
                  <a:schemeClr val="tx1"/>
                </a:solidFill>
              </a:rPr>
              <a:t>Zahájili </a:t>
            </a:r>
            <a:r>
              <a:rPr lang="cs-CZ" b="1" dirty="0">
                <a:solidFill>
                  <a:schemeClr val="tx1"/>
                </a:solidFill>
              </a:rPr>
              <a:t>jsme XIII. ročník Kurzu rodinného </a:t>
            </a:r>
            <a:r>
              <a:rPr lang="cs-CZ" b="1" dirty="0" smtClean="0">
                <a:solidFill>
                  <a:schemeClr val="tx1"/>
                </a:solidFill>
              </a:rPr>
              <a:t>poradenství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>
                <a:solidFill>
                  <a:schemeClr val="tx1"/>
                </a:solidFill>
              </a:rPr>
              <a:t>který v souvislosti s protiepidemickými opatřeními nebyl dokončen a jeho pokračování je v plánu v druhé polovině roku 2021.</a:t>
            </a:r>
          </a:p>
          <a:p>
            <a:r>
              <a:rPr lang="cs-CZ" b="1" dirty="0">
                <a:solidFill>
                  <a:schemeClr val="tx1"/>
                </a:solidFill>
              </a:rPr>
              <a:t>Aktivity služeb realizovaných v kontextu pandemie onemocnění COVID 19 v roce 2020 a 2021 a souvisejícími vládními restrikcemi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 </a:t>
            </a:r>
            <a:r>
              <a:rPr lang="cs-CZ" b="1" dirty="0" err="1" smtClean="0">
                <a:solidFill>
                  <a:schemeClr val="tx1"/>
                </a:solidFill>
              </a:rPr>
              <a:t>Prev</a:t>
            </a:r>
            <a:r>
              <a:rPr lang="cs-CZ" b="1" dirty="0" smtClean="0">
                <a:solidFill>
                  <a:schemeClr val="tx1"/>
                </a:solidFill>
              </a:rPr>
              <a:t>-Centrum</a:t>
            </a:r>
            <a:r>
              <a:rPr lang="cs-CZ" b="1" dirty="0">
                <a:solidFill>
                  <a:schemeClr val="tx1"/>
                </a:solidFill>
              </a:rPr>
              <a:t>, </a:t>
            </a:r>
            <a:r>
              <a:rPr lang="cs-CZ" b="1" dirty="0" err="1">
                <a:solidFill>
                  <a:schemeClr val="tx1"/>
                </a:solidFill>
              </a:rPr>
              <a:t>z.ú</a:t>
            </a:r>
            <a:r>
              <a:rPr lang="cs-CZ" b="1" dirty="0">
                <a:solidFill>
                  <a:schemeClr val="tx1"/>
                </a:solidFill>
              </a:rPr>
              <a:t>., Programy primární prevence </a:t>
            </a:r>
            <a:endParaRPr lang="cs-CZ" dirty="0">
              <a:solidFill>
                <a:schemeClr val="tx1"/>
              </a:solidFill>
            </a:endParaRPr>
          </a:p>
          <a:p>
            <a:pPr lvl="0"/>
            <a:r>
              <a:rPr lang="cs-CZ" b="1" dirty="0">
                <a:solidFill>
                  <a:schemeClr val="tx1"/>
                </a:solidFill>
              </a:rPr>
              <a:t>Služba vzdálené podpory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Vzhledem k </a:t>
            </a:r>
            <a:r>
              <a:rPr lang="cs-CZ" b="1" dirty="0">
                <a:solidFill>
                  <a:schemeClr val="tx1"/>
                </a:solidFill>
              </a:rPr>
              <a:t>uzavření škol v březnu 2020</a:t>
            </a:r>
            <a:r>
              <a:rPr lang="cs-CZ" dirty="0">
                <a:solidFill>
                  <a:schemeClr val="tx1"/>
                </a:solidFill>
              </a:rPr>
              <a:t> jsme v reakci na tuto situaci vytvořili mimořádné časově omezené služby, které jsou realizovány i v roce 2021. V rámci tzv. </a:t>
            </a:r>
            <a:r>
              <a:rPr lang="cs-CZ" b="1" dirty="0">
                <a:solidFill>
                  <a:schemeClr val="tx1"/>
                </a:solidFill>
              </a:rPr>
              <a:t>Služby vzdálené podpory</a:t>
            </a:r>
            <a:r>
              <a:rPr lang="cs-CZ" dirty="0">
                <a:solidFill>
                  <a:schemeClr val="tx1"/>
                </a:solidFill>
              </a:rPr>
              <a:t> jsme pracovali s jednotlivci i celými třídními kolektivy pomocí prostředků online komunikace (platformy Skype, Zoom, Google </a:t>
            </a:r>
            <a:r>
              <a:rPr lang="cs-CZ" dirty="0" err="1">
                <a:solidFill>
                  <a:schemeClr val="tx1"/>
                </a:solidFill>
              </a:rPr>
              <a:t>Meet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err="1">
                <a:solidFill>
                  <a:schemeClr val="tx1"/>
                </a:solidFill>
              </a:rPr>
              <a:t>Facebook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err="1">
                <a:solidFill>
                  <a:schemeClr val="tx1"/>
                </a:solidFill>
              </a:rPr>
              <a:t>Instagram</a:t>
            </a:r>
            <a:r>
              <a:rPr lang="cs-CZ" dirty="0">
                <a:solidFill>
                  <a:schemeClr val="tx1"/>
                </a:solidFill>
              </a:rPr>
              <a:t>). Náplní setkání s jednotlivci byla zejména podpora školní výuky, s třídními kolektivy pak realizace doplňkového online preventivního programu (hraní deskové hry Cesta labyrintem města). Služba vzdálené podpory byla ukončena </a:t>
            </a:r>
            <a:r>
              <a:rPr lang="cs-CZ" b="1" dirty="0">
                <a:solidFill>
                  <a:schemeClr val="tx1"/>
                </a:solidFill>
              </a:rPr>
              <a:t>v červnu 2020 </a:t>
            </a:r>
            <a:r>
              <a:rPr lang="cs-CZ" dirty="0">
                <a:solidFill>
                  <a:schemeClr val="tx1"/>
                </a:solidFill>
              </a:rPr>
              <a:t>a po </a:t>
            </a:r>
            <a:r>
              <a:rPr lang="cs-CZ" b="1" dirty="0">
                <a:solidFill>
                  <a:schemeClr val="tx1"/>
                </a:solidFill>
              </a:rPr>
              <a:t>opětovném uzavření škol v říjnu 2020 </a:t>
            </a:r>
            <a:r>
              <a:rPr lang="cs-CZ" dirty="0">
                <a:solidFill>
                  <a:schemeClr val="tx1"/>
                </a:solidFill>
              </a:rPr>
              <a:t>byla znovu obnovena a pokračuje dosud</a:t>
            </a:r>
            <a:r>
              <a:rPr lang="cs-CZ" dirty="0" smtClean="0">
                <a:solidFill>
                  <a:schemeClr val="tx1"/>
                </a:solidFill>
              </a:rPr>
              <a:t>.</a:t>
            </a:r>
            <a:r>
              <a:rPr lang="cs-CZ" b="1" dirty="0"/>
              <a:t>  </a:t>
            </a:r>
            <a:endParaRPr lang="cs-CZ" dirty="0"/>
          </a:p>
          <a:p>
            <a:pPr lvl="0"/>
            <a:r>
              <a:rPr lang="cs-CZ" b="1" dirty="0">
                <a:solidFill>
                  <a:schemeClr val="tx1"/>
                </a:solidFill>
              </a:rPr>
              <a:t>Online programy všeobecné primární prevence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Od října 2020</a:t>
            </a:r>
            <a:r>
              <a:rPr lang="cs-CZ" dirty="0">
                <a:solidFill>
                  <a:schemeClr val="tx1"/>
                </a:solidFill>
              </a:rPr>
              <a:t> po opětovném uzavření škol z důvodu vládních opatření v souvislosti s pandemií COVID 19 byla vytvořena speciální metodika </a:t>
            </a:r>
            <a:r>
              <a:rPr lang="cs-CZ" b="1" dirty="0">
                <a:solidFill>
                  <a:schemeClr val="tx1"/>
                </a:solidFill>
              </a:rPr>
              <a:t>online programů všeobecné primární prevence</a:t>
            </a:r>
            <a:r>
              <a:rPr lang="cs-CZ" dirty="0">
                <a:solidFill>
                  <a:schemeClr val="tx1"/>
                </a:solidFill>
              </a:rPr>
              <a:t>. Tato online forma realizace všeobecné primární prevence ve školách pokračovala až do konce dubna 2021. Online programy všeobecné primární prevence jsou určeny pro žáky </a:t>
            </a:r>
            <a:r>
              <a:rPr lang="cs-CZ" b="1" dirty="0">
                <a:solidFill>
                  <a:schemeClr val="tx1"/>
                </a:solidFill>
              </a:rPr>
              <a:t>1. a 2. stupně ZŠ, </a:t>
            </a:r>
            <a:r>
              <a:rPr lang="cs-CZ" dirty="0">
                <a:solidFill>
                  <a:schemeClr val="tx1"/>
                </a:solidFill>
              </a:rPr>
              <a:t>studenty </a:t>
            </a:r>
            <a:r>
              <a:rPr lang="cs-CZ" b="1" dirty="0">
                <a:solidFill>
                  <a:schemeClr val="tx1"/>
                </a:solidFill>
              </a:rPr>
              <a:t>víceletých gymnázií </a:t>
            </a:r>
            <a:r>
              <a:rPr lang="cs-CZ" dirty="0">
                <a:solidFill>
                  <a:schemeClr val="tx1"/>
                </a:solidFill>
              </a:rPr>
              <a:t>a studenty</a:t>
            </a:r>
            <a:r>
              <a:rPr lang="cs-CZ" b="1" dirty="0">
                <a:solidFill>
                  <a:schemeClr val="tx1"/>
                </a:solidFill>
              </a:rPr>
              <a:t> 1. – 3. ročníku SŠ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112042" y="1020278"/>
            <a:ext cx="45813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40150853"/>
      </p:ext>
    </p:extLst>
  </p:cSld>
  <p:clrMapOvr>
    <a:masterClrMapping/>
  </p:clrMapOvr>
  <p:transition spd="slow" advTm="33417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-19388" y="0"/>
            <a:ext cx="9623025" cy="827773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endParaRPr lang="cs-CZ" sz="2800" b="1" dirty="0" smtClean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HISTORIE </a:t>
            </a:r>
            <a:r>
              <a:rPr lang="cs-CZ" sz="2800" b="1" dirty="0" err="1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Prev-Centrum,z.ú</a:t>
            </a:r>
            <a:r>
              <a:rPr lang="cs-CZ" sz="2800" b="1" dirty="0" smtClean="0">
                <a:ln w="3175">
                  <a:noFill/>
                </a:ln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lang="cs-CZ" sz="2800" dirty="0"/>
              <a:t> </a:t>
            </a:r>
            <a:r>
              <a:rPr lang="cs-CZ" sz="2800" dirty="0" smtClean="0"/>
              <a:t>     </a:t>
            </a:r>
            <a:r>
              <a:rPr lang="cs-CZ" sz="2800" b="1" dirty="0" smtClean="0"/>
              <a:t>2001 - </a:t>
            </a:r>
            <a:r>
              <a:rPr lang="cs-CZ" sz="2800" b="1" dirty="0"/>
              <a:t>2021 </a:t>
            </a:r>
          </a:p>
          <a:p>
            <a:pPr>
              <a:spcBef>
                <a:spcPct val="0"/>
              </a:spcBef>
            </a:pPr>
            <a:endParaRPr lang="cs-CZ" sz="2800" b="1" dirty="0">
              <a:ln w="3175">
                <a:noFill/>
              </a:ln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23027" y="0"/>
            <a:ext cx="1089763" cy="924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25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6304549" y="7609221"/>
            <a:ext cx="6304280" cy="58294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Rectangle 16"/>
          <p:cNvSpPr/>
          <p:nvPr/>
        </p:nvSpPr>
        <p:spPr>
          <a:xfrm>
            <a:off x="0" y="827773"/>
            <a:ext cx="10693399" cy="673349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400" b="1" dirty="0" smtClean="0">
              <a:solidFill>
                <a:schemeClr val="tx1"/>
              </a:solidFill>
            </a:endParaRPr>
          </a:p>
          <a:p>
            <a:r>
              <a:rPr lang="cs-CZ" sz="2400" b="1" dirty="0" smtClean="0">
                <a:solidFill>
                  <a:schemeClr val="tx1"/>
                </a:solidFill>
              </a:rPr>
              <a:t>2020</a:t>
            </a:r>
            <a:endParaRPr lang="cs-CZ" b="1" dirty="0" smtClean="0">
              <a:solidFill>
                <a:schemeClr val="tx1"/>
              </a:solidFill>
            </a:endParaRPr>
          </a:p>
          <a:p>
            <a:pPr lvl="0"/>
            <a:r>
              <a:rPr lang="cs-CZ" dirty="0" smtClean="0">
                <a:solidFill>
                  <a:schemeClr val="tx1"/>
                </a:solidFill>
              </a:rPr>
              <a:t>●● </a:t>
            </a:r>
            <a:r>
              <a:rPr lang="cs-CZ" sz="1800" b="1" dirty="0" smtClean="0">
                <a:solidFill>
                  <a:schemeClr val="tx1"/>
                </a:solidFill>
              </a:rPr>
              <a:t>Interaktivní </a:t>
            </a:r>
            <a:r>
              <a:rPr lang="cs-CZ" sz="1800" b="1" dirty="0">
                <a:solidFill>
                  <a:schemeClr val="tx1"/>
                </a:solidFill>
              </a:rPr>
              <a:t>preventivní seriál „Prevence z obýváku“</a:t>
            </a:r>
            <a:endParaRPr lang="cs-CZ" sz="1800" dirty="0">
              <a:solidFill>
                <a:schemeClr val="tx1"/>
              </a:solidFill>
            </a:endParaRPr>
          </a:p>
          <a:p>
            <a:r>
              <a:rPr lang="cs-CZ" sz="1800" dirty="0">
                <a:solidFill>
                  <a:schemeClr val="tx1"/>
                </a:solidFill>
              </a:rPr>
              <a:t>Od </a:t>
            </a:r>
            <a:r>
              <a:rPr lang="cs-CZ" sz="1800" b="1" dirty="0">
                <a:solidFill>
                  <a:schemeClr val="tx1"/>
                </a:solidFill>
              </a:rPr>
              <a:t>dubna 2020</a:t>
            </a:r>
            <a:r>
              <a:rPr lang="cs-CZ" sz="1800" dirty="0">
                <a:solidFill>
                  <a:schemeClr val="tx1"/>
                </a:solidFill>
              </a:rPr>
              <a:t> jsme školám poskytovali metodickou podporu ve vzdálené výuce formou zpracovávání interaktivních preventivních materiálů. V rámci tvorby mimořádných metodických materiálů jsme vytvořili seriál </a:t>
            </a:r>
            <a:r>
              <a:rPr lang="cs-CZ" sz="1800" b="1" dirty="0">
                <a:solidFill>
                  <a:schemeClr val="tx1"/>
                </a:solidFill>
              </a:rPr>
              <a:t>video prezentací</a:t>
            </a:r>
            <a:r>
              <a:rPr lang="cs-CZ" sz="1800" dirty="0">
                <a:solidFill>
                  <a:schemeClr val="tx1"/>
                </a:solidFill>
              </a:rPr>
              <a:t> a </a:t>
            </a:r>
            <a:r>
              <a:rPr lang="cs-CZ" sz="1800" b="1" dirty="0">
                <a:solidFill>
                  <a:schemeClr val="tx1"/>
                </a:solidFill>
              </a:rPr>
              <a:t>příběhů s pracovními listy </a:t>
            </a:r>
            <a:r>
              <a:rPr lang="cs-CZ" sz="1800" dirty="0">
                <a:solidFill>
                  <a:schemeClr val="tx1"/>
                </a:solidFill>
              </a:rPr>
              <a:t>(„Prevence z obýváku“) s interaktivním preventivním obsahem, které jsme v pravidelných intervalech sdíleli online k využití při práci s žáky ve vzdálené výuce nebo ve školních skupinách přímo ve škole</a:t>
            </a:r>
            <a:r>
              <a:rPr lang="cs-CZ" sz="1800" dirty="0" smtClean="0">
                <a:solidFill>
                  <a:schemeClr val="tx1"/>
                </a:solidFill>
              </a:rPr>
              <a:t>.</a:t>
            </a:r>
          </a:p>
          <a:p>
            <a:endParaRPr lang="cs-CZ" sz="1800" dirty="0">
              <a:solidFill>
                <a:schemeClr val="tx1"/>
              </a:solidFill>
            </a:endParaRPr>
          </a:p>
          <a:p>
            <a:r>
              <a:rPr lang="cs-CZ" sz="1800" dirty="0">
                <a:solidFill>
                  <a:schemeClr val="tx1"/>
                </a:solidFill>
              </a:rPr>
              <a:t>●● </a:t>
            </a:r>
            <a:r>
              <a:rPr lang="cs-CZ" sz="1800" b="1" dirty="0" err="1" smtClean="0">
                <a:solidFill>
                  <a:schemeClr val="tx1"/>
                </a:solidFill>
              </a:rPr>
              <a:t>Prev</a:t>
            </a:r>
            <a:r>
              <a:rPr lang="cs-CZ" sz="1800" b="1" dirty="0" smtClean="0">
                <a:solidFill>
                  <a:schemeClr val="tx1"/>
                </a:solidFill>
              </a:rPr>
              <a:t>-Centrum</a:t>
            </a:r>
            <a:r>
              <a:rPr lang="cs-CZ" sz="1800" b="1" dirty="0">
                <a:solidFill>
                  <a:schemeClr val="tx1"/>
                </a:solidFill>
              </a:rPr>
              <a:t>, </a:t>
            </a:r>
            <a:r>
              <a:rPr lang="cs-CZ" sz="1800" b="1" dirty="0" err="1">
                <a:solidFill>
                  <a:schemeClr val="tx1"/>
                </a:solidFill>
              </a:rPr>
              <a:t>z.ú</a:t>
            </a:r>
            <a:r>
              <a:rPr lang="cs-CZ" sz="1800" b="1" dirty="0">
                <a:solidFill>
                  <a:schemeClr val="tx1"/>
                </a:solidFill>
              </a:rPr>
              <a:t>., Ambulantní léčba </a:t>
            </a:r>
            <a:endParaRPr lang="cs-CZ" sz="1800" dirty="0">
              <a:solidFill>
                <a:schemeClr val="tx1"/>
              </a:solidFill>
            </a:endParaRPr>
          </a:p>
          <a:p>
            <a:r>
              <a:rPr lang="cs-CZ" sz="1800" dirty="0">
                <a:solidFill>
                  <a:schemeClr val="tx1"/>
                </a:solidFill>
              </a:rPr>
              <a:t>Veškeré odborné služby poskytované na osobní formou podléhaly striktním hygienickým požadavkům tzn. konzultace individuální, rodinné i skupinové terapie probíhaly v respirátorech FFP2 a FFP3, byl zajištěn dostatečný odstup, větrání, čistička vzduchu a důkladné hygienické ošetření konzultačních prostor. Psychoterapeutické skupiny byly dočasně limitovány tak, aby počet přítomných byl 6 osob. Většina klientů trvala na osobním kontaktu, online formy vyhledávalo menší množství klientů.</a:t>
            </a:r>
            <a:r>
              <a:rPr lang="cs-CZ" sz="1800" b="1" dirty="0">
                <a:solidFill>
                  <a:schemeClr val="tx1"/>
                </a:solidFill>
              </a:rPr>
              <a:t> Navzdory epidemické situaci s COVID 19 nezaznamenáváme úbytek klientů naopak se průběžně zvyšuje počet žádostí</a:t>
            </a:r>
            <a:r>
              <a:rPr lang="cs-CZ" sz="1800" dirty="0">
                <a:solidFill>
                  <a:schemeClr val="tx1"/>
                </a:solidFill>
              </a:rPr>
              <a:t> o ambulantní léčbu zejména u osob s problematikou zneužívání alkoholu.</a:t>
            </a:r>
          </a:p>
          <a:p>
            <a:endParaRPr lang="cs-CZ" sz="1800" dirty="0">
              <a:solidFill>
                <a:schemeClr val="tx1"/>
              </a:solidFill>
            </a:endParaRPr>
          </a:p>
          <a:p>
            <a:r>
              <a:rPr lang="cs-CZ" sz="1800" dirty="0">
                <a:solidFill>
                  <a:schemeClr val="tx1"/>
                </a:solidFill>
              </a:rPr>
              <a:t>●● </a:t>
            </a:r>
            <a:r>
              <a:rPr lang="cs-CZ" sz="1800" b="1" dirty="0" err="1" smtClean="0">
                <a:solidFill>
                  <a:schemeClr val="tx1"/>
                </a:solidFill>
              </a:rPr>
              <a:t>Prev</a:t>
            </a:r>
            <a:r>
              <a:rPr lang="cs-CZ" sz="1800" b="1" dirty="0" smtClean="0">
                <a:solidFill>
                  <a:schemeClr val="tx1"/>
                </a:solidFill>
              </a:rPr>
              <a:t>-Centrum</a:t>
            </a:r>
            <a:r>
              <a:rPr lang="cs-CZ" sz="1800" b="1" dirty="0">
                <a:solidFill>
                  <a:schemeClr val="tx1"/>
                </a:solidFill>
              </a:rPr>
              <a:t>, </a:t>
            </a:r>
            <a:r>
              <a:rPr lang="cs-CZ" sz="1800" b="1" dirty="0" err="1">
                <a:solidFill>
                  <a:schemeClr val="tx1"/>
                </a:solidFill>
              </a:rPr>
              <a:t>z.ú</a:t>
            </a:r>
            <a:r>
              <a:rPr lang="cs-CZ" sz="1800" b="1" dirty="0">
                <a:solidFill>
                  <a:schemeClr val="tx1"/>
                </a:solidFill>
              </a:rPr>
              <a:t>., Nízkoprahové služby </a:t>
            </a:r>
          </a:p>
          <a:p>
            <a:r>
              <a:rPr lang="cs-CZ" sz="1600" dirty="0">
                <a:solidFill>
                  <a:schemeClr val="tx1"/>
                </a:solidFill>
              </a:rPr>
              <a:t>Veškeré služby poskytované na osobní formou podléhaly striktním hygienickým požadavkům tzn. konzultace individuálního, rodinného i skupinového poradenství probíhaly v respirátorech FFP2 a FFP3, byl zajištěn dostatečný odstup, větrání, čistička vzduchu a důkladné hygienické ošetření konzultačních a klubových prostor. Skupiny dětí a dospívajících byly limitovány tak, aby počet přítomných byl 6 osob. Většina klientů byla v osobním kontaktu, online formy vyhledávalo méně osob. </a:t>
            </a:r>
            <a:r>
              <a:rPr lang="cs-CZ" sz="1600" b="1" dirty="0">
                <a:solidFill>
                  <a:schemeClr val="tx1"/>
                </a:solidFill>
              </a:rPr>
              <a:t>V souvislosti s epidemickou situací  COVID 19 se výrazně zvyšuje počet dětí a dospívajících, </a:t>
            </a:r>
            <a:r>
              <a:rPr lang="cs-CZ" sz="1600" dirty="0">
                <a:solidFill>
                  <a:schemeClr val="tx1"/>
                </a:solidFill>
              </a:rPr>
              <a:t>které trpí problematikou spojenou s úzkostmi, agresivitou, </a:t>
            </a:r>
            <a:r>
              <a:rPr lang="cs-CZ" sz="1600" b="1" dirty="0">
                <a:solidFill>
                  <a:schemeClr val="tx1"/>
                </a:solidFill>
              </a:rPr>
              <a:t>technologickými závislostmi (počítače, internet, hry, mobily, atd.) a sebepoškozováním. </a:t>
            </a:r>
            <a:endParaRPr lang="cs-CZ" sz="1600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112042" y="1020278"/>
            <a:ext cx="45813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9280538"/>
      </p:ext>
    </p:extLst>
  </p:cSld>
  <p:clrMapOvr>
    <a:masterClrMapping/>
  </p:clrMapOvr>
  <p:transition spd="slow" advTm="35765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1002728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24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Meziškolská 1120/2  Praha 6                                 rok 2021</a:t>
            </a:r>
            <a:endParaRPr lang="cs-CZ" sz="24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03637" y="0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26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TextBox 13"/>
          <p:cNvSpPr txBox="1"/>
          <p:nvPr/>
        </p:nvSpPr>
        <p:spPr>
          <a:xfrm>
            <a:off x="666115" y="1620361"/>
            <a:ext cx="4680585" cy="5040630"/>
          </a:xfrm>
          <a:prstGeom prst="rect">
            <a:avLst/>
          </a:prstGeom>
          <a:noFill/>
        </p:spPr>
        <p:txBody>
          <a:bodyPr wrap="square" rIns="360000" numCol="1" spcCol="360000" rtlCol="0" anchor="t">
            <a:noAutofit/>
          </a:bodyPr>
          <a:lstStyle/>
          <a:p>
            <a:pPr marL="354013" indent="-354013"/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11" name="Rectangle 16" descr="Toto je prostor pro střední foto"/>
          <p:cNvSpPr/>
          <p:nvPr/>
        </p:nvSpPr>
        <p:spPr>
          <a:xfrm>
            <a:off x="5346700" y="1620361"/>
            <a:ext cx="4680585" cy="504063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" y="901082"/>
            <a:ext cx="7407000" cy="611995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93" y="901081"/>
            <a:ext cx="4600608" cy="6119955"/>
          </a:xfrm>
          <a:prstGeom prst="rect">
            <a:avLst/>
          </a:prstGeom>
        </p:spPr>
      </p:pic>
      <p:sp>
        <p:nvSpPr>
          <p:cNvPr id="4" name="Zaoblený obdélník 3"/>
          <p:cNvSpPr/>
          <p:nvPr/>
        </p:nvSpPr>
        <p:spPr>
          <a:xfrm>
            <a:off x="4735119" y="1868962"/>
            <a:ext cx="1289785" cy="4908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FOKUS</a:t>
            </a:r>
            <a:endParaRPr lang="cs-CZ" dirty="0"/>
          </a:p>
        </p:txBody>
      </p:sp>
      <p:sp>
        <p:nvSpPr>
          <p:cNvPr id="5" name="Zaoblený obdélník 4"/>
          <p:cNvSpPr/>
          <p:nvPr/>
        </p:nvSpPr>
        <p:spPr>
          <a:xfrm>
            <a:off x="189193" y="2123199"/>
            <a:ext cx="2313375" cy="7122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Prev-Centrum,z.ú</a:t>
            </a:r>
            <a:r>
              <a:rPr lang="cs-CZ" dirty="0" smtClean="0"/>
              <a:t>.</a:t>
            </a:r>
            <a:endParaRPr lang="cs-CZ" dirty="0"/>
          </a:p>
        </p:txBody>
      </p:sp>
      <p:cxnSp>
        <p:nvCxnSpPr>
          <p:cNvPr id="7" name="Zakřivená spojnice 6"/>
          <p:cNvCxnSpPr/>
          <p:nvPr/>
        </p:nvCxnSpPr>
        <p:spPr>
          <a:xfrm>
            <a:off x="1010244" y="2835469"/>
            <a:ext cx="2004581" cy="1476875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Zakřivená spojnice 16"/>
          <p:cNvCxnSpPr/>
          <p:nvPr/>
        </p:nvCxnSpPr>
        <p:spPr>
          <a:xfrm>
            <a:off x="398663" y="2835469"/>
            <a:ext cx="2517417" cy="2275546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Zakřivená spojnice 30"/>
          <p:cNvCxnSpPr/>
          <p:nvPr/>
        </p:nvCxnSpPr>
        <p:spPr>
          <a:xfrm rot="10800000" flipV="1">
            <a:off x="3446599" y="2359849"/>
            <a:ext cx="1288520" cy="951239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Zakřivená spojnice 34"/>
          <p:cNvCxnSpPr/>
          <p:nvPr/>
        </p:nvCxnSpPr>
        <p:spPr>
          <a:xfrm rot="5400000">
            <a:off x="3571679" y="3078949"/>
            <a:ext cx="2091986" cy="653793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Zakřivená spojnice 37"/>
          <p:cNvCxnSpPr/>
          <p:nvPr/>
        </p:nvCxnSpPr>
        <p:spPr>
          <a:xfrm rot="5400000">
            <a:off x="4707066" y="3076963"/>
            <a:ext cx="1780826" cy="346603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758353"/>
      </p:ext>
    </p:extLst>
  </p:cSld>
  <p:clrMapOvr>
    <a:masterClrMapping/>
  </p:clrMapOvr>
  <p:transition spd="slow" advTm="8854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1002728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36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2021  </a:t>
            </a:r>
            <a:r>
              <a:rPr lang="cs-CZ" sz="3600" b="1" dirty="0" err="1" smtClean="0"/>
              <a:t>Prev</a:t>
            </a:r>
            <a:r>
              <a:rPr lang="cs-CZ" sz="3600" b="1" dirty="0" smtClean="0"/>
              <a:t>-Centrum</a:t>
            </a:r>
            <a:r>
              <a:rPr lang="cs-CZ" sz="3600" b="1" dirty="0"/>
              <a:t>, </a:t>
            </a:r>
            <a:r>
              <a:rPr lang="cs-CZ" sz="3600" b="1" dirty="0" err="1"/>
              <a:t>z.ú</a:t>
            </a:r>
            <a:r>
              <a:rPr lang="cs-CZ" sz="3600" b="1" dirty="0"/>
              <a:t>.</a:t>
            </a:r>
            <a:endParaRPr lang="cs-CZ" sz="3600" dirty="0"/>
          </a:p>
          <a:p>
            <a:pPr>
              <a:spcBef>
                <a:spcPct val="0"/>
              </a:spcBef>
            </a:pPr>
            <a:endParaRPr lang="cs-CZ" sz="18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03637" y="0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27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132319"/>
            <a:ext cx="9361169" cy="428943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TextBox 13"/>
          <p:cNvSpPr txBox="1"/>
          <p:nvPr/>
        </p:nvSpPr>
        <p:spPr>
          <a:xfrm>
            <a:off x="1" y="901082"/>
            <a:ext cx="6833936" cy="6660181"/>
          </a:xfrm>
          <a:prstGeom prst="rect">
            <a:avLst/>
          </a:prstGeom>
          <a:noFill/>
        </p:spPr>
        <p:txBody>
          <a:bodyPr wrap="square" rIns="360000" numCol="1" spcCol="360000" rtlCol="0" anchor="t">
            <a:noAutofit/>
          </a:bodyPr>
          <a:lstStyle/>
          <a:p>
            <a:r>
              <a:rPr lang="cs-CZ" sz="1800" b="1" dirty="0" smtClean="0"/>
              <a:t>Ředitel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Mgr. Ondřej </a:t>
            </a:r>
            <a:r>
              <a:rPr lang="cs-CZ" sz="1800" dirty="0" err="1"/>
              <a:t>Počarovský</a:t>
            </a:r>
            <a:r>
              <a:rPr lang="cs-CZ" sz="1800" dirty="0"/>
              <a:t> - ředitel ústavu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cs-CZ" sz="1800" b="1" dirty="0"/>
              <a:t>Personální zajištění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 err="1"/>
              <a:t>Prev</a:t>
            </a:r>
            <a:r>
              <a:rPr lang="cs-CZ" sz="1800" dirty="0"/>
              <a:t>-Centrum, </a:t>
            </a:r>
            <a:r>
              <a:rPr lang="cs-CZ" sz="1800" dirty="0" err="1"/>
              <a:t>z.ú</a:t>
            </a:r>
            <a:r>
              <a:rPr lang="cs-CZ" sz="1800" dirty="0"/>
              <a:t>.  zaměstnává 18 odborných pracovníků (na 13,0 úvazku) a 40 lektorů primární prevence na DPP, 6 externích odborných pracovníků na DPP/OSVČ</a:t>
            </a:r>
            <a:br>
              <a:rPr lang="cs-CZ" sz="1800" dirty="0"/>
            </a:br>
            <a:endParaRPr lang="cs-CZ" sz="1800" dirty="0" smtClean="0"/>
          </a:p>
          <a:p>
            <a:r>
              <a:rPr lang="cs-CZ" sz="1800" b="1" dirty="0" smtClean="0"/>
              <a:t>Správní </a:t>
            </a:r>
            <a:r>
              <a:rPr lang="cs-CZ" sz="1800" b="1" dirty="0"/>
              <a:t>rada</a:t>
            </a:r>
            <a:br>
              <a:rPr lang="cs-CZ" sz="1800" b="1" dirty="0"/>
            </a:br>
            <a:r>
              <a:rPr lang="cs-CZ" sz="1800" dirty="0"/>
              <a:t>Bc. Jan Šalomoun - předseda správní rady</a:t>
            </a:r>
            <a:br>
              <a:rPr lang="cs-CZ" sz="1800" dirty="0"/>
            </a:br>
            <a:r>
              <a:rPr lang="cs-CZ" sz="1800" dirty="0"/>
              <a:t>Prof. Ing. Mgr. Martin Dlouhý, Dr., </a:t>
            </a:r>
            <a:r>
              <a:rPr lang="cs-CZ" sz="1800" dirty="0" err="1"/>
              <a:t>MSc</a:t>
            </a:r>
            <a:r>
              <a:rPr lang="cs-CZ" sz="1800" dirty="0"/>
              <a:t>.</a:t>
            </a:r>
            <a:br>
              <a:rPr lang="cs-CZ" sz="1800" dirty="0"/>
            </a:br>
            <a:r>
              <a:rPr lang="cs-CZ" sz="1800" dirty="0"/>
              <a:t>Vít Rozehnal, MBA</a:t>
            </a:r>
          </a:p>
          <a:p>
            <a:endParaRPr lang="cs-CZ" sz="1800" b="1" dirty="0" smtClean="0"/>
          </a:p>
          <a:p>
            <a:r>
              <a:rPr lang="cs-CZ" sz="1800" b="1" dirty="0" smtClean="0"/>
              <a:t>Dozorčí </a:t>
            </a:r>
            <a:r>
              <a:rPr lang="cs-CZ" sz="1800" b="1" dirty="0"/>
              <a:t>rada</a:t>
            </a:r>
            <a:br>
              <a:rPr lang="cs-CZ" sz="1800" b="1" dirty="0"/>
            </a:br>
            <a:r>
              <a:rPr lang="cs-CZ" sz="1800" dirty="0"/>
              <a:t>PaedDr. Martina Richterová </a:t>
            </a:r>
            <a:r>
              <a:rPr lang="cs-CZ" sz="1800" dirty="0" err="1"/>
              <a:t>Těmínová</a:t>
            </a:r>
            <a:r>
              <a:rPr lang="cs-CZ" sz="1800" dirty="0"/>
              <a:t> - předsedkyně dozorčí rady</a:t>
            </a:r>
            <a:br>
              <a:rPr lang="cs-CZ" sz="1800" dirty="0"/>
            </a:br>
            <a:r>
              <a:rPr lang="cs-CZ" sz="1800" dirty="0"/>
              <a:t>Mgr. Barbora Václavková</a:t>
            </a:r>
            <a:br>
              <a:rPr lang="cs-CZ" sz="1800" dirty="0"/>
            </a:br>
            <a:r>
              <a:rPr lang="cs-CZ" sz="1800" dirty="0"/>
              <a:t>Mgr. Pavel Plaček</a:t>
            </a:r>
          </a:p>
          <a:p>
            <a:endParaRPr lang="cs-CZ" sz="1800" b="1" dirty="0" smtClean="0"/>
          </a:p>
          <a:p>
            <a:r>
              <a:rPr lang="cs-CZ" sz="1800" b="1" dirty="0" smtClean="0"/>
              <a:t>Odborné </a:t>
            </a:r>
            <a:r>
              <a:rPr lang="cs-CZ" sz="1800" b="1" dirty="0"/>
              <a:t>kolegium</a:t>
            </a:r>
            <a:endParaRPr lang="cs-CZ" sz="1800" dirty="0"/>
          </a:p>
          <a:p>
            <a:r>
              <a:rPr lang="cs-CZ" sz="1800" dirty="0"/>
              <a:t>Mgr. Tereza </a:t>
            </a:r>
            <a:r>
              <a:rPr lang="cs-CZ" sz="1800" dirty="0" err="1" smtClean="0"/>
              <a:t>Nikodýmová</a:t>
            </a:r>
            <a:endParaRPr lang="cs-CZ" sz="1800" dirty="0"/>
          </a:p>
          <a:p>
            <a:r>
              <a:rPr lang="cs-CZ" sz="1800" dirty="0" smtClean="0"/>
              <a:t>Mgr. Hana </a:t>
            </a:r>
            <a:r>
              <a:rPr lang="cs-CZ" sz="1800" dirty="0" err="1" smtClean="0"/>
              <a:t>Švůgerová</a:t>
            </a:r>
            <a:endParaRPr lang="cs-CZ" sz="1800" dirty="0"/>
          </a:p>
          <a:p>
            <a:r>
              <a:rPr lang="cs-CZ" b="1" dirty="0"/>
              <a:t> </a:t>
            </a:r>
            <a:endParaRPr lang="cs-CZ" dirty="0"/>
          </a:p>
        </p:txBody>
      </p:sp>
      <p:sp>
        <p:nvSpPr>
          <p:cNvPr id="11" name="Rectangle 16" descr="Toto je prostor pro střední foto"/>
          <p:cNvSpPr/>
          <p:nvPr/>
        </p:nvSpPr>
        <p:spPr>
          <a:xfrm>
            <a:off x="6758907" y="901082"/>
            <a:ext cx="3934493" cy="2444817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tx1"/>
                </a:solidFill>
              </a:rPr>
              <a:t>Adresa</a:t>
            </a: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 err="1">
                <a:solidFill>
                  <a:schemeClr val="tx1"/>
                </a:solidFill>
              </a:rPr>
              <a:t>Prev</a:t>
            </a:r>
            <a:r>
              <a:rPr lang="cs-CZ" dirty="0">
                <a:solidFill>
                  <a:schemeClr val="tx1"/>
                </a:solidFill>
              </a:rPr>
              <a:t>-Centrum, </a:t>
            </a:r>
            <a:r>
              <a:rPr lang="cs-CZ" dirty="0" err="1">
                <a:solidFill>
                  <a:schemeClr val="tx1"/>
                </a:solidFill>
              </a:rPr>
              <a:t>z.ú</a:t>
            </a:r>
            <a:r>
              <a:rPr lang="cs-CZ" dirty="0">
                <a:solidFill>
                  <a:schemeClr val="tx1"/>
                </a:solidFill>
              </a:rPr>
              <a:t>.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Meziškolská 1120/2, 169 00 Praha 6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tel: +420 233 355 459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e-mail: </a:t>
            </a:r>
            <a:r>
              <a:rPr lang="cs-CZ" u="sng" dirty="0">
                <a:solidFill>
                  <a:schemeClr val="tx1"/>
                </a:solidFill>
                <a:hlinkClick r:id="rId2"/>
              </a:rPr>
              <a:t>office@prevcentrum.cz</a:t>
            </a: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u="sng" dirty="0">
                <a:solidFill>
                  <a:schemeClr val="tx1"/>
                </a:solidFill>
                <a:hlinkClick r:id="rId3"/>
              </a:rPr>
              <a:t>www.prevcentrum.cz</a:t>
            </a:r>
            <a:endParaRPr lang="cs-CZ" dirty="0">
              <a:solidFill>
                <a:schemeClr val="tx1"/>
              </a:solidFill>
            </a:endParaRPr>
          </a:p>
          <a:p>
            <a:pPr algn="ctr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392202" y="3869356"/>
            <a:ext cx="33011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Zapsaný v rejstříku ústavů u Městského soudu v Praze pod </a:t>
            </a:r>
            <a:r>
              <a:rPr lang="cs-CZ" dirty="0" err="1"/>
              <a:t>sp.zn</a:t>
            </a:r>
            <a:r>
              <a:rPr lang="cs-CZ" dirty="0"/>
              <a:t>. U 232</a:t>
            </a:r>
          </a:p>
          <a:p>
            <a:r>
              <a:rPr lang="cs-CZ" dirty="0"/>
              <a:t>IČ: 67364012</a:t>
            </a:r>
            <a:br>
              <a:rPr lang="cs-CZ" dirty="0"/>
            </a:br>
            <a:r>
              <a:rPr lang="cs-CZ" dirty="0"/>
              <a:t>DIČ: CZ67364012</a:t>
            </a:r>
          </a:p>
          <a:p>
            <a:r>
              <a:rPr lang="cs-CZ" dirty="0"/>
              <a:t>Bankovní spojení: ČSOB Bělohorská 95, Praha 6</a:t>
            </a:r>
            <a:br>
              <a:rPr lang="cs-CZ" dirty="0"/>
            </a:br>
            <a:r>
              <a:rPr lang="cs-CZ" dirty="0"/>
              <a:t>Číslo účtu: 127202283/0300</a:t>
            </a:r>
          </a:p>
        </p:txBody>
      </p:sp>
    </p:spTree>
    <p:extLst>
      <p:ext uri="{BB962C8B-B14F-4D97-AF65-F5344CB8AC3E}">
        <p14:creationId xmlns:p14="http://schemas.microsoft.com/office/powerpoint/2010/main" val="545504753"/>
      </p:ext>
    </p:extLst>
  </p:cSld>
  <p:clrMapOvr>
    <a:masterClrMapping/>
  </p:clrMapOvr>
  <p:transition spd="slow" advTm="21363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1002728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36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2021  </a:t>
            </a:r>
            <a:r>
              <a:rPr lang="cs-CZ" sz="3600" b="1" dirty="0" err="1" smtClean="0"/>
              <a:t>Prev</a:t>
            </a:r>
            <a:r>
              <a:rPr lang="cs-CZ" sz="3600" b="1" dirty="0" smtClean="0"/>
              <a:t>-Centrum</a:t>
            </a:r>
            <a:r>
              <a:rPr lang="cs-CZ" sz="3600" b="1" dirty="0"/>
              <a:t>, </a:t>
            </a:r>
            <a:r>
              <a:rPr lang="cs-CZ" sz="3600" b="1" dirty="0" err="1"/>
              <a:t>z.ú</a:t>
            </a:r>
            <a:r>
              <a:rPr lang="cs-CZ" sz="3600" b="1" dirty="0"/>
              <a:t>.</a:t>
            </a:r>
            <a:endParaRPr lang="cs-CZ" sz="3600" dirty="0"/>
          </a:p>
          <a:p>
            <a:pPr>
              <a:spcBef>
                <a:spcPct val="0"/>
              </a:spcBef>
            </a:pPr>
            <a:endParaRPr lang="cs-CZ" sz="18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03637" y="0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28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132319"/>
            <a:ext cx="9361169" cy="428943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TextBox 13"/>
          <p:cNvSpPr txBox="1"/>
          <p:nvPr/>
        </p:nvSpPr>
        <p:spPr>
          <a:xfrm>
            <a:off x="0" y="901082"/>
            <a:ext cx="7161195" cy="6660181"/>
          </a:xfrm>
          <a:prstGeom prst="rect">
            <a:avLst/>
          </a:prstGeom>
          <a:noFill/>
        </p:spPr>
        <p:txBody>
          <a:bodyPr wrap="square" rIns="360000" numCol="1" spcCol="360000" rtlCol="0" anchor="t">
            <a:noAutofit/>
          </a:bodyPr>
          <a:lstStyle/>
          <a:p>
            <a:r>
              <a:rPr lang="cs-CZ" sz="2400" b="1" dirty="0" smtClean="0"/>
              <a:t>Děkujeme </a:t>
            </a:r>
            <a:r>
              <a:rPr lang="cs-CZ" sz="2400" b="1" dirty="0"/>
              <a:t>poskytovatelům dotací, grantů a dárcům</a:t>
            </a:r>
          </a:p>
          <a:p>
            <a:r>
              <a:rPr lang="cs-CZ" b="1" dirty="0" smtClean="0"/>
              <a:t>Hlavní </a:t>
            </a:r>
            <a:r>
              <a:rPr lang="cs-CZ" b="1" dirty="0"/>
              <a:t>město Praha – Odbor sociálních věcí, oddělení prevence</a:t>
            </a:r>
          </a:p>
          <a:p>
            <a:r>
              <a:rPr lang="cs-CZ" b="1" dirty="0" smtClean="0"/>
              <a:t>Městská </a:t>
            </a:r>
            <a:r>
              <a:rPr lang="cs-CZ" b="1" dirty="0"/>
              <a:t>část Praha 6 - Zdravá 6</a:t>
            </a:r>
          </a:p>
          <a:p>
            <a:r>
              <a:rPr lang="cs-CZ" b="1" dirty="0" smtClean="0"/>
              <a:t>Městská </a:t>
            </a:r>
            <a:r>
              <a:rPr lang="cs-CZ" b="1" dirty="0"/>
              <a:t>část Praha 14</a:t>
            </a:r>
          </a:p>
          <a:p>
            <a:r>
              <a:rPr lang="cs-CZ" b="1" dirty="0" smtClean="0"/>
              <a:t>Ministerstvo </a:t>
            </a:r>
            <a:r>
              <a:rPr lang="cs-CZ" b="1" dirty="0"/>
              <a:t>práce a sociálních věcí ČR</a:t>
            </a:r>
          </a:p>
          <a:p>
            <a:r>
              <a:rPr lang="cs-CZ" b="1" dirty="0" smtClean="0"/>
              <a:t>Rada </a:t>
            </a:r>
            <a:r>
              <a:rPr lang="cs-CZ" b="1" dirty="0"/>
              <a:t>vlády pro koordinaci protidrogové politiky Úřadu vlády ČR</a:t>
            </a:r>
          </a:p>
          <a:p>
            <a:r>
              <a:rPr lang="cs-CZ" b="1" dirty="0" smtClean="0"/>
              <a:t>Všeobecná </a:t>
            </a:r>
            <a:r>
              <a:rPr lang="cs-CZ" b="1" dirty="0"/>
              <a:t>zdravotní </a:t>
            </a:r>
            <a:r>
              <a:rPr lang="cs-CZ" b="1" dirty="0" smtClean="0"/>
              <a:t>pojišťovna</a:t>
            </a:r>
          </a:p>
          <a:p>
            <a:r>
              <a:rPr lang="cs-CZ" b="1" dirty="0" smtClean="0"/>
              <a:t>Oborová zdravotní pojišťovna</a:t>
            </a:r>
          </a:p>
          <a:p>
            <a:r>
              <a:rPr lang="cs-CZ" b="1" dirty="0" smtClean="0"/>
              <a:t>Pojišťovna Škoda</a:t>
            </a:r>
          </a:p>
          <a:p>
            <a:r>
              <a:rPr lang="cs-CZ" b="1" dirty="0" smtClean="0"/>
              <a:t>Revírní bratrská pokladna</a:t>
            </a:r>
            <a:endParaRPr lang="cs-CZ" b="1" dirty="0"/>
          </a:p>
          <a:p>
            <a:r>
              <a:rPr lang="cs-CZ" b="1" dirty="0"/>
              <a:t>PRE, a.s.</a:t>
            </a:r>
          </a:p>
          <a:p>
            <a:endParaRPr lang="cs-CZ" b="1" dirty="0" smtClean="0"/>
          </a:p>
        </p:txBody>
      </p:sp>
      <p:sp>
        <p:nvSpPr>
          <p:cNvPr id="11" name="Rectangle 16" descr="Toto je prostor pro střední foto"/>
          <p:cNvSpPr/>
          <p:nvPr/>
        </p:nvSpPr>
        <p:spPr>
          <a:xfrm>
            <a:off x="7161196" y="901082"/>
            <a:ext cx="3532204" cy="2444817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tx1"/>
                </a:solidFill>
              </a:rPr>
              <a:t>Adresa</a:t>
            </a: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 err="1">
                <a:solidFill>
                  <a:schemeClr val="tx1"/>
                </a:solidFill>
              </a:rPr>
              <a:t>Prev</a:t>
            </a:r>
            <a:r>
              <a:rPr lang="cs-CZ" dirty="0">
                <a:solidFill>
                  <a:schemeClr val="tx1"/>
                </a:solidFill>
              </a:rPr>
              <a:t>-Centrum, </a:t>
            </a:r>
            <a:r>
              <a:rPr lang="cs-CZ" dirty="0" err="1">
                <a:solidFill>
                  <a:schemeClr val="tx1"/>
                </a:solidFill>
              </a:rPr>
              <a:t>z.ú</a:t>
            </a:r>
            <a:r>
              <a:rPr lang="cs-CZ" dirty="0">
                <a:solidFill>
                  <a:schemeClr val="tx1"/>
                </a:solidFill>
              </a:rPr>
              <a:t>.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Meziškolská 1120/2, 169 00 Praha 6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tel: +420 233 355 459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e-mail: </a:t>
            </a:r>
            <a:r>
              <a:rPr lang="cs-CZ" u="sng" dirty="0">
                <a:solidFill>
                  <a:schemeClr val="tx1"/>
                </a:solidFill>
                <a:hlinkClick r:id="rId2"/>
              </a:rPr>
              <a:t>office@prevcentrum.cz</a:t>
            </a: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u="sng" dirty="0">
                <a:solidFill>
                  <a:schemeClr val="tx1"/>
                </a:solidFill>
                <a:hlinkClick r:id="rId3"/>
              </a:rPr>
              <a:t>www.prevcentrum.cz</a:t>
            </a:r>
            <a:endParaRPr lang="cs-CZ" dirty="0">
              <a:solidFill>
                <a:schemeClr val="tx1"/>
              </a:solidFill>
            </a:endParaRPr>
          </a:p>
          <a:p>
            <a:pPr algn="ctr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10" y="3105151"/>
            <a:ext cx="6369290" cy="392408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17" y="5325262"/>
            <a:ext cx="2793342" cy="6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67310"/>
      </p:ext>
    </p:extLst>
  </p:cSld>
  <p:clrMapOvr>
    <a:masterClrMapping/>
  </p:clrMapOvr>
  <p:transition spd="slow" advTm="20562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70000"/>
              </a:schemeClr>
            </a:gs>
            <a:gs pos="100000">
              <a:schemeClr val="bg1">
                <a:lumMod val="75000"/>
                <a:alpha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6"/>
          <a:stretch/>
        </p:blipFill>
        <p:spPr>
          <a:xfrm>
            <a:off x="6243282" y="4957012"/>
            <a:ext cx="4450118" cy="1689594"/>
          </a:xfrm>
          <a:prstGeom prst="rect">
            <a:avLst/>
          </a:prstGeom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13462" y="894735"/>
            <a:ext cx="5233239" cy="5751871"/>
          </a:xfrm>
          <a:prstGeom prst="rect">
            <a:avLst/>
          </a:prstGeom>
          <a:ln>
            <a:noFill/>
          </a:ln>
        </p:spPr>
        <p:txBody>
          <a:bodyPr vert="horz" lIns="99569" tIns="49785" rIns="99569" bIns="49785" rtlCol="0" anchor="ctr">
            <a:normAutofit/>
          </a:bodyPr>
          <a:lstStyle/>
          <a:p>
            <a:pPr>
              <a:spcBef>
                <a:spcPct val="0"/>
              </a:spcBef>
            </a:pPr>
            <a:endParaRPr lang="cs-CZ" sz="3600" dirty="0" smtClean="0">
              <a:latin typeface="+mj-lt"/>
              <a:cs typeface="Arial" pitchFamily="34" charset="0"/>
            </a:endParaRPr>
          </a:p>
        </p:txBody>
      </p:sp>
      <p:sp>
        <p:nvSpPr>
          <p:cNvPr id="4" name="Nadpis 4"/>
          <p:cNvSpPr txBox="1">
            <a:spLocks/>
          </p:cNvSpPr>
          <p:nvPr/>
        </p:nvSpPr>
        <p:spPr>
          <a:xfrm>
            <a:off x="1010245" y="6282813"/>
            <a:ext cx="4680584" cy="1278451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69" y="4344187"/>
            <a:ext cx="2793342" cy="6128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38" y="0"/>
            <a:ext cx="5649762" cy="384473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738"/>
            <a:ext cx="6243282" cy="416695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0"/>
            <a:ext cx="504363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dirty="0" smtClean="0">
                <a:cs typeface="Arial" pitchFamily="34" charset="0"/>
              </a:rPr>
              <a:t>Počet zaměstnanců 2001 – 2021</a:t>
            </a:r>
            <a:endParaRPr lang="cs-CZ" dirty="0"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cs-CZ" b="1" dirty="0" smtClean="0">
                <a:cs typeface="Arial" pitchFamily="34" charset="0"/>
              </a:rPr>
              <a:t>Cca 70</a:t>
            </a:r>
          </a:p>
          <a:p>
            <a:pPr>
              <a:spcBef>
                <a:spcPct val="0"/>
              </a:spcBef>
            </a:pPr>
            <a:endParaRPr lang="cs-CZ" dirty="0" smtClean="0"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cs-CZ" dirty="0" smtClean="0">
                <a:cs typeface="Arial" pitchFamily="34" charset="0"/>
              </a:rPr>
              <a:t>Počet </a:t>
            </a:r>
            <a:r>
              <a:rPr lang="cs-CZ" dirty="0">
                <a:cs typeface="Arial" pitchFamily="34" charset="0"/>
              </a:rPr>
              <a:t>lektorů 2001 – 2021</a:t>
            </a:r>
          </a:p>
          <a:p>
            <a:pPr>
              <a:spcBef>
                <a:spcPct val="0"/>
              </a:spcBef>
            </a:pPr>
            <a:r>
              <a:rPr lang="cs-CZ" b="1" dirty="0" smtClean="0">
                <a:cs typeface="Arial" pitchFamily="34" charset="0"/>
              </a:rPr>
              <a:t>Cca 700</a:t>
            </a:r>
          </a:p>
          <a:p>
            <a:pPr>
              <a:spcBef>
                <a:spcPct val="0"/>
              </a:spcBef>
            </a:pPr>
            <a:endParaRPr lang="cs-CZ" dirty="0" smtClean="0"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cs-CZ" dirty="0" smtClean="0">
                <a:cs typeface="Arial" pitchFamily="34" charset="0"/>
              </a:rPr>
              <a:t>Počet </a:t>
            </a:r>
            <a:r>
              <a:rPr lang="cs-CZ" dirty="0">
                <a:cs typeface="Arial" pitchFamily="34" charset="0"/>
              </a:rPr>
              <a:t>supervizorů 2001 – 2021</a:t>
            </a:r>
          </a:p>
          <a:p>
            <a:pPr>
              <a:spcBef>
                <a:spcPct val="0"/>
              </a:spcBef>
            </a:pPr>
            <a:r>
              <a:rPr lang="cs-CZ" b="1" smtClean="0">
                <a:cs typeface="Arial" pitchFamily="34" charset="0"/>
              </a:rPr>
              <a:t>16 </a:t>
            </a:r>
            <a:endParaRPr lang="cs-CZ" b="1" dirty="0" smtClean="0">
              <a:cs typeface="Arial" pitchFamily="34" charset="0"/>
            </a:endParaRPr>
          </a:p>
          <a:p>
            <a:pPr>
              <a:spcBef>
                <a:spcPct val="0"/>
              </a:spcBef>
            </a:pPr>
            <a:endParaRPr lang="cs-CZ" dirty="0" smtClean="0"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cs-CZ" dirty="0" smtClean="0">
                <a:cs typeface="Arial" pitchFamily="34" charset="0"/>
              </a:rPr>
              <a:t>Počet narozených dětí </a:t>
            </a:r>
            <a:r>
              <a:rPr lang="cs-CZ" dirty="0">
                <a:cs typeface="Arial" pitchFamily="34" charset="0"/>
              </a:rPr>
              <a:t>2001 – 2021</a:t>
            </a:r>
          </a:p>
          <a:p>
            <a:pPr>
              <a:spcBef>
                <a:spcPct val="0"/>
              </a:spcBef>
            </a:pPr>
            <a:r>
              <a:rPr lang="cs-CZ" b="1" dirty="0" smtClean="0">
                <a:cs typeface="Arial" pitchFamily="34" charset="0"/>
              </a:rPr>
              <a:t>Cca 40</a:t>
            </a:r>
          </a:p>
          <a:p>
            <a:pPr>
              <a:spcBef>
                <a:spcPct val="0"/>
              </a:spcBef>
            </a:pPr>
            <a:endParaRPr lang="cs-CZ" sz="2400" dirty="0">
              <a:cs typeface="Arial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7151569" y="4048112"/>
            <a:ext cx="354183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cs-CZ" dirty="0">
                <a:latin typeface="Bodoni MT Condensed" panose="02070606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cs-CZ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  <a:spcAft>
                <a:spcPts val="1000"/>
              </a:spcAft>
            </a:pPr>
            <a:r>
              <a:rPr lang="cs-CZ" sz="9600" b="1" dirty="0">
                <a:latin typeface="Bodoni MT Condensed" panose="02070606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20</a:t>
            </a:r>
            <a:endParaRPr lang="cs-CZ" sz="9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94968"/>
      </p:ext>
    </p:extLst>
  </p:cSld>
  <p:clrMapOvr>
    <a:masterClrMapping/>
  </p:clrMapOvr>
  <p:transition spd="slow" advTm="15034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6627" y="901082"/>
            <a:ext cx="7420343" cy="5759909"/>
          </a:xfrm>
          <a:prstGeom prst="rect">
            <a:avLst/>
          </a:prstGeom>
          <a:noFill/>
        </p:spPr>
        <p:txBody>
          <a:bodyPr wrap="square" rIns="360000" numCol="1" spcCol="360000" rtlCol="0" anchor="t">
            <a:noAutofit/>
          </a:bodyPr>
          <a:lstStyle/>
          <a:p>
            <a:r>
              <a:rPr lang="cs-CZ" sz="2800" b="1" dirty="0" smtClean="0"/>
              <a:t>2001</a:t>
            </a:r>
            <a:r>
              <a:rPr lang="cs-CZ" sz="2800" b="1" dirty="0"/>
              <a:t> </a:t>
            </a:r>
            <a:r>
              <a:rPr lang="cs-CZ" sz="2800" dirty="0"/>
              <a:t>- Albánské povstání v </a:t>
            </a:r>
            <a:r>
              <a:rPr lang="cs-CZ" sz="2800" dirty="0" smtClean="0"/>
              <a:t>Makedonii a Islamistické </a:t>
            </a:r>
            <a:r>
              <a:rPr lang="cs-CZ" sz="2800" dirty="0"/>
              <a:t>povstání v Nigérii</a:t>
            </a:r>
          </a:p>
          <a:p>
            <a:endParaRPr lang="cs-CZ" sz="2800" b="1" dirty="0" smtClean="0"/>
          </a:p>
          <a:p>
            <a:r>
              <a:rPr lang="cs-CZ" sz="2800" b="1" dirty="0" smtClean="0"/>
              <a:t>20</a:t>
            </a:r>
            <a:r>
              <a:rPr lang="cs-CZ" sz="2800" b="1" dirty="0"/>
              <a:t>. ledna 2001 </a:t>
            </a:r>
            <a:r>
              <a:rPr lang="cs-CZ" sz="2800" dirty="0"/>
              <a:t>- George W. Bush byl inaugurován prezidentem USA.</a:t>
            </a:r>
          </a:p>
          <a:p>
            <a:endParaRPr lang="cs-CZ" sz="2800" b="1" dirty="0" smtClean="0"/>
          </a:p>
          <a:p>
            <a:r>
              <a:rPr lang="cs-CZ" sz="2800" b="1" dirty="0" smtClean="0"/>
              <a:t>11</a:t>
            </a:r>
            <a:r>
              <a:rPr lang="cs-CZ" sz="2800" b="1" dirty="0"/>
              <a:t>. září 2001 </a:t>
            </a:r>
            <a:r>
              <a:rPr lang="cs-CZ" sz="2800" dirty="0"/>
              <a:t>- Teroristické útoky v New Yorku a Washingtonu, které si vyžádaly na 3000 obětí. USA vyhlásily válku terorismu (Operace Trvalá svoboda</a:t>
            </a:r>
            <a:r>
              <a:rPr lang="cs-CZ" sz="2800" dirty="0" smtClean="0"/>
              <a:t>).</a:t>
            </a:r>
          </a:p>
          <a:p>
            <a:endParaRPr lang="cs-CZ" sz="2800" b="1" dirty="0" smtClean="0"/>
          </a:p>
          <a:p>
            <a:r>
              <a:rPr lang="cs-CZ" sz="2800" b="1" dirty="0" smtClean="0"/>
              <a:t>13.12. 2001</a:t>
            </a:r>
            <a:r>
              <a:rPr lang="cs-CZ" sz="2800" dirty="0" smtClean="0"/>
              <a:t> – Zahájení provozu </a:t>
            </a:r>
            <a:r>
              <a:rPr lang="cs-CZ" sz="2800" dirty="0" err="1" smtClean="0"/>
              <a:t>Prev</a:t>
            </a:r>
            <a:r>
              <a:rPr lang="cs-CZ" sz="2800" dirty="0" smtClean="0"/>
              <a:t>-Centrum, </a:t>
            </a:r>
            <a:r>
              <a:rPr lang="cs-CZ" sz="2800" dirty="0" err="1" smtClean="0"/>
              <a:t>z.ú</a:t>
            </a:r>
            <a:r>
              <a:rPr lang="cs-CZ" sz="2800" dirty="0" smtClean="0"/>
              <a:t>. V Meziškolské</a:t>
            </a:r>
            <a:endParaRPr lang="cs-CZ" sz="2800" dirty="0"/>
          </a:p>
          <a:p>
            <a:endParaRPr lang="cs-CZ" sz="2800" b="1" dirty="0" smtClean="0"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1" y="0"/>
            <a:ext cx="6960732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UDÁLOSTI V ROCE 2001</a:t>
            </a:r>
            <a:endParaRPr lang="cs-CZ" sz="28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73465" y="3638349"/>
            <a:ext cx="2714056" cy="2233062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ZEMŘEL 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MEJLA HLAVSA  </a:t>
            </a:r>
          </a:p>
          <a:p>
            <a:pPr algn="ctr"/>
            <a:endParaRPr lang="cs-CZ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</a:t>
            </a:r>
          </a:p>
          <a:p>
            <a:pPr algn="ctr"/>
            <a:endParaRPr lang="cs-CZ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GEORGE HARRISON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4781206" y="0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3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/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email: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969" y="0"/>
            <a:ext cx="4822431" cy="338809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79" y="6354578"/>
            <a:ext cx="2793342" cy="612825"/>
          </a:xfrm>
          <a:prstGeom prst="rect">
            <a:avLst/>
          </a:prstGeom>
        </p:spPr>
      </p:pic>
    </p:spTree>
  </p:cSld>
  <p:clrMapOvr>
    <a:masterClrMapping/>
  </p:clrMapOvr>
  <p:transition spd="slow" advTm="15961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70000"/>
              </a:schemeClr>
            </a:gs>
            <a:gs pos="100000">
              <a:schemeClr val="bg1">
                <a:lumMod val="75000"/>
                <a:alpha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6"/>
          <a:stretch/>
        </p:blipFill>
        <p:spPr>
          <a:xfrm>
            <a:off x="6243282" y="4957011"/>
            <a:ext cx="4450118" cy="3054685"/>
          </a:xfrm>
          <a:prstGeom prst="rect">
            <a:avLst/>
          </a:prstGeom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13462" y="894735"/>
            <a:ext cx="5233239" cy="5751871"/>
          </a:xfrm>
          <a:prstGeom prst="rect">
            <a:avLst/>
          </a:prstGeom>
          <a:ln>
            <a:noFill/>
          </a:ln>
        </p:spPr>
        <p:txBody>
          <a:bodyPr vert="horz" lIns="99569" tIns="49785" rIns="99569" bIns="49785" rtlCol="0" anchor="ctr">
            <a:normAutofit/>
          </a:bodyPr>
          <a:lstStyle/>
          <a:p>
            <a:pPr>
              <a:spcBef>
                <a:spcPct val="0"/>
              </a:spcBef>
            </a:pPr>
            <a:endParaRPr lang="cs-CZ" sz="3600" dirty="0" smtClean="0">
              <a:latin typeface="+mj-lt"/>
              <a:cs typeface="Arial" pitchFamily="34" charset="0"/>
            </a:endParaRPr>
          </a:p>
        </p:txBody>
      </p:sp>
      <p:sp>
        <p:nvSpPr>
          <p:cNvPr id="4" name="Nadpis 4"/>
          <p:cNvSpPr txBox="1">
            <a:spLocks/>
          </p:cNvSpPr>
          <p:nvPr/>
        </p:nvSpPr>
        <p:spPr>
          <a:xfrm>
            <a:off x="1010245" y="6282813"/>
            <a:ext cx="4680584" cy="1278451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67" y="344036"/>
            <a:ext cx="2793342" cy="6128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38" y="0"/>
            <a:ext cx="5649762" cy="384473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738"/>
            <a:ext cx="6243282" cy="416695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88367" y="1719217"/>
            <a:ext cx="3663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sz="2400" dirty="0">
                <a:cs typeface="Arial" pitchFamily="34" charset="0"/>
              </a:rPr>
              <a:t>Děkujeme za pozornost</a:t>
            </a:r>
          </a:p>
        </p:txBody>
      </p:sp>
      <p:sp>
        <p:nvSpPr>
          <p:cNvPr id="9" name="Obdélník 8"/>
          <p:cNvSpPr/>
          <p:nvPr/>
        </p:nvSpPr>
        <p:spPr>
          <a:xfrm>
            <a:off x="7151569" y="4048112"/>
            <a:ext cx="466083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cs-CZ" dirty="0">
                <a:latin typeface="Bodoni MT Condensed" panose="02070606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cs-CZ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  <a:spcAft>
                <a:spcPts val="1000"/>
              </a:spcAft>
            </a:pPr>
            <a:r>
              <a:rPr lang="cs-CZ" sz="9600" b="1" dirty="0">
                <a:latin typeface="Bodoni MT Condensed" panose="02070606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20</a:t>
            </a:r>
            <a:endParaRPr lang="cs-CZ" sz="9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13939"/>
      </p:ext>
    </p:extLst>
  </p:cSld>
  <p:clrMapOvr>
    <a:masterClrMapping/>
  </p:clrMapOvr>
  <p:transition spd="slow" advTm="9176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" y="901082"/>
            <a:ext cx="7506969" cy="5759909"/>
          </a:xfrm>
          <a:prstGeom prst="rect">
            <a:avLst/>
          </a:prstGeom>
          <a:noFill/>
        </p:spPr>
        <p:txBody>
          <a:bodyPr wrap="square" rIns="360000" numCol="1" spcCol="360000" rtlCol="0" anchor="t">
            <a:noAutofit/>
          </a:bodyPr>
          <a:lstStyle/>
          <a:p>
            <a:r>
              <a:rPr lang="cs-CZ" sz="2800" b="1" dirty="0" smtClean="0"/>
              <a:t>13.12. 2001</a:t>
            </a:r>
            <a:r>
              <a:rPr lang="cs-CZ" sz="2800" dirty="0" smtClean="0"/>
              <a:t> – Zahájení provozu </a:t>
            </a:r>
            <a:r>
              <a:rPr lang="cs-CZ" sz="2800" dirty="0" err="1" smtClean="0"/>
              <a:t>Prev</a:t>
            </a:r>
            <a:r>
              <a:rPr lang="cs-CZ" sz="2800" dirty="0" smtClean="0"/>
              <a:t>-Centrum, </a:t>
            </a:r>
            <a:r>
              <a:rPr lang="cs-CZ" sz="2800" dirty="0" err="1" smtClean="0"/>
              <a:t>z.ú</a:t>
            </a:r>
            <a:r>
              <a:rPr lang="cs-CZ" sz="2800" dirty="0" smtClean="0"/>
              <a:t>. </a:t>
            </a:r>
            <a:r>
              <a:rPr lang="cs-CZ" sz="2800" dirty="0"/>
              <a:t>v</a:t>
            </a:r>
            <a:r>
              <a:rPr lang="cs-CZ" sz="2800" dirty="0" smtClean="0"/>
              <a:t> Meziškolské 1120/2</a:t>
            </a:r>
            <a:endParaRPr lang="cs-CZ" sz="2800" dirty="0"/>
          </a:p>
          <a:p>
            <a:endParaRPr lang="cs-CZ" sz="2800" b="1" dirty="0" smtClean="0"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1" y="0"/>
            <a:ext cx="9588688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UDÁLOSTI V ROCE 2001</a:t>
            </a:r>
            <a:endParaRPr lang="cs-CZ" sz="28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03637" y="-16256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4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163911"/>
            <a:ext cx="9361169" cy="397351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/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email: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747" y="6173103"/>
            <a:ext cx="2793342" cy="6128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1897379"/>
            <a:ext cx="3883660" cy="47636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16" y="2342520"/>
            <a:ext cx="4679973" cy="350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9170"/>
      </p:ext>
    </p:extLst>
  </p:cSld>
  <p:clrMapOvr>
    <a:masterClrMapping/>
  </p:clrMapOvr>
  <p:transition spd="slow" advTm="106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1002728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Počátky </a:t>
            </a:r>
            <a:r>
              <a:rPr lang="cs-CZ" sz="2800" b="1" dirty="0" err="1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Prev</a:t>
            </a: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-Centrum, </a:t>
            </a:r>
            <a:r>
              <a:rPr lang="cs-CZ" sz="2800" b="1" dirty="0" err="1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z.ú</a:t>
            </a: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. </a:t>
            </a:r>
            <a:r>
              <a:rPr lang="cs-CZ" sz="2800" b="1" dirty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v</a:t>
            </a: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 letech 2002 - 2004</a:t>
            </a:r>
            <a:endParaRPr lang="cs-CZ" sz="28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03637" y="0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5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TextBox 13"/>
          <p:cNvSpPr txBox="1"/>
          <p:nvPr/>
        </p:nvSpPr>
        <p:spPr>
          <a:xfrm>
            <a:off x="666115" y="1620361"/>
            <a:ext cx="4680585" cy="5040630"/>
          </a:xfrm>
          <a:prstGeom prst="rect">
            <a:avLst/>
          </a:prstGeom>
          <a:noFill/>
        </p:spPr>
        <p:txBody>
          <a:bodyPr wrap="square" rIns="360000" numCol="1" spcCol="360000" rtlCol="0" anchor="t">
            <a:noAutofit/>
          </a:bodyPr>
          <a:lstStyle/>
          <a:p>
            <a:pPr marL="354013" indent="-354013"/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11" name="Rectangle 16" descr="Toto je prostor pro střední foto"/>
          <p:cNvSpPr/>
          <p:nvPr/>
        </p:nvSpPr>
        <p:spPr>
          <a:xfrm>
            <a:off x="5346700" y="1620361"/>
            <a:ext cx="4680585" cy="504063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368"/>
            <a:ext cx="5652960" cy="480931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87" y="901082"/>
            <a:ext cx="6311513" cy="502808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92" y="6783731"/>
            <a:ext cx="2793342" cy="6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36736"/>
      </p:ext>
    </p:extLst>
  </p:cSld>
  <p:clrMapOvr>
    <a:masterClrMapping/>
  </p:clrMapOvr>
  <p:transition spd="slow" advTm="6566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9865894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24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Co se také dělo v letech 2002 a dál</a:t>
            </a: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865895" y="0"/>
            <a:ext cx="827505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6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TextBox 13"/>
          <p:cNvSpPr txBox="1"/>
          <p:nvPr/>
        </p:nvSpPr>
        <p:spPr>
          <a:xfrm>
            <a:off x="-1" y="901082"/>
            <a:ext cx="6012815" cy="6211987"/>
          </a:xfrm>
          <a:prstGeom prst="rect">
            <a:avLst/>
          </a:prstGeom>
          <a:noFill/>
        </p:spPr>
        <p:txBody>
          <a:bodyPr wrap="square" rIns="360000" numCol="1" spcCol="360000" rtlCol="0" anchor="t">
            <a:noAutofit/>
          </a:bodyPr>
          <a:lstStyle/>
          <a:p>
            <a:pPr marL="354013" indent="-354013"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Olympijské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v Salt Lake City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skončily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českou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výpravu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úspěšně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Zlatou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medaili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domů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odvezl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akrobatický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skokan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Aleš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Valenta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Kateřina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Neumanová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skončila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běhu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lyžích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třetí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diskvalifikaci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ruských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závodnic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kvůli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dopingu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však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dodatečně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obdržela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dvě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stříbrné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medaile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013" indent="-354013" algn="ctr"/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013" indent="-354013"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křesla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pražského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primátora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zamířil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Pavel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Bém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který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nahradil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dosavadního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primátora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Igora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Němce. </a:t>
            </a: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013" indent="-354013"/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013" indent="-354013" algn="ctr"/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12.8. festival 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Creamfields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v Roudnici nad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Labem, </a:t>
            </a:r>
            <a:r>
              <a:rPr lang="cs-CZ" dirty="0" smtClean="0"/>
              <a:t>vrcholem </a:t>
            </a:r>
            <a:r>
              <a:rPr lang="cs-CZ" dirty="0"/>
              <a:t>bylo historicky první české vystoupení legendárních </a:t>
            </a:r>
            <a:r>
              <a:rPr lang="cs-CZ" dirty="0" err="1" smtClean="0"/>
              <a:t>Underworld</a:t>
            </a: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013" indent="-354013"/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013" indent="-354013"/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013" indent="-354013" algn="ctr"/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Ve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101 letech zemřela matka královny Alžběta II. - královna matka. </a:t>
            </a:r>
          </a:p>
          <a:p>
            <a:pPr marL="354013" indent="-354013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6" descr="Toto je prostor pro střední foto"/>
          <p:cNvSpPr/>
          <p:nvPr/>
        </p:nvSpPr>
        <p:spPr>
          <a:xfrm>
            <a:off x="6012816" y="901083"/>
            <a:ext cx="4680584" cy="2544762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Rok 2002 přinesl jednu z největších přírodních katastrof naší moderní historie. </a:t>
            </a:r>
            <a:endParaRPr lang="cs-CZ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Pod </a:t>
            </a:r>
            <a:r>
              <a:rPr lang="cs-CZ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vodou se rázem ocitly jižní, střední a severní Čechy. Velká voda pustošila i Moravu, která se ještě ani nestihla vzpamatovat z povodní v roce 1997</a:t>
            </a:r>
            <a:r>
              <a:rPr lang="cs-CZ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cs-CZ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98" y="3445845"/>
            <a:ext cx="3133215" cy="412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39089"/>
      </p:ext>
    </p:extLst>
  </p:cSld>
  <p:clrMapOvr>
    <a:masterClrMapping/>
  </p:clrMapOvr>
  <p:transition spd="slow" advTm="36968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1002728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2800" b="1" dirty="0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Prev-Centrum, </a:t>
            </a:r>
            <a:r>
              <a:rPr lang="cs-CZ" sz="2800" b="1" dirty="0" err="1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z.ú</a:t>
            </a:r>
            <a:r>
              <a:rPr lang="cs-CZ" sz="2800" b="1" dirty="0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. </a:t>
            </a: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cs typeface="Arial" pitchFamily="34" charset="0"/>
              </a:rPr>
              <a:t> 2005   Zahájen provoz v suterénu</a:t>
            </a:r>
            <a:endParaRPr lang="cs-CZ" sz="28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03639" y="0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7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TextBox 13"/>
          <p:cNvSpPr txBox="1"/>
          <p:nvPr/>
        </p:nvSpPr>
        <p:spPr>
          <a:xfrm>
            <a:off x="666115" y="1620361"/>
            <a:ext cx="4680585" cy="5040630"/>
          </a:xfrm>
          <a:prstGeom prst="rect">
            <a:avLst/>
          </a:prstGeom>
          <a:noFill/>
        </p:spPr>
        <p:txBody>
          <a:bodyPr wrap="square" rIns="360000" numCol="1" spcCol="360000" rtlCol="0" anchor="t">
            <a:noAutofit/>
          </a:bodyPr>
          <a:lstStyle/>
          <a:p>
            <a:pPr marL="354013" indent="-354013"/>
            <a:endParaRPr lang="en-US" sz="1600" dirty="0">
              <a:latin typeface="+mj-lt"/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102"/>
            <a:ext cx="6390664" cy="47669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23" y="901081"/>
            <a:ext cx="4317977" cy="436393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178" y="6011788"/>
            <a:ext cx="2793342" cy="6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47780"/>
      </p:ext>
    </p:extLst>
  </p:cSld>
  <p:clrMapOvr>
    <a:masterClrMapping/>
  </p:clrMapOvr>
  <p:transition spd="slow" advTm="8414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9798517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Prev-Centrum, </a:t>
            </a:r>
            <a:r>
              <a:rPr lang="cs-CZ" sz="2800" b="1" dirty="0" err="1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z.ú</a:t>
            </a: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.                ORGANIZAČNÍ STRUKTURA</a:t>
            </a:r>
            <a:endParaRPr lang="cs-CZ" sz="28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798518" y="0"/>
            <a:ext cx="914270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8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sp>
        <p:nvSpPr>
          <p:cNvPr id="9" name="Rectangle 16"/>
          <p:cNvSpPr/>
          <p:nvPr/>
        </p:nvSpPr>
        <p:spPr>
          <a:xfrm>
            <a:off x="0" y="929957"/>
            <a:ext cx="10712787" cy="5759909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01082"/>
            <a:ext cx="5014763" cy="4075594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85962126"/>
              </p:ext>
            </p:extLst>
          </p:nvPr>
        </p:nvGraphicFramePr>
        <p:xfrm>
          <a:off x="5091764" y="1643383"/>
          <a:ext cx="5621024" cy="4901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289613489"/>
              </p:ext>
            </p:extLst>
          </p:nvPr>
        </p:nvGraphicFramePr>
        <p:xfrm>
          <a:off x="3715352" y="1097278"/>
          <a:ext cx="6737684" cy="546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3" name="Obrázek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310" y="6790466"/>
            <a:ext cx="2793342" cy="6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95386"/>
      </p:ext>
    </p:extLst>
  </p:cSld>
  <p:clrMapOvr>
    <a:masterClrMapping/>
  </p:clrMapOvr>
  <p:transition spd="slow" advTm="10525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66117" y="901082"/>
            <a:ext cx="936116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4"/>
          <p:cNvSpPr txBox="1">
            <a:spLocks/>
          </p:cNvSpPr>
          <p:nvPr/>
        </p:nvSpPr>
        <p:spPr>
          <a:xfrm>
            <a:off x="0" y="0"/>
            <a:ext cx="9623025" cy="90108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DE04"/>
              </a:gs>
            </a:gsLst>
            <a:lin ang="0" scaled="0"/>
          </a:gradFill>
        </p:spPr>
        <p:txBody>
          <a:bodyPr vert="horz" lIns="432000" tIns="49785" rIns="99569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Prev-Centrum, </a:t>
            </a:r>
            <a:r>
              <a:rPr lang="cs-CZ" sz="2800" b="1" dirty="0" err="1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z.ú</a:t>
            </a:r>
            <a:r>
              <a:rPr lang="cs-CZ" sz="2800" b="1" dirty="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t>., Programy primární prevence</a:t>
            </a:r>
            <a:endParaRPr lang="cs-CZ" sz="2800" b="1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Nadpis 4"/>
          <p:cNvSpPr txBox="1">
            <a:spLocks/>
          </p:cNvSpPr>
          <p:nvPr/>
        </p:nvSpPr>
        <p:spPr>
          <a:xfrm>
            <a:off x="9623025" y="0"/>
            <a:ext cx="1089763" cy="901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fld id="{B3F193A3-CEEE-4B8F-8953-61BD0795DAD5}" type="slidenum">
              <a:rPr lang="en-US" sz="1600" smtClean="0">
                <a:ln w="3175">
                  <a:noFill/>
                </a:ln>
                <a:latin typeface="Trebuchet MS" panose="020B0603020202020204" pitchFamily="34" charset="0"/>
                <a:ea typeface="+mj-ea"/>
                <a:cs typeface="Arial" pitchFamily="34" charset="0"/>
              </a:rPr>
              <a:pPr algn="ctr">
                <a:spcBef>
                  <a:spcPct val="0"/>
                </a:spcBef>
              </a:pPr>
              <a:t>9</a:t>
            </a:fld>
            <a:endParaRPr lang="cs-CZ" sz="1400" dirty="0">
              <a:ln w="3175">
                <a:noFill/>
              </a:ln>
              <a:latin typeface="Trebuchet MS" panose="020B0603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1010244" y="7021037"/>
            <a:ext cx="9361169" cy="540226"/>
          </a:xfrm>
          <a:prstGeom prst="rect">
            <a:avLst/>
          </a:prstGeom>
          <a:noFill/>
        </p:spPr>
        <p:txBody>
          <a:bodyPr vert="horz" lIns="0" tIns="49785" rIns="99569" bIns="49785" rtlCol="0" anchor="ctr">
            <a:noAutofit/>
          </a:bodyPr>
          <a:lstStyle/>
          <a:p>
            <a:r>
              <a:rPr lang="fr-FR" sz="1600" spc="100" baseline="30000" dirty="0">
                <a:ea typeface="+mj-ea"/>
                <a:cs typeface="Arial" pitchFamily="34" charset="0"/>
              </a:rPr>
              <a:t>Prev—Centrum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z.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ú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.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,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 tel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233 355 459 / 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email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: </a:t>
            </a:r>
            <a:r>
              <a:rPr lang="cs-CZ" sz="1600" spc="100" baseline="30000" dirty="0" smtClean="0">
                <a:ea typeface="+mj-ea"/>
                <a:cs typeface="Arial" pitchFamily="34" charset="0"/>
              </a:rPr>
              <a:t>office</a:t>
            </a:r>
            <a:r>
              <a:rPr lang="fr-FR" sz="1600" spc="100" baseline="30000" dirty="0" smtClean="0">
                <a:ea typeface="+mj-ea"/>
                <a:cs typeface="Arial" pitchFamily="34" charset="0"/>
              </a:rPr>
              <a:t>@prevcentrum.cz </a:t>
            </a:r>
            <a:r>
              <a:rPr lang="fr-FR" sz="1600" spc="100" baseline="30000" dirty="0">
                <a:ea typeface="+mj-ea"/>
                <a:cs typeface="Arial" pitchFamily="34" charset="0"/>
              </a:rPr>
              <a:t>/ www.prevcentrum.cz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2" y="4816827"/>
            <a:ext cx="3123801" cy="22042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8" y="901081"/>
            <a:ext cx="6545315" cy="383915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16" y="901082"/>
            <a:ext cx="3676585" cy="508508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798" y="2630345"/>
            <a:ext cx="3293018" cy="439069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945" y="6580836"/>
            <a:ext cx="2793342" cy="6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20455"/>
      </p:ext>
    </p:extLst>
  </p:cSld>
  <p:clrMapOvr>
    <a:masterClrMapping/>
  </p:clrMapOvr>
  <p:transition spd="slow" advTm="11255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3208</Words>
  <Application>Microsoft Office PowerPoint</Application>
  <PresentationFormat>Vlastní</PresentationFormat>
  <Paragraphs>562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Bodoni MT Condensed</vt:lpstr>
      <vt:lpstr>Calibri</vt:lpstr>
      <vt:lpstr>Times New Roman</vt:lpstr>
      <vt:lpstr>Trebuchet MS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</dc:creator>
  <cp:lastModifiedBy>Tereza.Nikodymova</cp:lastModifiedBy>
  <cp:revision>148</cp:revision>
  <dcterms:created xsi:type="dcterms:W3CDTF">2015-10-15T21:38:28Z</dcterms:created>
  <dcterms:modified xsi:type="dcterms:W3CDTF">2022-05-11T08:22:28Z</dcterms:modified>
</cp:coreProperties>
</file>