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59" r:id="rId3"/>
    <p:sldId id="331" r:id="rId4"/>
    <p:sldId id="329" r:id="rId5"/>
    <p:sldId id="357" r:id="rId6"/>
    <p:sldId id="339" r:id="rId7"/>
    <p:sldId id="342" r:id="rId8"/>
    <p:sldId id="349" r:id="rId9"/>
    <p:sldId id="350" r:id="rId10"/>
    <p:sldId id="355" r:id="rId11"/>
    <p:sldId id="356" r:id="rId12"/>
    <p:sldId id="332" r:id="rId13"/>
    <p:sldId id="351" r:id="rId14"/>
    <p:sldId id="345" r:id="rId15"/>
    <p:sldId id="333" r:id="rId16"/>
    <p:sldId id="358" r:id="rId17"/>
    <p:sldId id="338" r:id="rId18"/>
    <p:sldId id="341" r:id="rId19"/>
    <p:sldId id="353" r:id="rId20"/>
    <p:sldId id="354" r:id="rId21"/>
    <p:sldId id="352" r:id="rId22"/>
    <p:sldId id="328" r:id="rId23"/>
  </p:sldIdLst>
  <p:sldSz cx="10693400" cy="7561263"/>
  <p:notesSz cx="6735763" cy="9866313"/>
  <p:defaultTextStyle>
    <a:defPPr>
      <a:defRPr lang="cs-CZ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52E6264-8C5C-492E-B42B-D3751FAC8484}">
          <p14:sldIdLst>
            <p14:sldId id="258"/>
            <p14:sldId id="359"/>
            <p14:sldId id="331"/>
            <p14:sldId id="329"/>
            <p14:sldId id="357"/>
            <p14:sldId id="339"/>
            <p14:sldId id="342"/>
            <p14:sldId id="349"/>
            <p14:sldId id="350"/>
            <p14:sldId id="355"/>
            <p14:sldId id="356"/>
            <p14:sldId id="332"/>
            <p14:sldId id="351"/>
            <p14:sldId id="345"/>
            <p14:sldId id="333"/>
            <p14:sldId id="358"/>
            <p14:sldId id="338"/>
            <p14:sldId id="341"/>
            <p14:sldId id="353"/>
            <p14:sldId id="354"/>
            <p14:sldId id="352"/>
            <p14:sldId id="328"/>
          </p14:sldIdLst>
        </p14:section>
        <p14:section name="Oddíl bez názvu" id="{605BDDB4-EA31-45CB-9999-7641BCFF6C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.Slana" initials="M" lastIdx="5" clrIdx="0">
    <p:extLst>
      <p:ext uri="{19B8F6BF-5375-455C-9EA6-DF929625EA0E}">
        <p15:presenceInfo xmlns:p15="http://schemas.microsoft.com/office/powerpoint/2012/main" userId="S-1-5-21-265263655-3784196425-3403751838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FCDE04"/>
    <a:srgbClr val="009EED"/>
    <a:srgbClr val="00276E"/>
    <a:srgbClr val="595959"/>
    <a:srgbClr val="FF4B6A"/>
    <a:srgbClr val="F6E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353" autoAdjust="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E381-8207-4846-8F9D-FE0457179E9B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9565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626" y="9371332"/>
            <a:ext cx="2919565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9B5B-7573-4AF5-A14D-4657F2D03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0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11C6-F677-4A76-9F14-B360FF0446A7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6F6D-0DA3-40E0-A7EC-6A946DCF1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2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8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08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11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3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68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68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2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27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1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79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5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08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3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15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36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17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15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2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237D-E55B-4CF5-9104-9F0282C20DB0}" type="datetimeFigureOut">
              <a:rPr lang="cs-CZ" smtClean="0"/>
              <a:pPr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prevcentrum.cz/" TargetMode="External"/><Relationship Id="rId4" Type="http://schemas.openxmlformats.org/officeDocument/2006/relationships/hyperlink" Target="mailto:prevence@prev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CDE0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28" y="0"/>
            <a:ext cx="10693741" cy="7560000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cs-CZ" sz="1600" b="1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498 334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777 161 133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1087246" y="1846537"/>
            <a:ext cx="9105908" cy="4312486"/>
          </a:xfrm>
          <a:prstGeom prst="rect">
            <a:avLst/>
          </a:prstGeom>
          <a:ln>
            <a:noFill/>
          </a:ln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cs-CZ" sz="4000" dirty="0"/>
              <a:t>Prev-Centrum, z.ú.</a:t>
            </a: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4800" b="1" spc="600" dirty="0" smtClean="0">
                <a:cs typeface="Arial" pitchFamily="34" charset="0"/>
              </a:rPr>
              <a:t>Konference 20 let</a:t>
            </a:r>
          </a:p>
          <a:p>
            <a:pPr>
              <a:spcBef>
                <a:spcPct val="0"/>
              </a:spcBef>
            </a:pPr>
            <a:r>
              <a:rPr lang="cs-CZ" sz="4800" b="1" spc="600" dirty="0">
                <a:cs typeface="Arial" pitchFamily="34" charset="0"/>
              </a:rPr>
              <a:t>p</a:t>
            </a:r>
            <a:r>
              <a:rPr lang="cs-CZ" sz="4800" b="1" spc="600" dirty="0" smtClean="0">
                <a:cs typeface="Arial" pitchFamily="34" charset="0"/>
              </a:rPr>
              <a:t>revence v komunitě</a:t>
            </a:r>
            <a:endParaRPr lang="cs-CZ" sz="4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5" y="1233080"/>
            <a:ext cx="2793342" cy="61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Fakultativní služby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10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5" y="1349550"/>
            <a:ext cx="9588861" cy="579775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Služby, které jsou mimo </a:t>
            </a:r>
            <a:r>
              <a:rPr lang="cs-CZ" b="1" dirty="0"/>
              <a:t>klubové </a:t>
            </a:r>
            <a:r>
              <a:rPr lang="cs-CZ" b="1" dirty="0" smtClean="0"/>
              <a:t>aktivity, ale navazují </a:t>
            </a:r>
            <a:r>
              <a:rPr lang="cs-CZ" b="1" dirty="0"/>
              <a:t>na činnost klubu, i když přímo nesouvisejí s jeho provozem a základní nabídkou sociálních </a:t>
            </a:r>
            <a:r>
              <a:rPr lang="cs-CZ" b="1" dirty="0" smtClean="0"/>
              <a:t>služeb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Koncepce jednorázových akcí a mimo klubových aktivit vychází především z principů zážitkové pedagogiky a osobnostní </a:t>
            </a:r>
            <a:r>
              <a:rPr lang="cs-CZ" dirty="0" smtClean="0"/>
              <a:t>sociální výchovy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Hlavní cíle: rozvoj kooperace a koheze skupiny klientů klubu, nové zážitky a zkušenosti, prohloubení vztahu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Jedná se o následující druhy </a:t>
            </a:r>
            <a:r>
              <a:rPr lang="cs-CZ" b="1" dirty="0" smtClean="0"/>
              <a:t>činností: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Jednodenní </a:t>
            </a:r>
            <a:r>
              <a:rPr lang="cs-CZ" dirty="0"/>
              <a:t>akce </a:t>
            </a:r>
            <a:r>
              <a:rPr lang="cs-CZ" dirty="0" smtClean="0"/>
              <a:t>(sportovní </a:t>
            </a:r>
            <a:r>
              <a:rPr lang="cs-CZ" dirty="0"/>
              <a:t>či kulturní </a:t>
            </a:r>
            <a:r>
              <a:rPr lang="cs-CZ" dirty="0" smtClean="0"/>
              <a:t>aktivity)</a:t>
            </a:r>
            <a:br>
              <a:rPr lang="cs-CZ" dirty="0" smtClean="0"/>
            </a:br>
            <a:r>
              <a:rPr lang="cs-CZ" dirty="0" smtClean="0"/>
              <a:t>- Příměstský </a:t>
            </a:r>
            <a:r>
              <a:rPr lang="cs-CZ" dirty="0"/>
              <a:t>tábor o letních </a:t>
            </a:r>
            <a:r>
              <a:rPr lang="cs-CZ" dirty="0" smtClean="0"/>
              <a:t>prázdninách</a:t>
            </a:r>
            <a:br>
              <a:rPr lang="cs-CZ" dirty="0" smtClean="0"/>
            </a:br>
            <a:r>
              <a:rPr lang="cs-CZ" dirty="0" smtClean="0"/>
              <a:t>- Terénní práce – depistáž na vyžádání 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Jednorázové akce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11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5" y="1349550"/>
            <a:ext cx="9588861" cy="579775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Cílem pořádání je aktivizace směrem </a:t>
            </a:r>
            <a:r>
              <a:rPr lang="cs-CZ" dirty="0"/>
              <a:t>ke smysluplnému naplňování volného času klientů, podpora vlastní iniciativy a nabídnutí alternativního způsobu trávení volného </a:t>
            </a:r>
            <a:r>
              <a:rPr lang="cs-CZ" dirty="0" smtClean="0"/>
              <a:t>času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Principem jednorázových akcí je otevřenost, přizpůsobení charakteru akce potřebám a preferencím klientů a snaha zapojit co nejvíce klienty do organizace akce či do přijetí spoluodpovědnosti za její </a:t>
            </a:r>
            <a:r>
              <a:rPr lang="cs-CZ" dirty="0" smtClean="0"/>
              <a:t>průběh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Jednorázové akce zahrnují zejména tyto typy </a:t>
            </a:r>
            <a:r>
              <a:rPr lang="cs-CZ" b="1" dirty="0" smtClean="0"/>
              <a:t>aktivit:</a:t>
            </a:r>
            <a:br>
              <a:rPr lang="cs-CZ" b="1" dirty="0" smtClean="0"/>
            </a:br>
            <a:r>
              <a:rPr lang="cs-CZ" dirty="0" smtClean="0"/>
              <a:t>- Sportovní akce: </a:t>
            </a:r>
            <a:r>
              <a:rPr lang="cs-CZ" dirty="0"/>
              <a:t>pořádání sportovních turnajů či účast na nich, </a:t>
            </a:r>
            <a:r>
              <a:rPr lang="cs-CZ" dirty="0" smtClean="0"/>
              <a:t>výlety…</a:t>
            </a:r>
            <a:br>
              <a:rPr lang="cs-CZ" dirty="0" smtClean="0"/>
            </a:br>
            <a:r>
              <a:rPr lang="cs-CZ" dirty="0" smtClean="0"/>
              <a:t>- Volnočasové akce: </a:t>
            </a:r>
            <a:r>
              <a:rPr lang="cs-CZ" dirty="0"/>
              <a:t>pořádání dalších volnočasových aktivit podle zájmu </a:t>
            </a:r>
            <a:r>
              <a:rPr lang="cs-CZ" dirty="0" smtClean="0"/>
              <a:t>klientů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23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8946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 klienty nízkoprahových služeb, ale i pro zájemce z řad veřejnosti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Konání v době letních prázdnin od pondělí do pátku v čase 9:00 – 17:00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Děti a mladiství ve věku 12 – 16 let se specifickými potřebami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Prevence proti nežádoucímu trávení volného času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Rozvíjení schopností a dovedností v oblasti komunikace a kooperace</a:t>
            </a:r>
            <a:endParaRPr lang="cs-CZ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Týdenní program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Fakultativní služba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Spolupráce s městskou částí Praha 6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Příměstský tábor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12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614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Terénní sociální práce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13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5" y="1351623"/>
            <a:ext cx="9588861" cy="579775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ostupná, bezplatná a anonymní služba poskytována v přirozeném prostředí klientů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Navázat kontakt s cílovou skupinou a následně motivovat ke kontaktu se službou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T</a:t>
            </a:r>
            <a:r>
              <a:rPr lang="cs-CZ" b="1" dirty="0" smtClean="0"/>
              <a:t>erénní </a:t>
            </a:r>
            <a:r>
              <a:rPr lang="cs-CZ" b="1" dirty="0"/>
              <a:t>šetření na vyžádání </a:t>
            </a:r>
            <a:r>
              <a:rPr lang="cs-CZ" dirty="0"/>
              <a:t>(objednané městskou částí Praha 6</a:t>
            </a:r>
            <a:r>
              <a:rPr lang="cs-CZ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mapování </a:t>
            </a:r>
            <a:r>
              <a:rPr lang="cs-CZ" dirty="0"/>
              <a:t>pohybu neorganizované mládeže a jejich případného rizikového </a:t>
            </a:r>
            <a:r>
              <a:rPr lang="cs-CZ" dirty="0" smtClean="0"/>
              <a:t>chování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Cíl – prevence rizikového chování, zjistit potřeby cílové skupiny, motivovat </a:t>
            </a:r>
            <a:r>
              <a:rPr lang="cs-CZ" dirty="0"/>
              <a:t>dospívající k návštěvě klubu </a:t>
            </a:r>
            <a:r>
              <a:rPr lang="cs-CZ" dirty="0" smtClean="0"/>
              <a:t>Suterén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Metody práce – kontaktní a případová práce, situační intervence, poradenství, doprovod, informační servis, krizová intervence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Prostředek propagace služeb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„Předsunutý klub“ </a:t>
            </a:r>
            <a:r>
              <a:rPr lang="cs-CZ" dirty="0" smtClean="0"/>
              <a:t>– náplň klubových aktivit přesunuta do blízkého okolí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Proces poskytování služby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14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6" y="1394984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První kontakt</a:t>
            </a:r>
            <a:br>
              <a:rPr lang="cs-CZ" b="1" dirty="0" smtClean="0"/>
            </a:br>
            <a:r>
              <a:rPr lang="cs-CZ" b="1" dirty="0" smtClean="0"/>
              <a:t>- </a:t>
            </a:r>
            <a:r>
              <a:rPr lang="cs-CZ" dirty="0"/>
              <a:t>D</a:t>
            </a:r>
            <a:r>
              <a:rPr lang="cs-CZ" dirty="0" smtClean="0"/>
              <a:t>okumentace (záznam o prvním kontaktu, pravidla, práva, povinnosti, stížnosti)</a:t>
            </a:r>
            <a:br>
              <a:rPr lang="cs-CZ" dirty="0" smtClean="0"/>
            </a:br>
            <a:r>
              <a:rPr lang="cs-CZ" dirty="0" smtClean="0"/>
              <a:t>- Předávání informací o službě (informační list)</a:t>
            </a:r>
            <a:br>
              <a:rPr lang="cs-CZ" dirty="0" smtClean="0"/>
            </a:br>
            <a:r>
              <a:rPr lang="cs-CZ" dirty="0" smtClean="0"/>
              <a:t>- Formulace zakázky</a:t>
            </a:r>
            <a:br>
              <a:rPr lang="cs-CZ" dirty="0" smtClean="0"/>
            </a:br>
            <a:r>
              <a:rPr lang="cs-CZ" dirty="0" smtClean="0"/>
              <a:t>- Kritéria pro přijetí do programu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Individuální plánování </a:t>
            </a:r>
            <a:r>
              <a:rPr lang="cs-CZ" dirty="0" smtClean="0"/>
              <a:t>(</a:t>
            </a:r>
            <a:r>
              <a:rPr lang="cs-CZ" dirty="0"/>
              <a:t>Zákon č. 108/2006 Sb</a:t>
            </a:r>
            <a:r>
              <a:rPr lang="cs-CZ" dirty="0" smtClean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Spolupráce</a:t>
            </a:r>
            <a:br>
              <a:rPr lang="cs-CZ" b="1" dirty="0" smtClean="0"/>
            </a:br>
            <a:r>
              <a:rPr lang="cs-CZ" dirty="0" smtClean="0"/>
              <a:t>- Hodnocení naplňování cílů spolupráce</a:t>
            </a:r>
            <a:br>
              <a:rPr lang="cs-CZ" dirty="0" smtClean="0"/>
            </a:br>
            <a:r>
              <a:rPr lang="cs-CZ" dirty="0" smtClean="0"/>
              <a:t>- Rozhovor s klientem a jeho spokojenost</a:t>
            </a:r>
            <a:br>
              <a:rPr lang="cs-CZ" dirty="0" smtClean="0"/>
            </a:br>
            <a:r>
              <a:rPr lang="cs-CZ" dirty="0" smtClean="0"/>
              <a:t>- Zápis z klubového setkání, četnost návštěv, využívání služeb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Ukončení spolupráce</a:t>
            </a:r>
            <a:br>
              <a:rPr lang="cs-CZ" b="1" dirty="0" smtClean="0"/>
            </a:br>
            <a:r>
              <a:rPr lang="cs-CZ" dirty="0" smtClean="0"/>
              <a:t>- Ústní nebo písemná dohoda mezi klientem a pracovníkem </a:t>
            </a:r>
            <a:br>
              <a:rPr lang="cs-CZ" dirty="0" smtClean="0"/>
            </a:br>
            <a:r>
              <a:rPr lang="cs-CZ" dirty="0" smtClean="0"/>
              <a:t>- Spolupráce může být ukončena i jednostranně </a:t>
            </a:r>
          </a:p>
          <a:p>
            <a:pPr algn="just"/>
            <a:endParaRPr lang="cs-CZ" sz="2600" dirty="0" smtClean="0"/>
          </a:p>
          <a:p>
            <a:pPr algn="just"/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444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1623"/>
            <a:ext cx="9973410" cy="5048496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2002</a:t>
            </a:r>
            <a:r>
              <a:rPr lang="cs-CZ" dirty="0" smtClean="0"/>
              <a:t> – Centrum komunitních aktivit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2004</a:t>
            </a:r>
            <a:r>
              <a:rPr lang="cs-CZ" dirty="0" smtClean="0"/>
              <a:t> – Nízkoprahový klub rozšířen o terénní sociální práci a výjezdové akce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2006</a:t>
            </a:r>
            <a:r>
              <a:rPr lang="cs-CZ" dirty="0" smtClean="0"/>
              <a:t> – změny v poskytování služeb v souladu se standardy kvalit sociálních služeb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2007</a:t>
            </a:r>
            <a:r>
              <a:rPr lang="cs-CZ" dirty="0" smtClean="0"/>
              <a:t> – získání osvědčení kvality poskytovaných služeb České asociace </a:t>
            </a:r>
            <a:r>
              <a:rPr lang="cs-CZ" dirty="0" err="1" smtClean="0"/>
              <a:t>streetwork</a:t>
            </a:r>
            <a:r>
              <a:rPr lang="cs-CZ" dirty="0" smtClean="0"/>
              <a:t>, zapojení do komunitního plánování sociálních služeb Prahy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2014</a:t>
            </a:r>
            <a:r>
              <a:rPr lang="cs-CZ" dirty="0" smtClean="0"/>
              <a:t> – pravidelné případové konference s kurátory pro mládež MČ Praha 6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2015 </a:t>
            </a:r>
            <a:r>
              <a:rPr lang="cs-CZ" dirty="0" smtClean="0"/>
              <a:t>– rozšíření služeb o poradenství pro děti, rodiče a osoby blízké</a:t>
            </a:r>
            <a:r>
              <a:rPr lang="cs-CZ" dirty="0"/>
              <a:t> </a:t>
            </a:r>
            <a:r>
              <a:rPr lang="cs-CZ" dirty="0" smtClean="0"/>
              <a:t>a o sociálně pedagogické a aktivizační činnosti, první běh příměstského tábora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2016</a:t>
            </a:r>
            <a:r>
              <a:rPr lang="cs-CZ" dirty="0"/>
              <a:t> </a:t>
            </a:r>
            <a:r>
              <a:rPr lang="cs-CZ" dirty="0" smtClean="0"/>
              <a:t>– zjištění potřebnosti </a:t>
            </a:r>
            <a:r>
              <a:rPr lang="cs-CZ" dirty="0" err="1" smtClean="0"/>
              <a:t>adiktologických</a:t>
            </a:r>
            <a:r>
              <a:rPr lang="cs-CZ" dirty="0" smtClean="0"/>
              <a:t> služeb pro klienty NZDM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2019 </a:t>
            </a:r>
            <a:r>
              <a:rPr lang="cs-CZ" dirty="0" smtClean="0"/>
              <a:t>– zahájení aktivního pohybu pracovníků v online prostoru (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2020</a:t>
            </a:r>
            <a:r>
              <a:rPr lang="cs-CZ" dirty="0"/>
              <a:t> </a:t>
            </a:r>
            <a:r>
              <a:rPr lang="cs-CZ" dirty="0" smtClean="0"/>
              <a:t>– služby poskytovány s ohledem na pandemickou situaci s Covid</a:t>
            </a:r>
            <a:r>
              <a:rPr lang="cs-CZ" dirty="0"/>
              <a:t>-</a:t>
            </a:r>
            <a:r>
              <a:rPr lang="cs-CZ" dirty="0" smtClean="0"/>
              <a:t>19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2021</a:t>
            </a:r>
            <a:r>
              <a:rPr lang="cs-CZ" dirty="0" smtClean="0"/>
              <a:t> – propojení nízkoprahového klubu s </a:t>
            </a:r>
            <a:r>
              <a:rPr lang="cs-CZ" dirty="0" err="1" smtClean="0"/>
              <a:t>adiktologickou</a:t>
            </a:r>
            <a:r>
              <a:rPr lang="cs-CZ" dirty="0" smtClean="0"/>
              <a:t> ambulancí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Vývoj nízkoprahových služeb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15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5996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04" y="1351623"/>
            <a:ext cx="9973410" cy="5048496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Vývoj nízkoprahových služeb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16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1" y="1544563"/>
            <a:ext cx="7105557" cy="49818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0" y="1544563"/>
            <a:ext cx="7105557" cy="49818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0" y="1544563"/>
            <a:ext cx="7105558" cy="49818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20" y="1544564"/>
            <a:ext cx="7105557" cy="4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8946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Provoz klubu Suterén 3x týdně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Volnočasové aktivity společně se sociálně pedagogickými činnostmi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2x do měsíce předem naplánované aktivity klubu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Komunikace prostřednictvím sociální sítě – 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 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Edukační přesah – prevence kriminality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„Síťování“ klientů prostřednictvím klubových aktivit do dalších služeb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Změna pojetí NZDM v kontextu vývoje služeb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Současnost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17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30354"/>
              </p:ext>
            </p:extLst>
          </p:nvPr>
        </p:nvGraphicFramePr>
        <p:xfrm>
          <a:off x="2185035" y="4629152"/>
          <a:ext cx="6323330" cy="2384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val="398433706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731990135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356198028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955644493"/>
                    </a:ext>
                  </a:extLst>
                </a:gridCol>
                <a:gridCol w="1750060">
                  <a:extLst>
                    <a:ext uri="{9D8B030D-6E8A-4147-A177-3AD203B41FA5}">
                      <a16:colId xmlns:a16="http://schemas.microsoft.com/office/drawing/2014/main" val="1828436976"/>
                    </a:ext>
                  </a:extLst>
                </a:gridCol>
              </a:tblGrid>
              <a:tr h="893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Klub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Suterén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Adiktologická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ambulance pro děti a dospívající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Sociálně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terapeutický program UNCLE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082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PONDĚLÍ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14 – 18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9 - 12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 – 18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– 12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365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ÚTERÝ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– 18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9 - 12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 – 18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 – 18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3159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STŘEDA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 – 18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9 - 12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13 – 18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– 12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0745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ČTVRTEK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– 18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9 - 12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13 – 15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16:30 – 18:30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50100"/>
                  </a:ext>
                </a:extLst>
              </a:tr>
              <a:tr h="292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PÁTEK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 – 16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9 - 12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13 - 16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– 16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6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Rozšíření spolupráce s městskou částí Praha 6, s kurátory trestné činnosti pro děti a mládež a SPOD + navázat další městské části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Zajištění kontinuální propagace poskytovaných služeb – posílení vzájemné komunikace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Aktivnější „síťování“ klientů prostřednictvím sociální sítě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Zapojení klientů do chodu klubu – tzv. samospráva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Aktivity klubu vytvářet na základě potřeb cílové skupiny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Rozšíření nabídky volnočasových aktivit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cs typeface="Arial" pitchFamily="34" charset="0"/>
              </a:rPr>
              <a:t>Vize programu do budoucna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18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052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Tereza</a:t>
            </a:r>
            <a:r>
              <a:rPr lang="cs-CZ" dirty="0" smtClean="0"/>
              <a:t> </a:t>
            </a:r>
            <a:r>
              <a:rPr lang="cs-CZ" dirty="0"/>
              <a:t>(13 let) </a:t>
            </a:r>
            <a:br>
              <a:rPr lang="cs-CZ" dirty="0"/>
            </a:br>
            <a:r>
              <a:rPr lang="cs-CZ" dirty="0" smtClean="0"/>
              <a:t>- Do klubu Suterén začala docházet na doporučení kurátora </a:t>
            </a:r>
            <a:br>
              <a:rPr lang="cs-CZ" dirty="0" smtClean="0"/>
            </a:br>
            <a:r>
              <a:rPr lang="cs-CZ" dirty="0" smtClean="0"/>
              <a:t>- Vyčlenění z kolektivu, problémy s pozorností, rezervy v komunikaci</a:t>
            </a:r>
            <a:br>
              <a:rPr lang="cs-CZ" dirty="0" smtClean="0"/>
            </a:br>
            <a:r>
              <a:rPr lang="cs-CZ" dirty="0" smtClean="0"/>
              <a:t>- Původní zakázkou byla pomoc s přípravou do školy </a:t>
            </a:r>
            <a:br>
              <a:rPr lang="cs-CZ" dirty="0" smtClean="0"/>
            </a:br>
            <a:r>
              <a:rPr lang="cs-CZ" dirty="0" smtClean="0"/>
              <a:t>- Postupné budování důvěry a začleňování do vrstevnické skupiny v klubu Suterén</a:t>
            </a:r>
            <a:br>
              <a:rPr lang="cs-CZ" dirty="0" smtClean="0"/>
            </a:br>
            <a:r>
              <a:rPr lang="cs-CZ" dirty="0" smtClean="0"/>
              <a:t>- Osvojení návyků spojených s přípravou do školy, volnočasové aktivity, sebedůvěra</a:t>
            </a:r>
            <a:br>
              <a:rPr lang="cs-CZ" dirty="0" smtClean="0"/>
            </a:br>
            <a:r>
              <a:rPr lang="cs-CZ" dirty="0" smtClean="0"/>
              <a:t>- Individuální poradenství, klub Suterén, sociálně pedagogické činnosti</a:t>
            </a: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Příklady dobré praxe: 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19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3958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CDE0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" y="631"/>
            <a:ext cx="10693741" cy="7560000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cs-CZ" sz="1600" b="1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498 334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777 161 133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1087246" y="1846537"/>
            <a:ext cx="9105908" cy="4312486"/>
          </a:xfrm>
          <a:prstGeom prst="rect">
            <a:avLst/>
          </a:prstGeom>
          <a:ln>
            <a:noFill/>
          </a:ln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cs-CZ" sz="2800" dirty="0"/>
              <a:t>Prev-Centrum, z.ú.</a:t>
            </a:r>
          </a:p>
          <a:p>
            <a:r>
              <a:rPr lang="cs-CZ" sz="2800" spc="600" dirty="0">
                <a:cs typeface="Arial" pitchFamily="34" charset="0"/>
              </a:rPr>
              <a:t>Nízkoprahové služby</a:t>
            </a: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4000" b="1" spc="600" dirty="0" smtClean="0">
                <a:cs typeface="Arial" pitchFamily="34" charset="0"/>
              </a:rPr>
              <a:t>Nízkoprahový klub Suterén</a:t>
            </a:r>
            <a:endParaRPr lang="cs-CZ" sz="40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2400" b="1" spc="600" dirty="0" smtClean="0">
                <a:cs typeface="Arial" pitchFamily="34" charset="0"/>
              </a:rPr>
              <a:t>Adéla Černá </a:t>
            </a:r>
            <a:endParaRPr lang="cs-CZ" sz="2400" b="1" spc="600" dirty="0"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5" y="1233080"/>
            <a:ext cx="2793342" cy="6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8946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OSPOD Praha 6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OSPOD </a:t>
            </a:r>
            <a:r>
              <a:rPr lang="cs-CZ" dirty="0"/>
              <a:t>okolních městských částí (zejména Praha 1, 4, 5, 7, 13, 17</a:t>
            </a:r>
            <a:r>
              <a:rPr lang="cs-CZ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Základní školy (zejména MČ Praha 6)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Navazující sociální a zdravotní instituce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Propagace služeb: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Srozumitelně </a:t>
            </a:r>
            <a:r>
              <a:rPr lang="cs-CZ" dirty="0"/>
              <a:t>informovat o existenci </a:t>
            </a:r>
            <a:r>
              <a:rPr lang="cs-CZ" dirty="0" smtClean="0"/>
              <a:t>služeb, které nabízíme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Zprostředkovat </a:t>
            </a:r>
            <a:r>
              <a:rPr lang="cs-CZ" dirty="0"/>
              <a:t>klientům ověřené navazující služby dle charakteru jejich </a:t>
            </a:r>
            <a:r>
              <a:rPr lang="cs-CZ" dirty="0" smtClean="0"/>
              <a:t>obtíží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Párování potřeb klienta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Navázat </a:t>
            </a:r>
            <a:r>
              <a:rPr lang="cs-CZ" dirty="0"/>
              <a:t>s ostatními organizacemi vztah a vzájemně sdílet dobrou </a:t>
            </a:r>
            <a:r>
              <a:rPr lang="cs-CZ" dirty="0" smtClean="0"/>
              <a:t>praxi</a:t>
            </a:r>
            <a:endParaRPr lang="cs-CZ" b="1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Spolupráce s institucemi  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20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41467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Operační manuál, Prev-Centrum, </a:t>
            </a:r>
            <a:r>
              <a:rPr lang="cs-CZ" dirty="0" err="1" smtClean="0"/>
              <a:t>z.ú</a:t>
            </a:r>
            <a:r>
              <a:rPr lang="cs-CZ" dirty="0" smtClean="0"/>
              <a:t>., Nízkoprahové služby,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Zákon č. 108/2006 Sb., o sociálních službách.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Vyhláška č. 505/2006 Sb., § </a:t>
            </a:r>
            <a:r>
              <a:rPr lang="cs-CZ" dirty="0" smtClean="0"/>
              <a:t>27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Standardy odborné způsobilosti pro </a:t>
            </a:r>
            <a:r>
              <a:rPr lang="cs-CZ" dirty="0"/>
              <a:t>zařízení a programy poskytující </a:t>
            </a:r>
            <a:r>
              <a:rPr lang="cs-CZ" dirty="0" err="1"/>
              <a:t>adiktologické</a:t>
            </a:r>
            <a:r>
              <a:rPr lang="cs-CZ" dirty="0"/>
              <a:t> odborné služby (Standardy služeb pro uživatele drog, závislé a patologické hráče</a:t>
            </a:r>
            <a:r>
              <a:rPr lang="cs-CZ" dirty="0" smtClean="0"/>
              <a:t>), 2015.</a:t>
            </a:r>
          </a:p>
          <a:p>
            <a:pPr marL="342900" indent="-342900" algn="just">
              <a:buFontTx/>
              <a:buChar char="-"/>
            </a:pPr>
            <a:endParaRPr lang="cs-CZ" sz="2200" dirty="0" smtClean="0"/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Zdroje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21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0357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3" y="0"/>
            <a:ext cx="10691790" cy="7559358"/>
            <a:chOff x="0" y="0"/>
            <a:chExt cx="1069403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3908" cy="7560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3828" y="0"/>
              <a:ext cx="4450079" cy="75605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8449" y="3519819"/>
            <a:ext cx="4494882" cy="566691"/>
          </a:xfrm>
          <a:prstGeom prst="rect">
            <a:avLst/>
          </a:prstGeom>
        </p:spPr>
        <p:txBody>
          <a:bodyPr vert="horz" wrap="square" lIns="0" tIns="12697" rIns="0" bIns="0" rtlCol="0" anchor="ctr">
            <a:spAutoFit/>
          </a:bodyPr>
          <a:lstStyle/>
          <a:p>
            <a:pPr marL="12697">
              <a:spcBef>
                <a:spcPts val="100"/>
              </a:spcBef>
            </a:pPr>
            <a:r>
              <a:rPr lang="cs-CZ" sz="3599" spc="-15" dirty="0" smtClean="0">
                <a:latin typeface="Calibri"/>
                <a:cs typeface="Calibri"/>
              </a:rPr>
              <a:t>Děkuji </a:t>
            </a:r>
            <a:r>
              <a:rPr lang="cs-CZ" sz="3599" spc="-15" smtClean="0">
                <a:latin typeface="Calibri"/>
                <a:cs typeface="Calibri"/>
              </a:rPr>
              <a:t>za </a:t>
            </a:r>
            <a:r>
              <a:rPr lang="cs-CZ" sz="3599" spc="-25" smtClean="0">
                <a:latin typeface="Calibri"/>
                <a:cs typeface="Calibri"/>
              </a:rPr>
              <a:t>pozornost</a:t>
            </a:r>
            <a:endParaRPr sz="3599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625" y="6676563"/>
            <a:ext cx="4594530" cy="337841"/>
          </a:xfrm>
          <a:prstGeom prst="rect">
            <a:avLst/>
          </a:prstGeom>
        </p:spPr>
        <p:txBody>
          <a:bodyPr vert="horz" wrap="square" lIns="0" tIns="14601" rIns="0" bIns="0" rtlCol="0">
            <a:spAutoFit/>
          </a:bodyPr>
          <a:lstStyle/>
          <a:p>
            <a:pPr marL="12697">
              <a:spcBef>
                <a:spcPts val="114"/>
              </a:spcBef>
            </a:pPr>
            <a:r>
              <a:rPr sz="1050" spc="65" dirty="0">
                <a:latin typeface="Calibri"/>
                <a:cs typeface="Calibri"/>
              </a:rPr>
              <a:t>Prev—Centrum </a:t>
            </a:r>
            <a:r>
              <a:rPr sz="1050" spc="60" dirty="0">
                <a:latin typeface="Calibri"/>
                <a:cs typeface="Calibri"/>
              </a:rPr>
              <a:t>z.ú., </a:t>
            </a:r>
            <a:r>
              <a:rPr lang="cs-CZ" sz="1050" b="1" spc="65" dirty="0">
                <a:latin typeface="Calibri"/>
                <a:cs typeface="Calibri"/>
              </a:rPr>
              <a:t>NÍZKOPRAHOVÉ SLUŽBY</a:t>
            </a:r>
            <a:r>
              <a:rPr sz="1050" b="1" spc="6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tel: </a:t>
            </a:r>
            <a:r>
              <a:rPr sz="1050" spc="55" dirty="0">
                <a:latin typeface="Calibri"/>
                <a:cs typeface="Calibri"/>
              </a:rPr>
              <a:t>242 498</a:t>
            </a:r>
            <a:r>
              <a:rPr sz="1050" spc="204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33</a:t>
            </a:r>
            <a:r>
              <a:rPr lang="cs-CZ" sz="1050" spc="75" dirty="0">
                <a:latin typeface="Calibri"/>
                <a:cs typeface="Calibri"/>
              </a:rPr>
              <a:t>4</a:t>
            </a:r>
            <a:endParaRPr sz="1050" dirty="0">
              <a:latin typeface="Calibri"/>
              <a:cs typeface="Calibri"/>
            </a:endParaRPr>
          </a:p>
          <a:p>
            <a:pPr marL="12697">
              <a:spcBef>
                <a:spcPts val="25"/>
              </a:spcBef>
            </a:pPr>
            <a:r>
              <a:rPr sz="1050" spc="5" dirty="0">
                <a:latin typeface="Calibri"/>
                <a:cs typeface="Calibri"/>
              </a:rPr>
              <a:t>/ </a:t>
            </a:r>
            <a:r>
              <a:rPr sz="1050" spc="55" dirty="0">
                <a:latin typeface="Calibri"/>
                <a:cs typeface="Calibri"/>
              </a:rPr>
              <a:t>77</a:t>
            </a:r>
            <a:r>
              <a:rPr lang="cs-CZ" sz="1050" spc="55" dirty="0">
                <a:latin typeface="Calibri"/>
                <a:cs typeface="Calibri"/>
              </a:rPr>
              <a:t>7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lang="cs-CZ" sz="1050" spc="55" dirty="0">
                <a:latin typeface="Calibri"/>
                <a:cs typeface="Calibri"/>
              </a:rPr>
              <a:t>161 133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/ </a:t>
            </a:r>
            <a:r>
              <a:rPr sz="1050" spc="60" dirty="0">
                <a:latin typeface="Calibri"/>
                <a:cs typeface="Calibri"/>
              </a:rPr>
              <a:t>email:</a:t>
            </a:r>
            <a:r>
              <a:rPr lang="cs-CZ" sz="1050" spc="65" dirty="0">
                <a:cs typeface="Calibri"/>
              </a:rPr>
              <a:t>nzdm@prevcentrum.cz</a:t>
            </a:r>
            <a:r>
              <a:rPr sz="1050" spc="65" dirty="0">
                <a:latin typeface="Calibri"/>
                <a:cs typeface="Calibri"/>
                <a:hlinkClick r:id="rId4"/>
              </a:rPr>
              <a:t> </a:t>
            </a:r>
            <a:r>
              <a:rPr sz="1050" spc="5" dirty="0">
                <a:latin typeface="Calibri"/>
                <a:cs typeface="Calibri"/>
              </a:rPr>
              <a:t>/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  <a:hlinkClick r:id="rId5"/>
              </a:rPr>
              <a:t>www.prevcentrum.cz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1655" y="3473991"/>
            <a:ext cx="2792906" cy="612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4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Prev-Centrum, </a:t>
            </a:r>
            <a:r>
              <a:rPr lang="cs-CZ" sz="3200" b="1" dirty="0" err="1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z.ú</a:t>
            </a: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., </a:t>
            </a:r>
          </a:p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Nízkoprahové služby pro děti a mladistvé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3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6" y="141310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Prev-Centrum, </a:t>
            </a:r>
            <a:r>
              <a:rPr lang="cs-CZ" dirty="0" err="1"/>
              <a:t>z.ú</a:t>
            </a:r>
            <a:r>
              <a:rPr lang="cs-CZ" dirty="0"/>
              <a:t>., Nízkoprahové služby </a:t>
            </a:r>
            <a:r>
              <a:rPr lang="cs-CZ" dirty="0" smtClean="0"/>
              <a:t>jsou </a:t>
            </a:r>
            <a:r>
              <a:rPr lang="cs-CZ" dirty="0"/>
              <a:t>registrovanou sociální službou dle zákona č. 108/2006 Sb., o sociálních službách, registrována Magistrátem hlavního města </a:t>
            </a:r>
            <a:r>
              <a:rPr lang="cs-CZ" dirty="0" smtClean="0"/>
              <a:t>Prahy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Spektrum služeb pro děti a dospívající ve věku od </a:t>
            </a:r>
            <a:r>
              <a:rPr lang="cs-CZ" b="1" dirty="0" smtClean="0"/>
              <a:t>10 do 18 let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Systém </a:t>
            </a:r>
            <a:r>
              <a:rPr lang="cs-CZ" dirty="0"/>
              <a:t>služeb s rozlišením </a:t>
            </a:r>
            <a:r>
              <a:rPr lang="cs-CZ" b="1" dirty="0"/>
              <a:t>vstupních podmínek </a:t>
            </a:r>
            <a:r>
              <a:rPr lang="cs-CZ" dirty="0"/>
              <a:t>umožňuje prostup klienta jednotlivými segmenty dle jeho potřeb, motivace, možností a </a:t>
            </a:r>
            <a:r>
              <a:rPr lang="cs-CZ" dirty="0" smtClean="0"/>
              <a:t>specifik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Služba umožňuje </a:t>
            </a:r>
            <a:r>
              <a:rPr lang="cs-CZ" dirty="0"/>
              <a:t>podchytit a pracovat s obtížně dostupnou cílovou skupinou rizikové mládeže, klienty motivovat ke změně a udržet je v kontaktu se službou.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Nízkoprahový klub </a:t>
            </a:r>
            <a:r>
              <a:rPr lang="cs-CZ" b="1" dirty="0" smtClean="0"/>
              <a:t>Suterén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Sociálně </a:t>
            </a:r>
            <a:r>
              <a:rPr lang="cs-CZ" b="1" dirty="0"/>
              <a:t>terapeutický program </a:t>
            </a:r>
            <a:r>
              <a:rPr lang="cs-CZ" b="1" dirty="0" smtClean="0"/>
              <a:t>UNCLE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 smtClean="0"/>
              <a:t>Adiktologická</a:t>
            </a:r>
            <a:r>
              <a:rPr lang="cs-CZ" b="1" dirty="0" smtClean="0"/>
              <a:t> </a:t>
            </a:r>
            <a:r>
              <a:rPr lang="cs-CZ" b="1" dirty="0"/>
              <a:t>ambulance pro děti a dospívající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8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Představení programu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4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666117" y="1373388"/>
            <a:ext cx="8883646" cy="549961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Základní činnosti při poskytování sociálních služeb v nízkoprahových zařízeních pro děti a mládež upravuje a specifikuje </a:t>
            </a:r>
            <a:r>
              <a:rPr lang="cs-CZ" b="1" dirty="0"/>
              <a:t>Vyhláška č. 505/2006 Sb., § </a:t>
            </a:r>
            <a:r>
              <a:rPr lang="cs-CZ" b="1" dirty="0" smtClean="0"/>
              <a:t>27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Služba obsahuje následující </a:t>
            </a:r>
            <a:r>
              <a:rPr lang="cs-CZ" b="1" dirty="0" smtClean="0"/>
              <a:t>činnosti: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Výchovné</a:t>
            </a:r>
            <a:r>
              <a:rPr lang="cs-CZ" dirty="0"/>
              <a:t>, vzdělávací a aktivizační činnosti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smtClean="0"/>
              <a:t>Zprostředkování </a:t>
            </a:r>
            <a:r>
              <a:rPr lang="cs-CZ" dirty="0"/>
              <a:t>kontaktu se společenským prostředím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smtClean="0"/>
              <a:t>Sociálně </a:t>
            </a:r>
            <a:r>
              <a:rPr lang="cs-CZ" dirty="0"/>
              <a:t>terapeutické činnosti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smtClean="0"/>
              <a:t>Pomoc </a:t>
            </a:r>
            <a:r>
              <a:rPr lang="cs-CZ" dirty="0"/>
              <a:t>při uplatňování práv, zájmů a při obstarávání osobních </a:t>
            </a:r>
            <a:r>
              <a:rPr lang="cs-CZ" dirty="0" smtClean="0"/>
              <a:t>záležitostí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Součást systému prevence v </a:t>
            </a:r>
            <a:r>
              <a:rPr lang="cs-CZ" b="1" dirty="0"/>
              <a:t>komunitě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Podpora a rozvoj komunitní spolupráce na Praze </a:t>
            </a:r>
            <a:r>
              <a:rPr lang="cs-CZ" dirty="0" smtClean="0"/>
              <a:t>6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Nespecifická primární prevence – podpora protektivních </a:t>
            </a:r>
            <a:r>
              <a:rPr lang="cs-CZ" dirty="0" smtClean="0"/>
              <a:t>faktorů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Prevence kriminality a jiných sociálně patologických jevů na místní úrovni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9" y="1442820"/>
            <a:ext cx="4545761" cy="5704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9" y="1477891"/>
            <a:ext cx="4545761" cy="566941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8" y="1460355"/>
            <a:ext cx="4545761" cy="570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379759"/>
            <a:ext cx="8883646" cy="549961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Koncept </a:t>
            </a:r>
            <a:r>
              <a:rPr lang="cs-CZ" b="1" dirty="0"/>
              <a:t>pomoci a </a:t>
            </a:r>
            <a:r>
              <a:rPr lang="cs-CZ" b="1" dirty="0" smtClean="0"/>
              <a:t>kontroly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Etický kodex </a:t>
            </a:r>
            <a:r>
              <a:rPr lang="cs-CZ" dirty="0" smtClean="0"/>
              <a:t>– základní východisko služby 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Spolupráce s dalšími programy ústavu: </a:t>
            </a:r>
            <a:br>
              <a:rPr lang="cs-CZ" dirty="0" smtClean="0"/>
            </a:br>
            <a:r>
              <a:rPr lang="cs-CZ" dirty="0" smtClean="0"/>
              <a:t>- Programy primární prevence, Program ambulantní léčby</a:t>
            </a:r>
            <a:br>
              <a:rPr lang="cs-CZ" dirty="0" smtClean="0"/>
            </a:br>
            <a:r>
              <a:rPr lang="cs-CZ" dirty="0" smtClean="0"/>
              <a:t>- Více úrovňový systém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Teoretická východiska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5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110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Primární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ěti </a:t>
            </a:r>
            <a:r>
              <a:rPr lang="cs-CZ" dirty="0"/>
              <a:t>a dospívající ve věku od 10 do 18 </a:t>
            </a:r>
            <a:r>
              <a:rPr lang="cs-CZ" dirty="0" smtClean="0"/>
              <a:t>let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harakteristika: bez zakázky, motivace ke změně, nepříznivá sociální situace, </a:t>
            </a:r>
            <a:r>
              <a:rPr lang="cs-CZ" b="1" dirty="0"/>
              <a:t>osamělost</a:t>
            </a:r>
            <a:r>
              <a:rPr lang="cs-CZ" dirty="0"/>
              <a:t>, obtížné </a:t>
            </a:r>
            <a:r>
              <a:rPr lang="cs-CZ" dirty="0" smtClean="0"/>
              <a:t>životní události, omezující životní podmínky, nechtějí se zapojit do standardních volnočasových aktivit, </a:t>
            </a:r>
            <a:r>
              <a:rPr lang="cs-CZ" b="1" dirty="0" smtClean="0"/>
              <a:t>vyloučení z kolektivu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Sekundární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Rodiče, zákonní zástupci a osoby blízké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Spolupráce s celou rodinou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OSPOD, pedagog, sociální pracovník – </a:t>
            </a:r>
            <a:r>
              <a:rPr lang="cs-CZ" b="1" dirty="0" smtClean="0"/>
              <a:t>vnější motivace</a:t>
            </a:r>
            <a:endParaRPr lang="cs-CZ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Cílová skupina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6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5432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43112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Hlavní cíle: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Cílem poskytovaných služeb je zlepšovat kvalitu života dětí a </a:t>
            </a:r>
            <a:r>
              <a:rPr lang="cs-CZ" dirty="0" smtClean="0"/>
              <a:t>mladistvých, </a:t>
            </a:r>
            <a:r>
              <a:rPr lang="cs-CZ" dirty="0"/>
              <a:t>předcházet nebo snižovat riziko související se způsobem jejich </a:t>
            </a:r>
            <a:r>
              <a:rPr lang="cs-CZ" dirty="0" smtClean="0"/>
              <a:t>života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i="1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Dílčí </a:t>
            </a:r>
            <a:r>
              <a:rPr lang="cs-CZ" b="1" dirty="0"/>
              <a:t>cíle</a:t>
            </a:r>
            <a:r>
              <a:rPr lang="cs-CZ" b="1" dirty="0" smtClean="0"/>
              <a:t>:</a:t>
            </a:r>
            <a:endParaRPr lang="cs-CZ" b="1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Snižovat bezprostřední sociální rizika vyplývající z životního způsobu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Začleňovat děti a mládež do skupin vrstevníků i do společnosti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Podporovat zvládání nepříznivých životních událostí a přijetí důsledků rizikového chování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Motivace ke změně rizikového chování</a:t>
            </a:r>
          </a:p>
          <a:p>
            <a:endParaRPr lang="cs-CZ" sz="2300" b="1" dirty="0"/>
          </a:p>
          <a:p>
            <a:pPr algn="just"/>
            <a:endParaRPr lang="cs-CZ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Cíle služby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7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184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Nízkoprahový klub SUTERÉN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8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7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Nízkoprahový klub Suterén nabízí dětem a mladistvým </a:t>
            </a:r>
            <a:r>
              <a:rPr lang="cs-CZ" b="1" dirty="0" smtClean="0"/>
              <a:t>od 10 do 18 let</a:t>
            </a:r>
            <a:r>
              <a:rPr lang="cs-CZ" dirty="0" smtClean="0"/>
              <a:t> bezpečný prostor pro trávení volného času, širokou nabídku volnočasových aktivit a podporu při řešení obtížných životních situací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Pracovníci navazují a udržují kontaktu s cílovou skupinou klientů a vytváření podmínek pro to, aby v případě zájmu mohly řešit svou náročnou životní situaci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Poradenství, kontaktní práce, sociálně pedagogické činnosti, zprostředkování návazných služeb, skupinová práce…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Možnost volby trávení volného času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Cíle – </a:t>
            </a:r>
            <a:r>
              <a:rPr lang="cs-CZ" b="1" dirty="0" smtClean="0"/>
              <a:t>aktivizovat k pro-</a:t>
            </a:r>
            <a:r>
              <a:rPr lang="cs-CZ" b="1" dirty="0" err="1" smtClean="0"/>
              <a:t>sociálnám</a:t>
            </a:r>
            <a:r>
              <a:rPr lang="cs-CZ" b="1" dirty="0" smtClean="0"/>
              <a:t> činnostem, snižovat sociální rizika a konfliktní chování, začleňovat do skupiny vrstevníků, podporovat při zvládání nepříznivých životních událostí</a:t>
            </a:r>
            <a:r>
              <a:rPr lang="cs-CZ" dirty="0" smtClean="0"/>
              <a:t>…</a:t>
            </a:r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580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 smtClean="0"/>
          </a:p>
          <a:p>
            <a:endParaRPr lang="cs-CZ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Sociálně pedagogické činnosti</a:t>
            </a:r>
            <a:endParaRPr lang="cs-CZ" sz="3200" b="1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9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5" y="1349550"/>
            <a:ext cx="9588861" cy="579775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Činnosti zaměřené na podporu uživatele služby v oblasti vzdělávání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Převážně dlouhotrvající spolupráce s uživatelem služby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Komplexní služba zahrnující nácvik školních návyků a osvojení si činností spojených s přípravou do školy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ílem služby je </a:t>
            </a:r>
            <a:r>
              <a:rPr lang="cs-CZ" b="1" dirty="0" smtClean="0"/>
              <a:t>nejen </a:t>
            </a:r>
            <a:r>
              <a:rPr lang="cs-CZ" b="1" dirty="0"/>
              <a:t>zlepšení školního prospěchu a předcházení tak předčasnému ukončení školní docházky</a:t>
            </a:r>
            <a:r>
              <a:rPr lang="cs-CZ" dirty="0"/>
              <a:t>, ale také zapojení rodičů do mimoškolní přípravy dítěte</a:t>
            </a:r>
            <a:r>
              <a:rPr lang="cs-CZ" dirty="0" smtClean="0"/>
              <a:t>.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Služba </a:t>
            </a:r>
            <a:r>
              <a:rPr lang="cs-CZ" dirty="0"/>
              <a:t>je určena i pro děti a mládež, kteří mají specifické výchovné a vzdělávací potřeby, poruchy učení a chování</a:t>
            </a:r>
          </a:p>
        </p:txBody>
      </p:sp>
    </p:spTree>
    <p:extLst>
      <p:ext uri="{BB962C8B-B14F-4D97-AF65-F5344CB8AC3E}">
        <p14:creationId xmlns:p14="http://schemas.microsoft.com/office/powerpoint/2010/main" val="15993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2147</Words>
  <Application>Microsoft Office PowerPoint</Application>
  <PresentationFormat>Vlastní</PresentationFormat>
  <Paragraphs>229</Paragraphs>
  <Slides>22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</dc:creator>
  <cp:lastModifiedBy>Adela.Cerna</cp:lastModifiedBy>
  <cp:revision>568</cp:revision>
  <cp:lastPrinted>2022-05-10T10:09:53Z</cp:lastPrinted>
  <dcterms:created xsi:type="dcterms:W3CDTF">2015-10-15T21:38:28Z</dcterms:created>
  <dcterms:modified xsi:type="dcterms:W3CDTF">2022-05-10T10:11:07Z</dcterms:modified>
</cp:coreProperties>
</file>