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405" r:id="rId2"/>
    <p:sldId id="258" r:id="rId3"/>
    <p:sldId id="396" r:id="rId4"/>
    <p:sldId id="369" r:id="rId5"/>
    <p:sldId id="394" r:id="rId6"/>
    <p:sldId id="373" r:id="rId7"/>
    <p:sldId id="371" r:id="rId8"/>
    <p:sldId id="378" r:id="rId9"/>
    <p:sldId id="414" r:id="rId10"/>
    <p:sldId id="412" r:id="rId11"/>
    <p:sldId id="372" r:id="rId12"/>
    <p:sldId id="411" r:id="rId13"/>
    <p:sldId id="403" r:id="rId14"/>
    <p:sldId id="375" r:id="rId15"/>
    <p:sldId id="406" r:id="rId16"/>
    <p:sldId id="397" r:id="rId17"/>
    <p:sldId id="408" r:id="rId18"/>
    <p:sldId id="398" r:id="rId19"/>
    <p:sldId id="404" r:id="rId20"/>
    <p:sldId id="410" r:id="rId21"/>
    <p:sldId id="374" r:id="rId22"/>
    <p:sldId id="391" r:id="rId23"/>
    <p:sldId id="384" r:id="rId24"/>
    <p:sldId id="377" r:id="rId25"/>
    <p:sldId id="382" r:id="rId26"/>
    <p:sldId id="390" r:id="rId27"/>
    <p:sldId id="376" r:id="rId28"/>
    <p:sldId id="415" r:id="rId29"/>
    <p:sldId id="389" r:id="rId30"/>
    <p:sldId id="328" r:id="rId31"/>
  </p:sldIdLst>
  <p:sldSz cx="10693400" cy="7561263"/>
  <p:notesSz cx="6669088" cy="9872663"/>
  <p:defaultTextStyle>
    <a:defPPr>
      <a:defRPr lang="cs-CZ"/>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152E6264-8C5C-492E-B42B-D3751FAC8484}">
          <p14:sldIdLst>
            <p14:sldId id="405"/>
            <p14:sldId id="258"/>
            <p14:sldId id="396"/>
            <p14:sldId id="369"/>
            <p14:sldId id="394"/>
            <p14:sldId id="373"/>
            <p14:sldId id="371"/>
            <p14:sldId id="378"/>
            <p14:sldId id="414"/>
            <p14:sldId id="412"/>
            <p14:sldId id="372"/>
            <p14:sldId id="411"/>
            <p14:sldId id="403"/>
            <p14:sldId id="375"/>
            <p14:sldId id="406"/>
            <p14:sldId id="397"/>
            <p14:sldId id="408"/>
            <p14:sldId id="398"/>
            <p14:sldId id="404"/>
            <p14:sldId id="410"/>
            <p14:sldId id="374"/>
            <p14:sldId id="391"/>
            <p14:sldId id="384"/>
            <p14:sldId id="377"/>
            <p14:sldId id="382"/>
            <p14:sldId id="390"/>
            <p14:sldId id="376"/>
            <p14:sldId id="415"/>
            <p14:sldId id="389"/>
            <p14:sldId id="328"/>
          </p14:sldIdLst>
        </p14:section>
        <p14:section name="Oddíl bez názvu" id="{605BDDB4-EA31-45CB-9999-7641BCFF6C1B}">
          <p14:sldIdLst/>
        </p14:section>
      </p14:sectionLst>
    </p:ext>
    <p:ext uri="{EFAFB233-063F-42B5-8137-9DF3F51BA10A}">
      <p15:sldGuideLst xmlns:p15="http://schemas.microsoft.com/office/powerpoint/2012/main">
        <p15:guide id="1" orient="horz" pos="2381">
          <p15:clr>
            <a:srgbClr val="A4A3A4"/>
          </p15:clr>
        </p15:guide>
        <p15:guide id="2" pos="3368">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C9EAA3-D44C-9463-951D-2F545C0D6096}" name="Tereza Nikodymova" initials="TN" userId="e47dbbbd0153046a"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haela.Slana" initials="M" lastIdx="5" clrIdx="0">
    <p:extLst>
      <p:ext uri="{19B8F6BF-5375-455C-9EA6-DF929625EA0E}">
        <p15:presenceInfo xmlns:p15="http://schemas.microsoft.com/office/powerpoint/2012/main" userId="S-1-5-21-265263655-3784196425-3403751838-11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E04"/>
    <a:srgbClr val="009EED"/>
    <a:srgbClr val="00276E"/>
    <a:srgbClr val="595959"/>
    <a:srgbClr val="D2D2D2"/>
    <a:srgbClr val="FF4B6A"/>
    <a:srgbClr val="F6E6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řední sty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12" autoAdjust="0"/>
    <p:restoredTop sz="96279" autoAdjust="0"/>
  </p:normalViewPr>
  <p:slideViewPr>
    <p:cSldViewPr snapToGrid="0">
      <p:cViewPr varScale="1">
        <p:scale>
          <a:sx n="68" d="100"/>
          <a:sy n="68" d="100"/>
        </p:scale>
        <p:origin x="66" y="744"/>
      </p:cViewPr>
      <p:guideLst>
        <p:guide orient="horz" pos="2381"/>
        <p:guide pos="33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330"/>
    </p:cViewPr>
  </p:sorterViewPr>
  <p:notesViewPr>
    <p:cSldViewPr snapToGrid="0">
      <p:cViewPr>
        <p:scale>
          <a:sx n="86" d="100"/>
          <a:sy n="86" d="100"/>
        </p:scale>
        <p:origin x="3324" y="-222"/>
      </p:cViewPr>
      <p:guideLst/>
    </p:cSldViewPr>
  </p:notesViewPr>
  <p:gridSpacing cx="360045" cy="36004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90665" cy="495300"/>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sz="quarter" idx="1"/>
          </p:nvPr>
        </p:nvSpPr>
        <p:spPr>
          <a:xfrm>
            <a:off x="3776866" y="0"/>
            <a:ext cx="2890665" cy="495300"/>
          </a:xfrm>
          <a:prstGeom prst="rect">
            <a:avLst/>
          </a:prstGeom>
        </p:spPr>
        <p:txBody>
          <a:bodyPr vert="horz" lIns="91440" tIns="45720" rIns="91440" bIns="45720" rtlCol="0"/>
          <a:lstStyle>
            <a:lvl1pPr algn="r">
              <a:defRPr sz="1200"/>
            </a:lvl1pPr>
          </a:lstStyle>
          <a:p>
            <a:fld id="{E6F1E381-8207-4846-8F9D-FE0457179E9B}" type="datetimeFigureOut">
              <a:rPr lang="cs-CZ" smtClean="0"/>
              <a:t>11.05.2022</a:t>
            </a:fld>
            <a:endParaRPr lang="cs-CZ" dirty="0"/>
          </a:p>
        </p:txBody>
      </p:sp>
      <p:sp>
        <p:nvSpPr>
          <p:cNvPr id="4" name="Zástupný symbol pro zápatí 3"/>
          <p:cNvSpPr>
            <a:spLocks noGrp="1"/>
          </p:cNvSpPr>
          <p:nvPr>
            <p:ph type="ftr" sz="quarter" idx="2"/>
          </p:nvPr>
        </p:nvSpPr>
        <p:spPr>
          <a:xfrm>
            <a:off x="0" y="9377363"/>
            <a:ext cx="2890665" cy="495300"/>
          </a:xfrm>
          <a:prstGeom prst="rect">
            <a:avLst/>
          </a:prstGeom>
        </p:spPr>
        <p:txBody>
          <a:bodyPr vert="horz" lIns="91440" tIns="45720" rIns="91440" bIns="45720" rtlCol="0" anchor="b"/>
          <a:lstStyle>
            <a:lvl1pPr algn="l">
              <a:defRPr sz="1200"/>
            </a:lvl1pPr>
          </a:lstStyle>
          <a:p>
            <a:endParaRPr lang="cs-CZ" dirty="0"/>
          </a:p>
        </p:txBody>
      </p:sp>
      <p:sp>
        <p:nvSpPr>
          <p:cNvPr id="5" name="Zástupný symbol pro číslo snímku 4"/>
          <p:cNvSpPr>
            <a:spLocks noGrp="1"/>
          </p:cNvSpPr>
          <p:nvPr>
            <p:ph type="sldNum" sz="quarter" idx="3"/>
          </p:nvPr>
        </p:nvSpPr>
        <p:spPr>
          <a:xfrm>
            <a:off x="3776866" y="9377363"/>
            <a:ext cx="2890665" cy="495300"/>
          </a:xfrm>
          <a:prstGeom prst="rect">
            <a:avLst/>
          </a:prstGeom>
        </p:spPr>
        <p:txBody>
          <a:bodyPr vert="horz" lIns="91440" tIns="45720" rIns="91440" bIns="45720" rtlCol="0" anchor="b"/>
          <a:lstStyle>
            <a:lvl1pPr algn="r">
              <a:defRPr sz="1200"/>
            </a:lvl1pPr>
          </a:lstStyle>
          <a:p>
            <a:fld id="{A5119B5B-7573-4AF5-A14D-4657F2D03E02}" type="slidenum">
              <a:rPr lang="cs-CZ" smtClean="0"/>
              <a:t>‹#›</a:t>
            </a:fld>
            <a:endParaRPr lang="cs-CZ" dirty="0"/>
          </a:p>
        </p:txBody>
      </p:sp>
    </p:spTree>
    <p:extLst>
      <p:ext uri="{BB962C8B-B14F-4D97-AF65-F5344CB8AC3E}">
        <p14:creationId xmlns:p14="http://schemas.microsoft.com/office/powerpoint/2010/main" val="3894706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3633"/>
          </a:xfrm>
          <a:prstGeom prst="rect">
            <a:avLst/>
          </a:prstGeom>
        </p:spPr>
        <p:txBody>
          <a:bodyPr vert="horz" lIns="91440" tIns="45720" rIns="91440" bIns="45720" rtlCol="0"/>
          <a:lstStyle>
            <a:lvl1pPr algn="l">
              <a:defRPr sz="1200"/>
            </a:lvl1pPr>
          </a:lstStyle>
          <a:p>
            <a:endParaRPr lang="cs-CZ" dirty="0"/>
          </a:p>
        </p:txBody>
      </p:sp>
      <p:sp>
        <p:nvSpPr>
          <p:cNvPr id="3" name="Date Placeholder 2"/>
          <p:cNvSpPr>
            <a:spLocks noGrp="1"/>
          </p:cNvSpPr>
          <p:nvPr>
            <p:ph type="dt" idx="1"/>
          </p:nvPr>
        </p:nvSpPr>
        <p:spPr>
          <a:xfrm>
            <a:off x="3777607" y="1"/>
            <a:ext cx="2889938" cy="493633"/>
          </a:xfrm>
          <a:prstGeom prst="rect">
            <a:avLst/>
          </a:prstGeom>
        </p:spPr>
        <p:txBody>
          <a:bodyPr vert="horz" lIns="91440" tIns="45720" rIns="91440" bIns="45720" rtlCol="0"/>
          <a:lstStyle>
            <a:lvl1pPr algn="r">
              <a:defRPr sz="1200"/>
            </a:lvl1pPr>
          </a:lstStyle>
          <a:p>
            <a:fld id="{FB0F11C6-F677-4A76-9F14-B360FF0446A7}" type="datetimeFigureOut">
              <a:rPr lang="cs-CZ" smtClean="0"/>
              <a:pPr/>
              <a:t>11.05.2022</a:t>
            </a:fld>
            <a:endParaRPr lang="cs-CZ" dirty="0"/>
          </a:p>
        </p:txBody>
      </p:sp>
      <p:sp>
        <p:nvSpPr>
          <p:cNvPr id="4" name="Slide Image Placeholder 3"/>
          <p:cNvSpPr>
            <a:spLocks noGrp="1" noRot="1" noChangeAspect="1"/>
          </p:cNvSpPr>
          <p:nvPr>
            <p:ph type="sldImg" idx="2"/>
          </p:nvPr>
        </p:nvSpPr>
        <p:spPr>
          <a:xfrm>
            <a:off x="715963" y="739775"/>
            <a:ext cx="5237162" cy="3703638"/>
          </a:xfrm>
          <a:prstGeom prst="rect">
            <a:avLst/>
          </a:prstGeom>
          <a:noFill/>
          <a:ln w="12700">
            <a:solidFill>
              <a:prstClr val="black"/>
            </a:solidFill>
          </a:ln>
        </p:spPr>
        <p:txBody>
          <a:bodyPr vert="horz" lIns="91440" tIns="45720" rIns="91440" bIns="45720" rtlCol="0" anchor="ctr"/>
          <a:lstStyle/>
          <a:p>
            <a:endParaRPr lang="cs-CZ" dirty="0"/>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9377317"/>
            <a:ext cx="2889938" cy="493633"/>
          </a:xfrm>
          <a:prstGeom prst="rect">
            <a:avLst/>
          </a:prstGeom>
        </p:spPr>
        <p:txBody>
          <a:bodyPr vert="horz" lIns="91440" tIns="45720" rIns="91440" bIns="45720" rtlCol="0" anchor="b"/>
          <a:lstStyle>
            <a:lvl1pPr algn="l">
              <a:defRPr sz="1200"/>
            </a:lvl1pPr>
          </a:lstStyle>
          <a:p>
            <a:endParaRPr lang="cs-CZ" dirty="0"/>
          </a:p>
        </p:txBody>
      </p:sp>
      <p:sp>
        <p:nvSpPr>
          <p:cNvPr id="7" name="Slide Number Placeholder 6"/>
          <p:cNvSpPr>
            <a:spLocks noGrp="1"/>
          </p:cNvSpPr>
          <p:nvPr>
            <p:ph type="sldNum" sz="quarter" idx="5"/>
          </p:nvPr>
        </p:nvSpPr>
        <p:spPr>
          <a:xfrm>
            <a:off x="3777607" y="9377317"/>
            <a:ext cx="2889938" cy="493633"/>
          </a:xfrm>
          <a:prstGeom prst="rect">
            <a:avLst/>
          </a:prstGeom>
        </p:spPr>
        <p:txBody>
          <a:bodyPr vert="horz" lIns="91440" tIns="45720" rIns="91440" bIns="45720" rtlCol="0" anchor="b"/>
          <a:lstStyle>
            <a:lvl1pPr algn="r">
              <a:defRPr sz="1200"/>
            </a:lvl1pPr>
          </a:lstStyle>
          <a:p>
            <a:fld id="{78DA6F6D-0DA3-40E0-A7EC-6A946DCF190C}" type="slidenum">
              <a:rPr lang="cs-CZ" smtClean="0"/>
              <a:pPr/>
              <a:t>‹#›</a:t>
            </a:fld>
            <a:endParaRPr lang="cs-CZ" dirty="0"/>
          </a:p>
        </p:txBody>
      </p:sp>
    </p:spTree>
    <p:extLst>
      <p:ext uri="{BB962C8B-B14F-4D97-AF65-F5344CB8AC3E}">
        <p14:creationId xmlns:p14="http://schemas.microsoft.com/office/powerpoint/2010/main" val="4189524935"/>
      </p:ext>
    </p:extLst>
  </p:cSld>
  <p:clrMap bg1="lt1" tx1="dk1" bg2="lt2" tx2="dk2" accent1="accent1" accent2="accent2" accent3="accent3" accent4="accent4" accent5="accent5" accent6="accent6" hlink="hlink" folHlink="folHlink"/>
  <p:notesStyle>
    <a:lvl1pPr marL="0" algn="l" defTabSz="995690" rtl="0" eaLnBrk="1" latinLnBrk="0" hangingPunct="1">
      <a:defRPr sz="1300" kern="1200">
        <a:solidFill>
          <a:schemeClr val="tx1"/>
        </a:solidFill>
        <a:latin typeface="+mn-lt"/>
        <a:ea typeface="+mn-ea"/>
        <a:cs typeface="+mn-cs"/>
      </a:defRPr>
    </a:lvl1pPr>
    <a:lvl2pPr marL="497845" algn="l" defTabSz="995690" rtl="0" eaLnBrk="1" latinLnBrk="0" hangingPunct="1">
      <a:defRPr sz="1300" kern="1200">
        <a:solidFill>
          <a:schemeClr val="tx1"/>
        </a:solidFill>
        <a:latin typeface="+mn-lt"/>
        <a:ea typeface="+mn-ea"/>
        <a:cs typeface="+mn-cs"/>
      </a:defRPr>
    </a:lvl2pPr>
    <a:lvl3pPr marL="995690" algn="l" defTabSz="995690" rtl="0" eaLnBrk="1" latinLnBrk="0" hangingPunct="1">
      <a:defRPr sz="1300" kern="1200">
        <a:solidFill>
          <a:schemeClr val="tx1"/>
        </a:solidFill>
        <a:latin typeface="+mn-lt"/>
        <a:ea typeface="+mn-ea"/>
        <a:cs typeface="+mn-cs"/>
      </a:defRPr>
    </a:lvl3pPr>
    <a:lvl4pPr marL="1493535" algn="l" defTabSz="995690" rtl="0" eaLnBrk="1" latinLnBrk="0" hangingPunct="1">
      <a:defRPr sz="1300" kern="1200">
        <a:solidFill>
          <a:schemeClr val="tx1"/>
        </a:solidFill>
        <a:latin typeface="+mn-lt"/>
        <a:ea typeface="+mn-ea"/>
        <a:cs typeface="+mn-cs"/>
      </a:defRPr>
    </a:lvl4pPr>
    <a:lvl5pPr marL="1991380" algn="l" defTabSz="995690" rtl="0" eaLnBrk="1" latinLnBrk="0" hangingPunct="1">
      <a:defRPr sz="1300" kern="1200">
        <a:solidFill>
          <a:schemeClr val="tx1"/>
        </a:solidFill>
        <a:latin typeface="+mn-lt"/>
        <a:ea typeface="+mn-ea"/>
        <a:cs typeface="+mn-cs"/>
      </a:defRPr>
    </a:lvl5pPr>
    <a:lvl6pPr marL="2489225" algn="l" defTabSz="995690" rtl="0" eaLnBrk="1" latinLnBrk="0" hangingPunct="1">
      <a:defRPr sz="1300" kern="1200">
        <a:solidFill>
          <a:schemeClr val="tx1"/>
        </a:solidFill>
        <a:latin typeface="+mn-lt"/>
        <a:ea typeface="+mn-ea"/>
        <a:cs typeface="+mn-cs"/>
      </a:defRPr>
    </a:lvl6pPr>
    <a:lvl7pPr marL="2987070" algn="l" defTabSz="995690" rtl="0" eaLnBrk="1" latinLnBrk="0" hangingPunct="1">
      <a:defRPr sz="1300" kern="1200">
        <a:solidFill>
          <a:schemeClr val="tx1"/>
        </a:solidFill>
        <a:latin typeface="+mn-lt"/>
        <a:ea typeface="+mn-ea"/>
        <a:cs typeface="+mn-cs"/>
      </a:defRPr>
    </a:lvl7pPr>
    <a:lvl8pPr marL="3484916" algn="l" defTabSz="995690" rtl="0" eaLnBrk="1" latinLnBrk="0" hangingPunct="1">
      <a:defRPr sz="1300" kern="1200">
        <a:solidFill>
          <a:schemeClr val="tx1"/>
        </a:solidFill>
        <a:latin typeface="+mn-lt"/>
        <a:ea typeface="+mn-ea"/>
        <a:cs typeface="+mn-cs"/>
      </a:defRPr>
    </a:lvl8pPr>
    <a:lvl9pPr marL="3982761" algn="l" defTabSz="99569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Dobrý den, vítám Vás u mé prezentace s názvem Primární prevence rizikového chování na 2. stupni základních škol. Mé jméno je Zuzana Očadlíková a jsem koordinátorka a lektorka všeobecné a selektivní</a:t>
            </a:r>
            <a:r>
              <a:rPr lang="cs-CZ" baseline="0" dirty="0"/>
              <a:t> primární prevence.</a:t>
            </a:r>
            <a:endParaRPr lang="cs-CZ" dirty="0"/>
          </a:p>
        </p:txBody>
      </p:sp>
      <p:sp>
        <p:nvSpPr>
          <p:cNvPr id="4" name="Zástupný symbol pro číslo snímku 3"/>
          <p:cNvSpPr>
            <a:spLocks noGrp="1"/>
          </p:cNvSpPr>
          <p:nvPr>
            <p:ph type="sldNum" sz="quarter" idx="10"/>
          </p:nvPr>
        </p:nvSpPr>
        <p:spPr/>
        <p:txBody>
          <a:bodyPr/>
          <a:lstStyle/>
          <a:p>
            <a:pPr marL="0" marR="0" lvl="0" indent="0" algn="r" defTabSz="995690" rtl="0" eaLnBrk="1" fontAlgn="auto" latinLnBrk="0" hangingPunct="1">
              <a:lnSpc>
                <a:spcPct val="100000"/>
              </a:lnSpc>
              <a:spcBef>
                <a:spcPts val="0"/>
              </a:spcBef>
              <a:spcAft>
                <a:spcPts val="0"/>
              </a:spcAft>
              <a:buClrTx/>
              <a:buSzTx/>
              <a:buFontTx/>
              <a:buNone/>
              <a:tabLst/>
              <a:defRPr/>
            </a:pPr>
            <a:fld id="{78DA6F6D-0DA3-40E0-A7EC-6A946DCF190C}"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95690" rtl="0" eaLnBrk="1" fontAlgn="auto" latinLnBrk="0" hangingPunct="1">
                <a:lnSpc>
                  <a:spcPct val="100000"/>
                </a:lnSpc>
                <a:spcBef>
                  <a:spcPts val="0"/>
                </a:spcBef>
                <a:spcAft>
                  <a:spcPts val="0"/>
                </a:spcAft>
                <a:buClrTx/>
                <a:buSzTx/>
                <a:buFontTx/>
                <a:buNone/>
                <a:tabLst/>
                <a:defRPr/>
              </a:pPr>
              <a:t>1</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8965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400" b="1" dirty="0" smtClean="0">
                <a:solidFill>
                  <a:schemeClr val="tx1"/>
                </a:solidFill>
                <a:cs typeface="Arial" pitchFamily="34" charset="0"/>
              </a:rPr>
              <a:t>2013</a:t>
            </a:r>
            <a:r>
              <a:rPr lang="cs-CZ" sz="1400" dirty="0" smtClean="0">
                <a:solidFill>
                  <a:schemeClr val="tx1"/>
                </a:solidFill>
                <a:cs typeface="Arial" pitchFamily="34" charset="0"/>
              </a:rPr>
              <a:t>-Lidská práva pohledem dětí a studentů Prahy 6</a:t>
            </a:r>
          </a:p>
          <a:p>
            <a:r>
              <a:rPr lang="cs-CZ" sz="1400" b="1" dirty="0" smtClean="0">
                <a:solidFill>
                  <a:schemeClr val="tx1"/>
                </a:solidFill>
                <a:cs typeface="Arial" pitchFamily="34" charset="0"/>
              </a:rPr>
              <a:t>2014</a:t>
            </a:r>
            <a:r>
              <a:rPr lang="cs-CZ" sz="1400" dirty="0" smtClean="0">
                <a:solidFill>
                  <a:schemeClr val="tx1"/>
                </a:solidFill>
                <a:cs typeface="Arial" pitchFamily="34" charset="0"/>
              </a:rPr>
              <a:t>-Závislost jinak než na drogách aneb Jak může virtuální svět a hazard ovládat naše životy</a:t>
            </a:r>
          </a:p>
          <a:p>
            <a:r>
              <a:rPr lang="cs-CZ" sz="1400" b="1" dirty="0" smtClean="0">
                <a:solidFill>
                  <a:schemeClr val="tx1"/>
                </a:solidFill>
                <a:cs typeface="Arial" pitchFamily="34" charset="0"/>
              </a:rPr>
              <a:t>2015</a:t>
            </a:r>
            <a:r>
              <a:rPr lang="cs-CZ" sz="1400" dirty="0" smtClean="0">
                <a:solidFill>
                  <a:schemeClr val="tx1"/>
                </a:solidFill>
                <a:cs typeface="Arial" pitchFamily="34" charset="0"/>
              </a:rPr>
              <a:t>-Prevence šikany a </a:t>
            </a:r>
            <a:r>
              <a:rPr lang="cs-CZ" sz="1400" dirty="0" err="1" smtClean="0">
                <a:solidFill>
                  <a:schemeClr val="tx1"/>
                </a:solidFill>
                <a:cs typeface="Arial" pitchFamily="34" charset="0"/>
              </a:rPr>
              <a:t>kyberšikany</a:t>
            </a:r>
            <a:r>
              <a:rPr lang="cs-CZ" sz="1400" dirty="0" smtClean="0">
                <a:solidFill>
                  <a:schemeClr val="tx1"/>
                </a:solidFill>
                <a:cs typeface="Arial" pitchFamily="34" charset="0"/>
              </a:rPr>
              <a:t> aneb Chceme školu jako bezpečné místo!</a:t>
            </a:r>
          </a:p>
          <a:p>
            <a:r>
              <a:rPr lang="cs-CZ" sz="1400" b="1" dirty="0" smtClean="0">
                <a:solidFill>
                  <a:schemeClr val="tx1"/>
                </a:solidFill>
                <a:cs typeface="Arial" pitchFamily="34" charset="0"/>
              </a:rPr>
              <a:t>2016</a:t>
            </a:r>
            <a:r>
              <a:rPr lang="cs-CZ" sz="1400" dirty="0" smtClean="0">
                <a:solidFill>
                  <a:schemeClr val="tx1"/>
                </a:solidFill>
                <a:cs typeface="Arial" pitchFamily="34" charset="0"/>
              </a:rPr>
              <a:t>-Tolerance k odlišnosti</a:t>
            </a:r>
          </a:p>
          <a:p>
            <a:r>
              <a:rPr lang="cs-CZ" sz="1400" b="1" dirty="0" smtClean="0">
                <a:solidFill>
                  <a:schemeClr val="tx1"/>
                </a:solidFill>
                <a:cs typeface="Arial" pitchFamily="34" charset="0"/>
              </a:rPr>
              <a:t>2017</a:t>
            </a:r>
            <a:r>
              <a:rPr lang="cs-CZ" sz="1400" dirty="0" smtClean="0">
                <a:solidFill>
                  <a:schemeClr val="tx1"/>
                </a:solidFill>
                <a:cs typeface="Arial" pitchFamily="34" charset="0"/>
              </a:rPr>
              <a:t>-Místo, kde se cítím dobře</a:t>
            </a:r>
          </a:p>
          <a:p>
            <a:endParaRPr lang="cs-CZ" sz="13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10</a:t>
            </a:fld>
            <a:endParaRPr lang="cs-CZ" dirty="0"/>
          </a:p>
        </p:txBody>
      </p:sp>
    </p:spTree>
    <p:extLst>
      <p:ext uri="{BB962C8B-B14F-4D97-AF65-F5344CB8AC3E}">
        <p14:creationId xmlns:p14="http://schemas.microsoft.com/office/powerpoint/2010/main" val="3748249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11</a:t>
            </a:fld>
            <a:endParaRPr lang="cs-CZ" dirty="0"/>
          </a:p>
        </p:txBody>
      </p:sp>
    </p:spTree>
    <p:extLst>
      <p:ext uri="{BB962C8B-B14F-4D97-AF65-F5344CB8AC3E}">
        <p14:creationId xmlns:p14="http://schemas.microsoft.com/office/powerpoint/2010/main" val="4221654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342900" indent="-342900">
              <a:buFont typeface="Arial" panose="020B0604020202020204" pitchFamily="34" charset="0"/>
              <a:buChar char="•"/>
            </a:pPr>
            <a:r>
              <a:rPr lang="cs-CZ" dirty="0" smtClean="0"/>
              <a:t>Jaké jsou formy spolupráce s těmito školami:</a:t>
            </a:r>
          </a:p>
          <a:p>
            <a:endParaRPr lang="cs-CZ" sz="100" dirty="0" smtClean="0"/>
          </a:p>
          <a:p>
            <a:pPr marL="955045" lvl="1" indent="-457200">
              <a:spcBef>
                <a:spcPts val="400"/>
              </a:spcBef>
              <a:buFont typeface="Courier New" panose="02070309020205020404" pitchFamily="49" charset="0"/>
              <a:buChar char="o"/>
            </a:pPr>
            <a:r>
              <a:rPr lang="cs-CZ" dirty="0" smtClean="0"/>
              <a:t>Dlouhodobě intenzivně spolupracující škola </a:t>
            </a:r>
            <a:r>
              <a:rPr lang="cs-CZ" sz="1600" dirty="0" smtClean="0"/>
              <a:t>– obvykle všechny třídy 1. i 2. stupně/SŠ, spolupracují již řadu let</a:t>
            </a:r>
          </a:p>
          <a:p>
            <a:pPr marL="955045" lvl="1" indent="-457200">
              <a:spcBef>
                <a:spcPts val="400"/>
              </a:spcBef>
              <a:buFont typeface="Courier New" panose="02070309020205020404" pitchFamily="49" charset="0"/>
              <a:buChar char="o"/>
            </a:pPr>
            <a:r>
              <a:rPr lang="cs-CZ" dirty="0" smtClean="0"/>
              <a:t>Dlouhodobě méně intenzivně spolupracující škola </a:t>
            </a:r>
            <a:r>
              <a:rPr lang="cs-CZ" sz="1600" dirty="0" smtClean="0"/>
              <a:t>– obvykle jen několik tříd (např. jen šesté), ale spolupracující řadu let</a:t>
            </a:r>
            <a:endParaRPr lang="cs-CZ" sz="1800" dirty="0" smtClean="0"/>
          </a:p>
          <a:p>
            <a:pPr marL="955045" lvl="1" indent="-457200">
              <a:spcBef>
                <a:spcPts val="400"/>
              </a:spcBef>
              <a:buFont typeface="Courier New" panose="02070309020205020404" pitchFamily="49" charset="0"/>
              <a:buChar char="o"/>
            </a:pPr>
            <a:r>
              <a:rPr lang="cs-CZ" dirty="0" smtClean="0"/>
              <a:t>Krátkodobě intenzivně spolupracující škola </a:t>
            </a:r>
            <a:r>
              <a:rPr lang="cs-CZ" sz="1600" dirty="0" smtClean="0"/>
              <a:t>– nově navázaná spolupráce, obvykle všechny třídy 1. i 2. stupně/SŠ, potenciál pro dlouhodobou spolupráci</a:t>
            </a:r>
          </a:p>
          <a:p>
            <a:pPr marL="955045" lvl="1" indent="-457200">
              <a:spcBef>
                <a:spcPts val="400"/>
              </a:spcBef>
              <a:buFont typeface="Courier New" panose="02070309020205020404" pitchFamily="49" charset="0"/>
              <a:buChar char="o"/>
            </a:pPr>
            <a:r>
              <a:rPr lang="cs-CZ" dirty="0" smtClean="0"/>
              <a:t>Krátkodobě méně intenzivně spolupracující škola </a:t>
            </a:r>
            <a:r>
              <a:rPr lang="cs-CZ" sz="1600" dirty="0" smtClean="0"/>
              <a:t>– nově navázaná škola, specifický program jen pro několik tříd (na popud získaných financí v projektu či řešení konkrétního problému – někdy na pomezí SPP)</a:t>
            </a:r>
          </a:p>
          <a:p>
            <a:endParaRPr lang="cs-CZ" dirty="0"/>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12</a:t>
            </a:fld>
            <a:endParaRPr lang="cs-CZ" dirty="0"/>
          </a:p>
        </p:txBody>
      </p:sp>
    </p:spTree>
    <p:extLst>
      <p:ext uri="{BB962C8B-B14F-4D97-AF65-F5344CB8AC3E}">
        <p14:creationId xmlns:p14="http://schemas.microsoft.com/office/powerpoint/2010/main" val="1666670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Cca</a:t>
            </a:r>
            <a:r>
              <a:rPr lang="cs-CZ" baseline="0" dirty="0" smtClean="0"/>
              <a:t> 7 minut</a:t>
            </a:r>
            <a:endParaRPr lang="cs-CZ" dirty="0"/>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13</a:t>
            </a:fld>
            <a:endParaRPr lang="cs-CZ" dirty="0"/>
          </a:p>
        </p:txBody>
      </p:sp>
    </p:spTree>
    <p:extLst>
      <p:ext uri="{BB962C8B-B14F-4D97-AF65-F5344CB8AC3E}">
        <p14:creationId xmlns:p14="http://schemas.microsoft.com/office/powerpoint/2010/main" val="2691204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14</a:t>
            </a:fld>
            <a:endParaRPr lang="cs-CZ" dirty="0"/>
          </a:p>
        </p:txBody>
      </p:sp>
    </p:spTree>
    <p:extLst>
      <p:ext uri="{BB962C8B-B14F-4D97-AF65-F5344CB8AC3E}">
        <p14:creationId xmlns:p14="http://schemas.microsoft.com/office/powerpoint/2010/main" val="2179584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15</a:t>
            </a:fld>
            <a:endParaRPr lang="cs-CZ" dirty="0"/>
          </a:p>
        </p:txBody>
      </p:sp>
    </p:spTree>
    <p:extLst>
      <p:ext uri="{BB962C8B-B14F-4D97-AF65-F5344CB8AC3E}">
        <p14:creationId xmlns:p14="http://schemas.microsoft.com/office/powerpoint/2010/main" val="3831288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16</a:t>
            </a:fld>
            <a:endParaRPr lang="cs-CZ" dirty="0"/>
          </a:p>
        </p:txBody>
      </p:sp>
    </p:spTree>
    <p:extLst>
      <p:ext uri="{BB962C8B-B14F-4D97-AF65-F5344CB8AC3E}">
        <p14:creationId xmlns:p14="http://schemas.microsoft.com/office/powerpoint/2010/main" val="2868666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17</a:t>
            </a:fld>
            <a:endParaRPr lang="cs-CZ" dirty="0"/>
          </a:p>
        </p:txBody>
      </p:sp>
    </p:spTree>
    <p:extLst>
      <p:ext uri="{BB962C8B-B14F-4D97-AF65-F5344CB8AC3E}">
        <p14:creationId xmlns:p14="http://schemas.microsoft.com/office/powerpoint/2010/main" val="3254632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Celkem</a:t>
            </a:r>
            <a:r>
              <a:rPr lang="cs-CZ" b="1" baseline="0" dirty="0"/>
              <a:t> 10 297 dětí</a:t>
            </a:r>
          </a:p>
          <a:p>
            <a:r>
              <a:rPr lang="cs-CZ" b="1" baseline="0" dirty="0"/>
              <a:t>Celkem 1 158 programů SPP</a:t>
            </a:r>
          </a:p>
          <a:p>
            <a:r>
              <a:rPr lang="cs-CZ" b="1" baseline="0" dirty="0"/>
              <a:t>Průměrně spolupracujeme se 14 školami ročně v rámci SPP</a:t>
            </a:r>
            <a:endParaRPr lang="cs-CZ" b="1" dirty="0"/>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18</a:t>
            </a:fld>
            <a:endParaRPr lang="cs-CZ" dirty="0"/>
          </a:p>
        </p:txBody>
      </p:sp>
    </p:spTree>
    <p:extLst>
      <p:ext uri="{BB962C8B-B14F-4D97-AF65-F5344CB8AC3E}">
        <p14:creationId xmlns:p14="http://schemas.microsoft.com/office/powerpoint/2010/main" val="3274153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Cca</a:t>
            </a:r>
            <a:r>
              <a:rPr lang="cs-CZ" baseline="0" dirty="0" smtClean="0"/>
              <a:t> 7 minut</a:t>
            </a:r>
            <a:endParaRPr lang="cs-CZ" dirty="0"/>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19</a:t>
            </a:fld>
            <a:endParaRPr lang="cs-CZ" dirty="0"/>
          </a:p>
        </p:txBody>
      </p:sp>
    </p:spTree>
    <p:extLst>
      <p:ext uri="{BB962C8B-B14F-4D97-AF65-F5344CB8AC3E}">
        <p14:creationId xmlns:p14="http://schemas.microsoft.com/office/powerpoint/2010/main" val="1651460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2</a:t>
            </a:fld>
            <a:endParaRPr lang="cs-CZ" dirty="0"/>
          </a:p>
        </p:txBody>
      </p:sp>
    </p:spTree>
    <p:extLst>
      <p:ext uri="{BB962C8B-B14F-4D97-AF65-F5344CB8AC3E}">
        <p14:creationId xmlns:p14="http://schemas.microsoft.com/office/powerpoint/2010/main" val="221539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47500" lnSpcReduction="20000"/>
          </a:bodyPr>
          <a:lstStyle/>
          <a:p>
            <a:r>
              <a:rPr lang="cs-CZ" sz="1050" b="1" i="1" dirty="0"/>
              <a:t>POPIS KLUBU 2002</a:t>
            </a:r>
          </a:p>
          <a:p>
            <a:r>
              <a:rPr lang="cs-CZ" sz="1050" i="1" dirty="0"/>
              <a:t>V rámci klubových aktivit je důraz kladen na cílenou, dlouhodobou a kontinuální práci s dětmi, které jsou více než ostatní populace ohroženy vznikem sociálně nežádoucích jevů. Na potíže dětí nahlížíme v širším sociálním kontextu s důrazem na spolupráci s rodinou dítěte i se zástupci škol, kam dítě dochází.</a:t>
            </a:r>
          </a:p>
          <a:p>
            <a:r>
              <a:rPr lang="cs-CZ" sz="1050" i="1" dirty="0"/>
              <a:t>Klub je určen pro děti ve věku 10 –15 let s výchovnými potížemi nebo s problematickým postavením ve třídě. Jedná se o děti s problematickými vztahy s vrstevníky či v rodině, děti hyperaktivní, děti s problémy s chováním (krádeže, záškoláctví, iniciátor šikany), oběti či potenciální oběti šikany, děti s emocionálními problémy.</a:t>
            </a:r>
          </a:p>
          <a:p>
            <a:r>
              <a:rPr lang="cs-CZ" sz="1050" i="1" dirty="0"/>
              <a:t>Přímá práce s dětmi obnáší pravidelná strukturovaná dvouhodinová setkávání jednou týdně, kterých se účastní skupina dvanácti dětí ve věku 10-15 let. Kromě pravidelných setkání realizujeme  jednodenní a </a:t>
            </a:r>
            <a:r>
              <a:rPr lang="cs-CZ" sz="1050" i="1" dirty="0" err="1"/>
              <a:t>vÍcedenní</a:t>
            </a:r>
            <a:r>
              <a:rPr lang="cs-CZ" sz="1050" i="1" dirty="0"/>
              <a:t> výlety, které jsou nedílnou součástí klubových aktivit. Realizace výletů je velmi významná především pro rozvoj skupinové dynamiky a koheze.</a:t>
            </a:r>
          </a:p>
          <a:p>
            <a:endParaRPr lang="cs-CZ" sz="1050" i="1" dirty="0"/>
          </a:p>
          <a:p>
            <a:r>
              <a:rPr lang="cs-CZ" sz="1050" b="1" i="1" kern="1200" dirty="0">
                <a:solidFill>
                  <a:schemeClr val="tx1"/>
                </a:solidFill>
                <a:effectLst/>
                <a:latin typeface="+mn-lt"/>
                <a:ea typeface="+mn-ea"/>
                <a:cs typeface="+mn-cs"/>
              </a:rPr>
              <a:t>Vlastní realizace klubu </a:t>
            </a:r>
            <a:endParaRPr lang="cs-CZ" sz="1050" i="1" kern="1200" dirty="0">
              <a:solidFill>
                <a:schemeClr val="tx1"/>
              </a:solidFill>
              <a:effectLst/>
              <a:latin typeface="+mn-lt"/>
              <a:ea typeface="+mn-ea"/>
              <a:cs typeface="+mn-cs"/>
            </a:endParaRPr>
          </a:p>
          <a:p>
            <a:r>
              <a:rPr lang="cs-CZ" sz="1050" b="1" i="1" kern="1200" dirty="0">
                <a:solidFill>
                  <a:schemeClr val="tx1"/>
                </a:solidFill>
                <a:effectLst/>
                <a:latin typeface="+mn-lt"/>
                <a:ea typeface="+mn-ea"/>
                <a:cs typeface="+mn-cs"/>
              </a:rPr>
              <a:t> </a:t>
            </a:r>
            <a:endParaRPr lang="cs-CZ" sz="1050" i="1" kern="1200" dirty="0">
              <a:solidFill>
                <a:schemeClr val="tx1"/>
              </a:solidFill>
              <a:effectLst/>
              <a:latin typeface="+mn-lt"/>
              <a:ea typeface="+mn-ea"/>
              <a:cs typeface="+mn-cs"/>
            </a:endParaRPr>
          </a:p>
          <a:p>
            <a:r>
              <a:rPr lang="cs-CZ" sz="1050" b="1" i="1" kern="1200" dirty="0">
                <a:solidFill>
                  <a:schemeClr val="tx1"/>
                </a:solidFill>
                <a:effectLst/>
                <a:latin typeface="+mn-lt"/>
                <a:ea typeface="+mn-ea"/>
                <a:cs typeface="+mn-cs"/>
              </a:rPr>
              <a:t>Vstupní konzultace</a:t>
            </a:r>
            <a:endParaRPr lang="cs-CZ" sz="1050" i="1" kern="1200" dirty="0">
              <a:solidFill>
                <a:schemeClr val="tx1"/>
              </a:solidFill>
              <a:effectLst/>
              <a:latin typeface="+mn-lt"/>
              <a:ea typeface="+mn-ea"/>
              <a:cs typeface="+mn-cs"/>
            </a:endParaRPr>
          </a:p>
          <a:p>
            <a:r>
              <a:rPr lang="cs-CZ" sz="1050" i="1" kern="1200" dirty="0">
                <a:solidFill>
                  <a:schemeClr val="tx1"/>
                </a:solidFill>
                <a:effectLst/>
                <a:latin typeface="+mn-lt"/>
                <a:ea typeface="+mn-ea"/>
                <a:cs typeface="+mn-cs"/>
              </a:rPr>
              <a:t>Zákonný zástupce dítěte se s pracovníky Centra primární prevence kontaktuje většinou na doporučení školy, pedagogicko-psychologické poradny, OPD nebo na základě vlastního rozhodnutí. Pracovník Centra primární prevence si se zákonným zástupcem dítěte domluví osobní schůzku, které se účastní vedoucí klubu a zákonný zástupce spolu s dítětem. Tato schůzka probíhá v prostorech Centra primární prevence, </a:t>
            </a:r>
            <a:r>
              <a:rPr lang="cs-CZ" sz="1050" i="1" kern="1200" dirty="0" err="1">
                <a:solidFill>
                  <a:schemeClr val="tx1"/>
                </a:solidFill>
                <a:effectLst/>
                <a:latin typeface="+mn-lt"/>
                <a:ea typeface="+mn-ea"/>
                <a:cs typeface="+mn-cs"/>
              </a:rPr>
              <a:t>o.s</a:t>
            </a:r>
            <a:r>
              <a:rPr lang="cs-CZ" sz="1050" i="1" kern="1200" dirty="0">
                <a:solidFill>
                  <a:schemeClr val="tx1"/>
                </a:solidFill>
                <a:effectLst/>
                <a:latin typeface="+mn-lt"/>
                <a:ea typeface="+mn-ea"/>
                <a:cs typeface="+mn-cs"/>
              </a:rPr>
              <a:t>. Prev-Centrum a slouží k ujasnění motivace a očekávání zákonného zástupce a dítěte od účasti na klubu a získání informací o dítěti včetně rodinné anamnézy. Pracovník Centra primární prevence vyplňuje o každém dítěti přijatém do klubu anamnestický list dítěte navštěvujícího klub Centra primární prevence, který je archivován v dokumentaci, kterou o každém dítěti vedeme. </a:t>
            </a:r>
          </a:p>
          <a:p>
            <a:r>
              <a:rPr lang="cs-CZ" sz="1050" i="1" kern="1200" dirty="0">
                <a:solidFill>
                  <a:schemeClr val="tx1"/>
                </a:solidFill>
                <a:effectLst/>
                <a:latin typeface="+mn-lt"/>
                <a:ea typeface="+mn-ea"/>
                <a:cs typeface="+mn-cs"/>
              </a:rPr>
              <a:t>Zákonný zástupce spolu s dítětem obdrží od pracovníků Centra primární prevence veškeré potřebné informace a materiály týkající se služeb poskytovaných Centrem primární prevence </a:t>
            </a:r>
            <a:r>
              <a:rPr lang="cs-CZ" sz="1050" i="1" kern="1200" dirty="0" err="1">
                <a:solidFill>
                  <a:schemeClr val="tx1"/>
                </a:solidFill>
                <a:effectLst/>
                <a:latin typeface="+mn-lt"/>
                <a:ea typeface="+mn-ea"/>
                <a:cs typeface="+mn-cs"/>
              </a:rPr>
              <a:t>o.s</a:t>
            </a:r>
            <a:r>
              <a:rPr lang="cs-CZ" sz="1050" i="1" kern="1200" dirty="0">
                <a:solidFill>
                  <a:schemeClr val="tx1"/>
                </a:solidFill>
                <a:effectLst/>
                <a:latin typeface="+mn-lt"/>
                <a:ea typeface="+mn-ea"/>
                <a:cs typeface="+mn-cs"/>
              </a:rPr>
              <a:t>. Prev-Centrum, provozu a činnosti klubu a seznámí se s vedoucími klubu. Pracovníci Centra primární prevence si se zákonným zástupcem dítěte dohodnou způsob  omlouvání dítěte při jeho nepřítomnosti na klubovém setkání a podmínky případného předávání informací týkajících se dítěte v rámci institucí jako např. PPP či OPD. </a:t>
            </a:r>
          </a:p>
          <a:p>
            <a:r>
              <a:rPr lang="cs-CZ" sz="1050" i="1" kern="1200" dirty="0">
                <a:solidFill>
                  <a:schemeClr val="tx1"/>
                </a:solidFill>
                <a:effectLst/>
                <a:latin typeface="+mn-lt"/>
                <a:ea typeface="+mn-ea"/>
                <a:cs typeface="+mn-cs"/>
              </a:rPr>
              <a:t>Podmínkou pro přijetí dítěte je písemný souhlas zákonného zástupce s docházkou dítěte do klubu Centra primární prevence.</a:t>
            </a:r>
          </a:p>
          <a:p>
            <a:r>
              <a:rPr lang="cs-CZ" sz="1050" i="1" kern="1200" dirty="0">
                <a:solidFill>
                  <a:schemeClr val="tx1"/>
                </a:solidFill>
                <a:effectLst/>
                <a:latin typeface="+mn-lt"/>
                <a:ea typeface="+mn-ea"/>
                <a:cs typeface="+mn-cs"/>
              </a:rPr>
              <a:t>Poté probíhá individuální konzultace vedoucího klubu s dítětem.  Konzultace je zaměřena na motivaci a přípravu dítěte na vstup do klubu. Důležitým faktorem je také navázání </a:t>
            </a:r>
            <a:r>
              <a:rPr lang="cs-CZ" sz="1050" i="1" kern="1200" dirty="0" err="1">
                <a:solidFill>
                  <a:schemeClr val="tx1"/>
                </a:solidFill>
                <a:effectLst/>
                <a:latin typeface="+mn-lt"/>
                <a:ea typeface="+mn-ea"/>
                <a:cs typeface="+mn-cs"/>
              </a:rPr>
              <a:t>bezpeČného</a:t>
            </a:r>
            <a:r>
              <a:rPr lang="cs-CZ" sz="1050" i="1" kern="1200" dirty="0">
                <a:solidFill>
                  <a:schemeClr val="tx1"/>
                </a:solidFill>
                <a:effectLst/>
                <a:latin typeface="+mn-lt"/>
                <a:ea typeface="+mn-ea"/>
                <a:cs typeface="+mn-cs"/>
              </a:rPr>
              <a:t> vztahu mezi vedoucím a dítětem. Dítě je informováno o konkrétním průběhu a fungování klubu.  </a:t>
            </a:r>
          </a:p>
          <a:p>
            <a:r>
              <a:rPr lang="cs-CZ" sz="1050" i="1" kern="1200" dirty="0">
                <a:solidFill>
                  <a:schemeClr val="tx1"/>
                </a:solidFill>
                <a:effectLst/>
                <a:latin typeface="+mn-lt"/>
                <a:ea typeface="+mn-ea"/>
                <a:cs typeface="+mn-cs"/>
              </a:rPr>
              <a:t>Vstupní konzultace s dítětem a jeho zákonným zástupcem probíhají průběžně během celého roku, dokud není naplněna skupina 10 dětmi.</a:t>
            </a:r>
          </a:p>
          <a:p>
            <a:r>
              <a:rPr lang="cs-CZ" sz="1050" b="1" i="1" kern="1200" dirty="0">
                <a:solidFill>
                  <a:schemeClr val="tx1"/>
                </a:solidFill>
                <a:effectLst/>
                <a:latin typeface="+mn-lt"/>
                <a:ea typeface="+mn-ea"/>
                <a:cs typeface="+mn-cs"/>
              </a:rPr>
              <a:t> </a:t>
            </a:r>
            <a:endParaRPr lang="cs-CZ" sz="1050" i="1" kern="1200" dirty="0">
              <a:solidFill>
                <a:schemeClr val="tx1"/>
              </a:solidFill>
              <a:effectLst/>
              <a:latin typeface="+mn-lt"/>
              <a:ea typeface="+mn-ea"/>
              <a:cs typeface="+mn-cs"/>
            </a:endParaRPr>
          </a:p>
          <a:p>
            <a:r>
              <a:rPr lang="cs-CZ" sz="1050" b="1" i="1" kern="1200" dirty="0">
                <a:solidFill>
                  <a:schemeClr val="tx1"/>
                </a:solidFill>
                <a:effectLst/>
                <a:latin typeface="+mn-lt"/>
                <a:ea typeface="+mn-ea"/>
                <a:cs typeface="+mn-cs"/>
              </a:rPr>
              <a:t>Následná konzultace</a:t>
            </a:r>
            <a:endParaRPr lang="cs-CZ" sz="1050" i="1" kern="1200" dirty="0">
              <a:solidFill>
                <a:schemeClr val="tx1"/>
              </a:solidFill>
              <a:effectLst/>
              <a:latin typeface="+mn-lt"/>
              <a:ea typeface="+mn-ea"/>
              <a:cs typeface="+mn-cs"/>
            </a:endParaRPr>
          </a:p>
          <a:p>
            <a:r>
              <a:rPr lang="cs-CZ" sz="1050" i="1" kern="1200" dirty="0">
                <a:solidFill>
                  <a:schemeClr val="tx1"/>
                </a:solidFill>
                <a:effectLst/>
                <a:latin typeface="+mn-lt"/>
                <a:ea typeface="+mn-ea"/>
                <a:cs typeface="+mn-cs"/>
              </a:rPr>
              <a:t>Měsíc po vstupní konzultaci probíhá první následná konzultace při které jsou revidovány původní očekávání a cíle. Pokud má rodina dále zájem pokračovat na spolupráci je sepsána dohoda o spolupráci. Je domluvena frekvence dalších následných konzultací, zpravidla vždy po 3 měsících.</a:t>
            </a:r>
          </a:p>
          <a:p>
            <a:r>
              <a:rPr lang="cs-CZ" sz="1050" b="1" i="1" kern="1200" dirty="0">
                <a:solidFill>
                  <a:schemeClr val="tx1"/>
                </a:solidFill>
                <a:effectLst/>
                <a:latin typeface="+mn-lt"/>
                <a:ea typeface="+mn-ea"/>
                <a:cs typeface="+mn-cs"/>
              </a:rPr>
              <a:t> </a:t>
            </a:r>
            <a:endParaRPr lang="cs-CZ" sz="1050" i="1" kern="1200" dirty="0">
              <a:solidFill>
                <a:schemeClr val="tx1"/>
              </a:solidFill>
              <a:effectLst/>
              <a:latin typeface="+mn-lt"/>
              <a:ea typeface="+mn-ea"/>
              <a:cs typeface="+mn-cs"/>
            </a:endParaRPr>
          </a:p>
          <a:p>
            <a:r>
              <a:rPr lang="cs-CZ" sz="1050" b="1" i="1" kern="1200" dirty="0">
                <a:solidFill>
                  <a:schemeClr val="tx1"/>
                </a:solidFill>
                <a:effectLst/>
                <a:latin typeface="+mn-lt"/>
                <a:ea typeface="+mn-ea"/>
                <a:cs typeface="+mn-cs"/>
              </a:rPr>
              <a:t>Pravidelná tematická setkání jedenkrát týdně</a:t>
            </a:r>
            <a:endParaRPr lang="cs-CZ" sz="1050" i="1" kern="1200" dirty="0">
              <a:solidFill>
                <a:schemeClr val="tx1"/>
              </a:solidFill>
              <a:effectLst/>
              <a:latin typeface="+mn-lt"/>
              <a:ea typeface="+mn-ea"/>
              <a:cs typeface="+mn-cs"/>
            </a:endParaRPr>
          </a:p>
          <a:p>
            <a:r>
              <a:rPr lang="cs-CZ" sz="1050" i="1" kern="1200" dirty="0">
                <a:solidFill>
                  <a:schemeClr val="tx1"/>
                </a:solidFill>
                <a:effectLst/>
                <a:latin typeface="+mn-lt"/>
                <a:ea typeface="+mn-ea"/>
                <a:cs typeface="+mn-cs"/>
              </a:rPr>
              <a:t>Klubová setkání s dětmi probíhají jednou týdně ve středu od 15.30 do 17.30 hodin  během celého roku. Setkání  se odehrává v suterénu </a:t>
            </a:r>
            <a:r>
              <a:rPr lang="cs-CZ" sz="1050" i="1" kern="1200" dirty="0" err="1">
                <a:solidFill>
                  <a:schemeClr val="tx1"/>
                </a:solidFill>
                <a:effectLst/>
                <a:latin typeface="+mn-lt"/>
                <a:ea typeface="+mn-ea"/>
                <a:cs typeface="+mn-cs"/>
              </a:rPr>
              <a:t>o.s</a:t>
            </a:r>
            <a:r>
              <a:rPr lang="cs-CZ" sz="1050" i="1" kern="1200" dirty="0">
                <a:solidFill>
                  <a:schemeClr val="tx1"/>
                </a:solidFill>
                <a:effectLst/>
                <a:latin typeface="+mn-lt"/>
                <a:ea typeface="+mn-ea"/>
                <a:cs typeface="+mn-cs"/>
              </a:rPr>
              <a:t>. Prev-Centrum nebo na zahradě </a:t>
            </a:r>
            <a:r>
              <a:rPr lang="cs-CZ" sz="1050" i="1" kern="1200" dirty="0" err="1">
                <a:solidFill>
                  <a:schemeClr val="tx1"/>
                </a:solidFill>
                <a:effectLst/>
                <a:latin typeface="+mn-lt"/>
                <a:ea typeface="+mn-ea"/>
                <a:cs typeface="+mn-cs"/>
              </a:rPr>
              <a:t>o.s</a:t>
            </a:r>
            <a:r>
              <a:rPr lang="cs-CZ" sz="1050" i="1" kern="1200" dirty="0">
                <a:solidFill>
                  <a:schemeClr val="tx1"/>
                </a:solidFill>
                <a:effectLst/>
                <a:latin typeface="+mn-lt"/>
                <a:ea typeface="+mn-ea"/>
                <a:cs typeface="+mn-cs"/>
              </a:rPr>
              <a:t>. Prev-Centrum, mohou však probíhat i jinde dle zvoleného programu.</a:t>
            </a:r>
          </a:p>
          <a:p>
            <a:r>
              <a:rPr lang="cs-CZ" sz="1050" i="1" kern="1200" dirty="0">
                <a:solidFill>
                  <a:schemeClr val="tx1"/>
                </a:solidFill>
                <a:effectLst/>
                <a:latin typeface="+mn-lt"/>
                <a:ea typeface="+mn-ea"/>
                <a:cs typeface="+mn-cs"/>
              </a:rPr>
              <a:t>Klubové setkání začíná pravidelným rituálem, následuje abreaktivní či pohybová technika k uvolnění napětí, rozhýbání či vybití energie. Poté je zařazena  technika zaměřená např. na rozvoj komunikace a spolupráce, sebe zkušenost dětí, zvyšování sebedůvěry, empatie, schopnosti sebepoznání, sebedůvěry, sebejistoty atd. Následují techniky a hry zaměřené na předem stanovené téma setkání a závěrečný rituál, ve kterém se děti mohou vyjadřovat ke konkrétním situacím a aktivitám, které na klubu proběhly.  Po každé technice následuje prostor k vyjádření zpětné vazby. </a:t>
            </a:r>
          </a:p>
          <a:p>
            <a:r>
              <a:rPr lang="cs-CZ" sz="1050" i="1" kern="1200" dirty="0">
                <a:solidFill>
                  <a:schemeClr val="tx1"/>
                </a:solidFill>
                <a:effectLst/>
                <a:latin typeface="+mn-lt"/>
                <a:ea typeface="+mn-ea"/>
                <a:cs typeface="+mn-cs"/>
              </a:rPr>
              <a:t>Program přizpůsobujeme zájmu dětí a konkrétní situaci (počasí, roční období, průběh setkání). Jednotlivá klubová setkání propojuje dlouhodobá hra, která je významná pro motivaci dětí k účasti na klubových aktivitách a pravidelně vrcholí na letní vícedenní aktivitě.</a:t>
            </a:r>
          </a:p>
          <a:p>
            <a:r>
              <a:rPr lang="cs-CZ" sz="1050" i="1" kern="1200" dirty="0">
                <a:solidFill>
                  <a:schemeClr val="tx1"/>
                </a:solidFill>
                <a:effectLst/>
                <a:latin typeface="+mn-lt"/>
                <a:ea typeface="+mn-ea"/>
                <a:cs typeface="+mn-cs"/>
              </a:rPr>
              <a:t>Klubová setkání mají stanovena základní pravidla. Během klubu je zakázáno především: kouřit a pít alkohol (kouření a pití alkoholu je zakázáno v celém areálu </a:t>
            </a:r>
            <a:r>
              <a:rPr lang="cs-CZ" sz="1050" i="1" kern="1200" dirty="0" err="1">
                <a:solidFill>
                  <a:schemeClr val="tx1"/>
                </a:solidFill>
                <a:effectLst/>
                <a:latin typeface="+mn-lt"/>
                <a:ea typeface="+mn-ea"/>
                <a:cs typeface="+mn-cs"/>
              </a:rPr>
              <a:t>o.s</a:t>
            </a:r>
            <a:r>
              <a:rPr lang="cs-CZ" sz="1050" i="1" kern="1200" dirty="0">
                <a:solidFill>
                  <a:schemeClr val="tx1"/>
                </a:solidFill>
                <a:effectLst/>
                <a:latin typeface="+mn-lt"/>
                <a:ea typeface="+mn-ea"/>
                <a:cs typeface="+mn-cs"/>
              </a:rPr>
              <a:t>. Prev-Centrum), přijít na klub opilý nebo pod vlivem jiné drogy, chovat se agresivně k ostatním,  půjčovat si  cizí věcí bez dovolení. Další předem domluvená pravidla se týkají omlouvání z klubu při neúčasti dítěte a dodržování času začátku a ukončení setkání. Další pravidla domlouvají vedoucí klubu přímo s dětmi během jednotlivých setkání. </a:t>
            </a:r>
          </a:p>
          <a:p>
            <a:r>
              <a:rPr lang="cs-CZ" sz="1050" i="1" kern="1200" dirty="0">
                <a:solidFill>
                  <a:schemeClr val="tx1"/>
                </a:solidFill>
                <a:effectLst/>
                <a:latin typeface="+mn-lt"/>
                <a:ea typeface="+mn-ea"/>
                <a:cs typeface="+mn-cs"/>
              </a:rPr>
              <a:t>Z každého klubového setkání provedou pracovníci Centra primární prevence zápis,  který je archivován v dokumentaci Centra primární prevence v uzamčené kartotéce (viz níže). Do zápisu z klubového setkání je uvedena prezence dětí, program a průběh setkání a případné reflexe a hypotézy vedoucích klubu. Do karty každého dítěte dále vedoucí klubu zapisují informace o jednotlivých dětech podrobněji s důrazem na jejich chování, komunikaci a spolupráci s ostatními a případné problémy, které mohou na klubovém setkání v souvislosti s dítětem vznikat. Tyto informace čerpají vedoucí klubu z pozorování jednotlivých dětí během setkání, z rozhovorů s nimi i z jejich případných výtvorů.</a:t>
            </a:r>
          </a:p>
          <a:p>
            <a:r>
              <a:rPr lang="cs-CZ" sz="1050" i="1" kern="1200" dirty="0">
                <a:solidFill>
                  <a:schemeClr val="tx1"/>
                </a:solidFill>
                <a:effectLst/>
                <a:latin typeface="+mn-lt"/>
                <a:ea typeface="+mn-ea"/>
                <a:cs typeface="+mn-cs"/>
              </a:rPr>
              <a:t> </a:t>
            </a:r>
          </a:p>
          <a:p>
            <a:r>
              <a:rPr lang="cs-CZ" sz="1050" b="1" i="1" kern="1200" dirty="0">
                <a:solidFill>
                  <a:schemeClr val="tx1"/>
                </a:solidFill>
                <a:effectLst/>
                <a:latin typeface="+mn-lt"/>
                <a:ea typeface="+mn-ea"/>
                <a:cs typeface="+mn-cs"/>
              </a:rPr>
              <a:t>Víkendové aktivity</a:t>
            </a:r>
            <a:endParaRPr lang="cs-CZ" sz="1050" i="1" kern="1200" dirty="0">
              <a:solidFill>
                <a:schemeClr val="tx1"/>
              </a:solidFill>
              <a:effectLst/>
              <a:latin typeface="+mn-lt"/>
              <a:ea typeface="+mn-ea"/>
              <a:cs typeface="+mn-cs"/>
            </a:endParaRPr>
          </a:p>
          <a:p>
            <a:r>
              <a:rPr lang="cs-CZ" sz="1050" i="1" kern="1200" dirty="0">
                <a:solidFill>
                  <a:schemeClr val="tx1"/>
                </a:solidFill>
                <a:effectLst/>
                <a:latin typeface="+mn-lt"/>
                <a:ea typeface="+mn-ea"/>
                <a:cs typeface="+mn-cs"/>
              </a:rPr>
              <a:t>Důležitou součástí činnosti klubu jsou víkendové aktivity. Preferujeme zde využití zážitkového programu zaměřeného na rozvoj kooperace mezi dětmi a skupinové koheze, důraz je kladen na proces ve skupině, získávání korektivních zkušeností, rozvoj komunikace, objektivního vnímání sebe sama atd.</a:t>
            </a:r>
          </a:p>
          <a:p>
            <a:r>
              <a:rPr lang="cs-CZ" sz="1050" i="1" kern="1200" dirty="0">
                <a:solidFill>
                  <a:schemeClr val="tx1"/>
                </a:solidFill>
                <a:effectLst/>
                <a:latin typeface="+mn-lt"/>
                <a:ea typeface="+mn-ea"/>
                <a:cs typeface="+mn-cs"/>
              </a:rPr>
              <a:t> Víkendové aktivity jsou z hlediska námi stanovených cílů velmi významné. Se skupinou dětí zde systematicky pracujeme na zvyšování jejich sociální kompetence, schopnosti čelit tlaku ze strany okolí, upevňování morálních hodnot, je zde podporována soudržnost mezi dětmi navzájem a to vše prostřednictvím zážitkových technik, her, sportu, společné práce, atd.</a:t>
            </a:r>
          </a:p>
          <a:p>
            <a:r>
              <a:rPr lang="cs-CZ" sz="1050" i="1" kern="1200" dirty="0">
                <a:solidFill>
                  <a:schemeClr val="tx1"/>
                </a:solidFill>
                <a:effectLst/>
                <a:latin typeface="+mn-lt"/>
                <a:ea typeface="+mn-ea"/>
                <a:cs typeface="+mn-cs"/>
              </a:rPr>
              <a:t>Na víkendových aktivitách platí stejná pravidla jako na pravidelných klubových setkáních. V časovém předstihu 3 týdnů informujeme zákonné zástupce dětí o plánované víkendové aktivitě písemně prostřednictvím informačního dopisu. Dítě se může víkendové aktivity účastnit pouze s písemným souhlasem zákonného zástupce. </a:t>
            </a:r>
          </a:p>
          <a:p>
            <a:r>
              <a:rPr lang="cs-CZ" sz="1050" i="1" kern="1200" dirty="0">
                <a:solidFill>
                  <a:schemeClr val="tx1"/>
                </a:solidFill>
                <a:effectLst/>
                <a:latin typeface="+mn-lt"/>
                <a:ea typeface="+mn-ea"/>
                <a:cs typeface="+mn-cs"/>
              </a:rPr>
              <a:t>Z každé klubové víkendové aktivity provádí pracovníci Centra primární prevence zápis,  který je archivován v dokumentaci Centra primární prevence v uzamčené kartotéce (viz níže).</a:t>
            </a:r>
          </a:p>
          <a:p>
            <a:r>
              <a:rPr lang="cs-CZ" sz="1050" i="1" kern="1200" dirty="0">
                <a:solidFill>
                  <a:schemeClr val="tx1"/>
                </a:solidFill>
                <a:effectLst/>
                <a:latin typeface="+mn-lt"/>
                <a:ea typeface="+mn-ea"/>
                <a:cs typeface="+mn-cs"/>
              </a:rPr>
              <a:t> </a:t>
            </a:r>
          </a:p>
          <a:p>
            <a:r>
              <a:rPr lang="cs-CZ" sz="1050" b="1" i="1" kern="1200" dirty="0">
                <a:solidFill>
                  <a:schemeClr val="tx1"/>
                </a:solidFill>
                <a:effectLst/>
                <a:latin typeface="+mn-lt"/>
                <a:ea typeface="+mn-ea"/>
                <a:cs typeface="+mn-cs"/>
              </a:rPr>
              <a:t>Ukončení spolupráce</a:t>
            </a:r>
            <a:endParaRPr lang="cs-CZ" sz="1050" i="1" kern="1200" dirty="0">
              <a:solidFill>
                <a:schemeClr val="tx1"/>
              </a:solidFill>
              <a:effectLst/>
              <a:latin typeface="+mn-lt"/>
              <a:ea typeface="+mn-ea"/>
              <a:cs typeface="+mn-cs"/>
            </a:endParaRPr>
          </a:p>
          <a:p>
            <a:r>
              <a:rPr lang="cs-CZ" sz="1050" i="1" kern="1200" dirty="0">
                <a:solidFill>
                  <a:schemeClr val="tx1"/>
                </a:solidFill>
                <a:effectLst/>
                <a:latin typeface="+mn-lt"/>
                <a:ea typeface="+mn-ea"/>
                <a:cs typeface="+mn-cs"/>
              </a:rPr>
              <a:t>Klub je určen pro děti ve věku 10 –15 let. Horní hranici je v indikovaných případech možné prodloužit a to maximálně o jeden rok po ukončení základní školy. Tato možnost může přispět k dobré adaptaci dítěte v prostředí školy nové. </a:t>
            </a:r>
          </a:p>
          <a:p>
            <a:endParaRPr lang="cs-CZ" sz="1050" i="1" dirty="0"/>
          </a:p>
          <a:p>
            <a:r>
              <a:rPr lang="cs-CZ" sz="1050" b="1" i="1" kern="1200" dirty="0">
                <a:solidFill>
                  <a:schemeClr val="tx1"/>
                </a:solidFill>
                <a:effectLst/>
                <a:latin typeface="+mn-lt"/>
                <a:ea typeface="+mn-ea"/>
                <a:cs typeface="+mn-cs"/>
              </a:rPr>
              <a:t>Spolupráce s rodiči a pedagogy</a:t>
            </a:r>
            <a:endParaRPr lang="cs-CZ" sz="1050" i="1" kern="1200" dirty="0">
              <a:solidFill>
                <a:schemeClr val="tx1"/>
              </a:solidFill>
              <a:effectLst/>
              <a:latin typeface="+mn-lt"/>
              <a:ea typeface="+mn-ea"/>
              <a:cs typeface="+mn-cs"/>
            </a:endParaRPr>
          </a:p>
          <a:p>
            <a:r>
              <a:rPr lang="cs-CZ" sz="1050" i="1" kern="1200" dirty="0">
                <a:solidFill>
                  <a:schemeClr val="tx1"/>
                </a:solidFill>
                <a:effectLst/>
                <a:latin typeface="+mn-lt"/>
                <a:ea typeface="+mn-ea"/>
                <a:cs typeface="+mn-cs"/>
              </a:rPr>
              <a:t>Za nezbytnou pro efektivní péči o děti navštěvující klub  považujeme spolupráci s jejich rodiči, neboť je nutné nahlížet na potíže dětí v širším sociálním kontextu, kam můžeme zařadit např. rodinu dítěte či školu, kterou navštěvuje. </a:t>
            </a:r>
          </a:p>
          <a:p>
            <a:r>
              <a:rPr lang="cs-CZ" sz="1050" i="1" kern="1200" dirty="0">
                <a:solidFill>
                  <a:schemeClr val="tx1"/>
                </a:solidFill>
                <a:effectLst/>
                <a:latin typeface="+mn-lt"/>
                <a:ea typeface="+mn-ea"/>
                <a:cs typeface="+mn-cs"/>
              </a:rPr>
              <a:t>Pracovníci Centra primární prevence se snaží zintenzívnit průběžnou komunikaci a spolupráci s rodiči dětí formou individuálních setkání s vedoucími klubu. Tato setkání jsou důležitá pro reflexi určitého období docházky dítěte do klubu ze strany vedoucích klubu i rodičů. Kromě individuálních setkání probíhají také společná setkání všech rodičů dětí navštěvujících klub, která se konají např. při příležitosti konce školního roku, kde pracovníci Centra primární prevence informují rodiče o vývoji situace v rámci klubu (např. o jednotlivých aktivitách, které byly nebo budou součástí programu) a o nabídce klubových aktivit na období letních prázdnin. </a:t>
            </a:r>
          </a:p>
          <a:p>
            <a:r>
              <a:rPr lang="cs-CZ" sz="1050" b="0" i="1" kern="1200" dirty="0">
                <a:solidFill>
                  <a:schemeClr val="tx1"/>
                </a:solidFill>
                <a:effectLst/>
                <a:latin typeface="+mn-lt"/>
                <a:ea typeface="+mn-ea"/>
                <a:cs typeface="+mn-cs"/>
              </a:rPr>
              <a:t>Jedním z důležitých předpokladů efektivní práce v rámci klubu je spolupráce se školními metodiky prevence a výchovnými poradci škol. Školní metodici prevence a pedagogové škol jsou často iniciátoři následného vstupu dítěte do klubu a pokud jsou o této službě informováni, mohou ji doporučit rodičům dětí indikovaných pro přijetí do klubu. Proto jsou pracovníci Centra primární prevence se zástupci škol v kontaktu a to jak formou osobních či telefonických konzultací, tak i prostřednictvím účasti na pracovních setkání školní metodiků prevence.</a:t>
            </a:r>
            <a:endParaRPr lang="cs-CZ" sz="1050" b="1" i="1" kern="1200" dirty="0">
              <a:solidFill>
                <a:schemeClr val="tx1"/>
              </a:solidFill>
              <a:effectLst/>
              <a:latin typeface="+mn-lt"/>
              <a:ea typeface="+mn-ea"/>
              <a:cs typeface="+mn-cs"/>
            </a:endParaRPr>
          </a:p>
          <a:p>
            <a:endParaRPr lang="cs-CZ" sz="1050" i="1" dirty="0"/>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20</a:t>
            </a:fld>
            <a:endParaRPr lang="cs-CZ" dirty="0"/>
          </a:p>
        </p:txBody>
      </p:sp>
    </p:spTree>
    <p:extLst>
      <p:ext uri="{BB962C8B-B14F-4D97-AF65-F5344CB8AC3E}">
        <p14:creationId xmlns:p14="http://schemas.microsoft.com/office/powerpoint/2010/main" val="4170155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47500" lnSpcReduction="20000"/>
          </a:bodyPr>
          <a:lstStyle/>
          <a:p>
            <a:r>
              <a:rPr lang="cs-CZ" sz="1050" b="1" i="1" dirty="0"/>
              <a:t>POPIS KLUBU 2002</a:t>
            </a:r>
          </a:p>
          <a:p>
            <a:r>
              <a:rPr lang="cs-CZ" sz="1050" i="1" dirty="0"/>
              <a:t>V rámci klubových aktivit je důraz kladen na cílenou, dlouhodobou a kontinuální práci s dětmi, které jsou více než ostatní populace ohroženy vznikem sociálně nežádoucích jevů. Na potíže dětí nahlížíme v širším sociálním kontextu s důrazem na spolupráci s rodinou dítěte i se zástupci škol, kam dítě dochází.</a:t>
            </a:r>
          </a:p>
          <a:p>
            <a:r>
              <a:rPr lang="cs-CZ" sz="1050" i="1" dirty="0"/>
              <a:t>Klub je určen pro děti ve věku 10 –15 let s výchovnými potížemi nebo s problematickým postavením ve třídě. Jedná se o děti s problematickými vztahy s vrstevníky či v rodině, děti hyperaktivní, děti s problémy s chováním (krádeže, záškoláctví, iniciátor šikany), oběti či potenciální oběti šikany, děti s emocionálními problémy.</a:t>
            </a:r>
          </a:p>
          <a:p>
            <a:r>
              <a:rPr lang="cs-CZ" sz="1050" i="1" dirty="0"/>
              <a:t>Přímá práce s dětmi obnáší pravidelná strukturovaná dvouhodinová setkávání jednou týdně, kterých se účastní skupina dvanácti dětí ve věku 10-15 let. Kromě pravidelných setkání realizujeme  jednodenní a </a:t>
            </a:r>
            <a:r>
              <a:rPr lang="cs-CZ" sz="1050" i="1" dirty="0" err="1"/>
              <a:t>vÍcedenní</a:t>
            </a:r>
            <a:r>
              <a:rPr lang="cs-CZ" sz="1050" i="1" dirty="0"/>
              <a:t> výlety, které jsou nedílnou součástí klubových aktivit. Realizace výletů je velmi významná především pro rozvoj skupinové dynamiky a koheze.</a:t>
            </a:r>
          </a:p>
          <a:p>
            <a:endParaRPr lang="cs-CZ" sz="1050" i="1" dirty="0"/>
          </a:p>
          <a:p>
            <a:r>
              <a:rPr lang="cs-CZ" sz="1050" b="1" i="1" kern="1200" dirty="0">
                <a:solidFill>
                  <a:schemeClr val="tx1"/>
                </a:solidFill>
                <a:effectLst/>
                <a:latin typeface="+mn-lt"/>
                <a:ea typeface="+mn-ea"/>
                <a:cs typeface="+mn-cs"/>
              </a:rPr>
              <a:t>Vlastní realizace klubu </a:t>
            </a:r>
            <a:endParaRPr lang="cs-CZ" sz="1050" i="1" kern="1200" dirty="0">
              <a:solidFill>
                <a:schemeClr val="tx1"/>
              </a:solidFill>
              <a:effectLst/>
              <a:latin typeface="+mn-lt"/>
              <a:ea typeface="+mn-ea"/>
              <a:cs typeface="+mn-cs"/>
            </a:endParaRPr>
          </a:p>
          <a:p>
            <a:r>
              <a:rPr lang="cs-CZ" sz="1050" b="1" i="1" kern="1200" dirty="0">
                <a:solidFill>
                  <a:schemeClr val="tx1"/>
                </a:solidFill>
                <a:effectLst/>
                <a:latin typeface="+mn-lt"/>
                <a:ea typeface="+mn-ea"/>
                <a:cs typeface="+mn-cs"/>
              </a:rPr>
              <a:t> </a:t>
            </a:r>
            <a:endParaRPr lang="cs-CZ" sz="1050" i="1" kern="1200" dirty="0">
              <a:solidFill>
                <a:schemeClr val="tx1"/>
              </a:solidFill>
              <a:effectLst/>
              <a:latin typeface="+mn-lt"/>
              <a:ea typeface="+mn-ea"/>
              <a:cs typeface="+mn-cs"/>
            </a:endParaRPr>
          </a:p>
          <a:p>
            <a:r>
              <a:rPr lang="cs-CZ" sz="1050" b="1" i="1" kern="1200" dirty="0">
                <a:solidFill>
                  <a:schemeClr val="tx1"/>
                </a:solidFill>
                <a:effectLst/>
                <a:latin typeface="+mn-lt"/>
                <a:ea typeface="+mn-ea"/>
                <a:cs typeface="+mn-cs"/>
              </a:rPr>
              <a:t>Vstupní konzultace</a:t>
            </a:r>
            <a:endParaRPr lang="cs-CZ" sz="1050" i="1" kern="1200" dirty="0">
              <a:solidFill>
                <a:schemeClr val="tx1"/>
              </a:solidFill>
              <a:effectLst/>
              <a:latin typeface="+mn-lt"/>
              <a:ea typeface="+mn-ea"/>
              <a:cs typeface="+mn-cs"/>
            </a:endParaRPr>
          </a:p>
          <a:p>
            <a:r>
              <a:rPr lang="cs-CZ" sz="1050" i="1" kern="1200" dirty="0">
                <a:solidFill>
                  <a:schemeClr val="tx1"/>
                </a:solidFill>
                <a:effectLst/>
                <a:latin typeface="+mn-lt"/>
                <a:ea typeface="+mn-ea"/>
                <a:cs typeface="+mn-cs"/>
              </a:rPr>
              <a:t>Zákonný zástupce dítěte se s pracovníky Centra primární prevence kontaktuje většinou na doporučení školy, pedagogicko-psychologické poradny, OPD nebo na základě vlastního rozhodnutí. Pracovník Centra primární prevence si se zákonným zástupcem dítěte domluví osobní schůzku, které se účastní vedoucí klubu a zákonný zástupce spolu s dítětem. Tato schůzka probíhá v prostorech Centra primární prevence, </a:t>
            </a:r>
            <a:r>
              <a:rPr lang="cs-CZ" sz="1050" i="1" kern="1200" dirty="0" err="1">
                <a:solidFill>
                  <a:schemeClr val="tx1"/>
                </a:solidFill>
                <a:effectLst/>
                <a:latin typeface="+mn-lt"/>
                <a:ea typeface="+mn-ea"/>
                <a:cs typeface="+mn-cs"/>
              </a:rPr>
              <a:t>o.s</a:t>
            </a:r>
            <a:r>
              <a:rPr lang="cs-CZ" sz="1050" i="1" kern="1200" dirty="0">
                <a:solidFill>
                  <a:schemeClr val="tx1"/>
                </a:solidFill>
                <a:effectLst/>
                <a:latin typeface="+mn-lt"/>
                <a:ea typeface="+mn-ea"/>
                <a:cs typeface="+mn-cs"/>
              </a:rPr>
              <a:t>. Prev-Centrum a slouží k ujasnění motivace a očekávání zákonného zástupce a dítěte od účasti na klubu a získání informací o dítěti včetně rodinné anamnézy. Pracovník Centra primární prevence vyplňuje o každém dítěti přijatém do klubu anamnestický list dítěte navštěvujícího klub Centra primární prevence, který je archivován v dokumentaci, kterou o každém dítěti vedeme. </a:t>
            </a:r>
          </a:p>
          <a:p>
            <a:r>
              <a:rPr lang="cs-CZ" sz="1050" i="1" kern="1200" dirty="0">
                <a:solidFill>
                  <a:schemeClr val="tx1"/>
                </a:solidFill>
                <a:effectLst/>
                <a:latin typeface="+mn-lt"/>
                <a:ea typeface="+mn-ea"/>
                <a:cs typeface="+mn-cs"/>
              </a:rPr>
              <a:t>Zákonný zástupce spolu s dítětem obdrží od pracovníků Centra primární prevence veškeré potřebné informace a materiály týkající se služeb poskytovaných Centrem primární prevence </a:t>
            </a:r>
            <a:r>
              <a:rPr lang="cs-CZ" sz="1050" i="1" kern="1200" dirty="0" err="1">
                <a:solidFill>
                  <a:schemeClr val="tx1"/>
                </a:solidFill>
                <a:effectLst/>
                <a:latin typeface="+mn-lt"/>
                <a:ea typeface="+mn-ea"/>
                <a:cs typeface="+mn-cs"/>
              </a:rPr>
              <a:t>o.s</a:t>
            </a:r>
            <a:r>
              <a:rPr lang="cs-CZ" sz="1050" i="1" kern="1200" dirty="0">
                <a:solidFill>
                  <a:schemeClr val="tx1"/>
                </a:solidFill>
                <a:effectLst/>
                <a:latin typeface="+mn-lt"/>
                <a:ea typeface="+mn-ea"/>
                <a:cs typeface="+mn-cs"/>
              </a:rPr>
              <a:t>. Prev-Centrum, provozu a činnosti klubu a seznámí se s vedoucími klubu. Pracovníci Centra primární prevence si se zákonným zástupcem dítěte dohodnou způsob  omlouvání dítěte při jeho nepřítomnosti na klubovém setkání a podmínky případného předávání informací týkajících se dítěte v rámci institucí jako např. PPP či OPD. </a:t>
            </a:r>
          </a:p>
          <a:p>
            <a:r>
              <a:rPr lang="cs-CZ" sz="1050" i="1" kern="1200" dirty="0">
                <a:solidFill>
                  <a:schemeClr val="tx1"/>
                </a:solidFill>
                <a:effectLst/>
                <a:latin typeface="+mn-lt"/>
                <a:ea typeface="+mn-ea"/>
                <a:cs typeface="+mn-cs"/>
              </a:rPr>
              <a:t>Podmínkou pro přijetí dítěte je písemný souhlas zákonného zástupce s docházkou dítěte do klubu Centra primární prevence.</a:t>
            </a:r>
          </a:p>
          <a:p>
            <a:r>
              <a:rPr lang="cs-CZ" sz="1050" i="1" kern="1200" dirty="0">
                <a:solidFill>
                  <a:schemeClr val="tx1"/>
                </a:solidFill>
                <a:effectLst/>
                <a:latin typeface="+mn-lt"/>
                <a:ea typeface="+mn-ea"/>
                <a:cs typeface="+mn-cs"/>
              </a:rPr>
              <a:t>Poté probíhá individuální konzultace vedoucího klubu s dítětem.  Konzultace je zaměřena na motivaci a přípravu dítěte na vstup do klubu. Důležitým faktorem je také navázání </a:t>
            </a:r>
            <a:r>
              <a:rPr lang="cs-CZ" sz="1050" i="1" kern="1200" dirty="0" err="1">
                <a:solidFill>
                  <a:schemeClr val="tx1"/>
                </a:solidFill>
                <a:effectLst/>
                <a:latin typeface="+mn-lt"/>
                <a:ea typeface="+mn-ea"/>
                <a:cs typeface="+mn-cs"/>
              </a:rPr>
              <a:t>bezpeČného</a:t>
            </a:r>
            <a:r>
              <a:rPr lang="cs-CZ" sz="1050" i="1" kern="1200" dirty="0">
                <a:solidFill>
                  <a:schemeClr val="tx1"/>
                </a:solidFill>
                <a:effectLst/>
                <a:latin typeface="+mn-lt"/>
                <a:ea typeface="+mn-ea"/>
                <a:cs typeface="+mn-cs"/>
              </a:rPr>
              <a:t> vztahu mezi vedoucím a dítětem. Dítě je informováno o konkrétním průběhu a fungování klubu.  </a:t>
            </a:r>
          </a:p>
          <a:p>
            <a:r>
              <a:rPr lang="cs-CZ" sz="1050" i="1" kern="1200" dirty="0">
                <a:solidFill>
                  <a:schemeClr val="tx1"/>
                </a:solidFill>
                <a:effectLst/>
                <a:latin typeface="+mn-lt"/>
                <a:ea typeface="+mn-ea"/>
                <a:cs typeface="+mn-cs"/>
              </a:rPr>
              <a:t>Vstupní konzultace s dítětem a jeho zákonným zástupcem probíhají průběžně během celého roku, dokud není naplněna skupina 10 dětmi.</a:t>
            </a:r>
          </a:p>
          <a:p>
            <a:r>
              <a:rPr lang="cs-CZ" sz="1050" b="1" i="1" kern="1200" dirty="0">
                <a:solidFill>
                  <a:schemeClr val="tx1"/>
                </a:solidFill>
                <a:effectLst/>
                <a:latin typeface="+mn-lt"/>
                <a:ea typeface="+mn-ea"/>
                <a:cs typeface="+mn-cs"/>
              </a:rPr>
              <a:t> </a:t>
            </a:r>
            <a:endParaRPr lang="cs-CZ" sz="1050" i="1" kern="1200" dirty="0">
              <a:solidFill>
                <a:schemeClr val="tx1"/>
              </a:solidFill>
              <a:effectLst/>
              <a:latin typeface="+mn-lt"/>
              <a:ea typeface="+mn-ea"/>
              <a:cs typeface="+mn-cs"/>
            </a:endParaRPr>
          </a:p>
          <a:p>
            <a:r>
              <a:rPr lang="cs-CZ" sz="1050" b="1" i="1" kern="1200" dirty="0">
                <a:solidFill>
                  <a:schemeClr val="tx1"/>
                </a:solidFill>
                <a:effectLst/>
                <a:latin typeface="+mn-lt"/>
                <a:ea typeface="+mn-ea"/>
                <a:cs typeface="+mn-cs"/>
              </a:rPr>
              <a:t>Následná konzultace</a:t>
            </a:r>
            <a:endParaRPr lang="cs-CZ" sz="1050" i="1" kern="1200" dirty="0">
              <a:solidFill>
                <a:schemeClr val="tx1"/>
              </a:solidFill>
              <a:effectLst/>
              <a:latin typeface="+mn-lt"/>
              <a:ea typeface="+mn-ea"/>
              <a:cs typeface="+mn-cs"/>
            </a:endParaRPr>
          </a:p>
          <a:p>
            <a:r>
              <a:rPr lang="cs-CZ" sz="1050" i="1" kern="1200" dirty="0">
                <a:solidFill>
                  <a:schemeClr val="tx1"/>
                </a:solidFill>
                <a:effectLst/>
                <a:latin typeface="+mn-lt"/>
                <a:ea typeface="+mn-ea"/>
                <a:cs typeface="+mn-cs"/>
              </a:rPr>
              <a:t>Měsíc po vstupní konzultaci probíhá první následná konzultace při které jsou revidovány původní očekávání a cíle. Pokud má rodina dále zájem pokračovat na spolupráci je sepsána dohoda o spolupráci. Je domluvena frekvence dalších následných konzultací, zpravidla vždy po 3 měsících.</a:t>
            </a:r>
          </a:p>
          <a:p>
            <a:r>
              <a:rPr lang="cs-CZ" sz="1050" b="1" i="1" kern="1200" dirty="0">
                <a:solidFill>
                  <a:schemeClr val="tx1"/>
                </a:solidFill>
                <a:effectLst/>
                <a:latin typeface="+mn-lt"/>
                <a:ea typeface="+mn-ea"/>
                <a:cs typeface="+mn-cs"/>
              </a:rPr>
              <a:t> </a:t>
            </a:r>
            <a:endParaRPr lang="cs-CZ" sz="1050" i="1" kern="1200" dirty="0">
              <a:solidFill>
                <a:schemeClr val="tx1"/>
              </a:solidFill>
              <a:effectLst/>
              <a:latin typeface="+mn-lt"/>
              <a:ea typeface="+mn-ea"/>
              <a:cs typeface="+mn-cs"/>
            </a:endParaRPr>
          </a:p>
          <a:p>
            <a:r>
              <a:rPr lang="cs-CZ" sz="1050" b="1" i="1" kern="1200" dirty="0">
                <a:solidFill>
                  <a:schemeClr val="tx1"/>
                </a:solidFill>
                <a:effectLst/>
                <a:latin typeface="+mn-lt"/>
                <a:ea typeface="+mn-ea"/>
                <a:cs typeface="+mn-cs"/>
              </a:rPr>
              <a:t>Pravidelná tematická setkání jedenkrát týdně</a:t>
            </a:r>
            <a:endParaRPr lang="cs-CZ" sz="1050" i="1" kern="1200" dirty="0">
              <a:solidFill>
                <a:schemeClr val="tx1"/>
              </a:solidFill>
              <a:effectLst/>
              <a:latin typeface="+mn-lt"/>
              <a:ea typeface="+mn-ea"/>
              <a:cs typeface="+mn-cs"/>
            </a:endParaRPr>
          </a:p>
          <a:p>
            <a:r>
              <a:rPr lang="cs-CZ" sz="1050" i="1" kern="1200" dirty="0">
                <a:solidFill>
                  <a:schemeClr val="tx1"/>
                </a:solidFill>
                <a:effectLst/>
                <a:latin typeface="+mn-lt"/>
                <a:ea typeface="+mn-ea"/>
                <a:cs typeface="+mn-cs"/>
              </a:rPr>
              <a:t>Klubová setkání s dětmi probíhají jednou týdně ve středu od 15.30 do 17.30 hodin  během celého roku. Setkání  se odehrává v suterénu </a:t>
            </a:r>
            <a:r>
              <a:rPr lang="cs-CZ" sz="1050" i="1" kern="1200" dirty="0" err="1">
                <a:solidFill>
                  <a:schemeClr val="tx1"/>
                </a:solidFill>
                <a:effectLst/>
                <a:latin typeface="+mn-lt"/>
                <a:ea typeface="+mn-ea"/>
                <a:cs typeface="+mn-cs"/>
              </a:rPr>
              <a:t>o.s</a:t>
            </a:r>
            <a:r>
              <a:rPr lang="cs-CZ" sz="1050" i="1" kern="1200" dirty="0">
                <a:solidFill>
                  <a:schemeClr val="tx1"/>
                </a:solidFill>
                <a:effectLst/>
                <a:latin typeface="+mn-lt"/>
                <a:ea typeface="+mn-ea"/>
                <a:cs typeface="+mn-cs"/>
              </a:rPr>
              <a:t>. Prev-Centrum nebo na zahradě </a:t>
            </a:r>
            <a:r>
              <a:rPr lang="cs-CZ" sz="1050" i="1" kern="1200" dirty="0" err="1">
                <a:solidFill>
                  <a:schemeClr val="tx1"/>
                </a:solidFill>
                <a:effectLst/>
                <a:latin typeface="+mn-lt"/>
                <a:ea typeface="+mn-ea"/>
                <a:cs typeface="+mn-cs"/>
              </a:rPr>
              <a:t>o.s</a:t>
            </a:r>
            <a:r>
              <a:rPr lang="cs-CZ" sz="1050" i="1" kern="1200" dirty="0">
                <a:solidFill>
                  <a:schemeClr val="tx1"/>
                </a:solidFill>
                <a:effectLst/>
                <a:latin typeface="+mn-lt"/>
                <a:ea typeface="+mn-ea"/>
                <a:cs typeface="+mn-cs"/>
              </a:rPr>
              <a:t>. Prev-Centrum, mohou však probíhat i jinde dle zvoleného programu.</a:t>
            </a:r>
          </a:p>
          <a:p>
            <a:r>
              <a:rPr lang="cs-CZ" sz="1050" i="1" kern="1200" dirty="0">
                <a:solidFill>
                  <a:schemeClr val="tx1"/>
                </a:solidFill>
                <a:effectLst/>
                <a:latin typeface="+mn-lt"/>
                <a:ea typeface="+mn-ea"/>
                <a:cs typeface="+mn-cs"/>
              </a:rPr>
              <a:t>Klubové setkání začíná pravidelným rituálem, následuje abreaktivní či pohybová technika k uvolnění napětí, rozhýbání či vybití energie. Poté je zařazena  technika zaměřená např. na rozvoj komunikace a spolupráce, sebe zkušenost dětí, zvyšování sebedůvěry, empatie, schopnosti sebepoznání, sebedůvěry, sebejistoty atd. Následují techniky a hry zaměřené na předem stanovené téma setkání a závěrečný rituál, ve kterém se děti mohou vyjadřovat ke konkrétním situacím a aktivitám, které na klubu proběhly.  Po každé technice následuje prostor k vyjádření zpětné vazby. </a:t>
            </a:r>
          </a:p>
          <a:p>
            <a:r>
              <a:rPr lang="cs-CZ" sz="1050" i="1" kern="1200" dirty="0">
                <a:solidFill>
                  <a:schemeClr val="tx1"/>
                </a:solidFill>
                <a:effectLst/>
                <a:latin typeface="+mn-lt"/>
                <a:ea typeface="+mn-ea"/>
                <a:cs typeface="+mn-cs"/>
              </a:rPr>
              <a:t>Program přizpůsobujeme zájmu dětí a konkrétní situaci (počasí, roční období, průběh setkání). Jednotlivá klubová setkání propojuje dlouhodobá hra, která je významná pro motivaci dětí k účasti na klubových aktivitách a pravidelně vrcholí na letní vícedenní aktivitě.</a:t>
            </a:r>
          </a:p>
          <a:p>
            <a:r>
              <a:rPr lang="cs-CZ" sz="1050" i="1" kern="1200" dirty="0">
                <a:solidFill>
                  <a:schemeClr val="tx1"/>
                </a:solidFill>
                <a:effectLst/>
                <a:latin typeface="+mn-lt"/>
                <a:ea typeface="+mn-ea"/>
                <a:cs typeface="+mn-cs"/>
              </a:rPr>
              <a:t>Klubová setkání mají stanovena základní pravidla. Během klubu je zakázáno především: kouřit a pít alkohol (kouření a pití alkoholu je zakázáno v celém areálu </a:t>
            </a:r>
            <a:r>
              <a:rPr lang="cs-CZ" sz="1050" i="1" kern="1200" dirty="0" err="1">
                <a:solidFill>
                  <a:schemeClr val="tx1"/>
                </a:solidFill>
                <a:effectLst/>
                <a:latin typeface="+mn-lt"/>
                <a:ea typeface="+mn-ea"/>
                <a:cs typeface="+mn-cs"/>
              </a:rPr>
              <a:t>o.s</a:t>
            </a:r>
            <a:r>
              <a:rPr lang="cs-CZ" sz="1050" i="1" kern="1200" dirty="0">
                <a:solidFill>
                  <a:schemeClr val="tx1"/>
                </a:solidFill>
                <a:effectLst/>
                <a:latin typeface="+mn-lt"/>
                <a:ea typeface="+mn-ea"/>
                <a:cs typeface="+mn-cs"/>
              </a:rPr>
              <a:t>. Prev-Centrum), přijít na klub opilý nebo pod vlivem jiné drogy, chovat se agresivně k ostatním,  půjčovat si  cizí věcí bez dovolení. Další předem domluvená pravidla se týkají omlouvání z klubu při neúčasti dítěte a dodržování času začátku a ukončení setkání. Další pravidla domlouvají vedoucí klubu přímo s dětmi během jednotlivých setkání. </a:t>
            </a:r>
          </a:p>
          <a:p>
            <a:r>
              <a:rPr lang="cs-CZ" sz="1050" i="1" kern="1200" dirty="0">
                <a:solidFill>
                  <a:schemeClr val="tx1"/>
                </a:solidFill>
                <a:effectLst/>
                <a:latin typeface="+mn-lt"/>
                <a:ea typeface="+mn-ea"/>
                <a:cs typeface="+mn-cs"/>
              </a:rPr>
              <a:t>Z každého klubového setkání provedou pracovníci Centra primární prevence zápis,  který je archivován v dokumentaci Centra primární prevence v uzamčené kartotéce (viz níže). Do zápisu z klubového setkání je uvedena prezence dětí, program a průběh setkání a případné reflexe a hypotézy vedoucích klubu. Do karty každého dítěte dále vedoucí klubu zapisují informace o jednotlivých dětech podrobněji s důrazem na jejich chování, komunikaci a spolupráci s ostatními a případné problémy, které mohou na klubovém setkání v souvislosti s dítětem vznikat. Tyto informace čerpají vedoucí klubu z pozorování jednotlivých dětí během setkání, z rozhovorů s nimi i z jejich případných výtvorů.</a:t>
            </a:r>
          </a:p>
          <a:p>
            <a:r>
              <a:rPr lang="cs-CZ" sz="1050" i="1" kern="1200" dirty="0">
                <a:solidFill>
                  <a:schemeClr val="tx1"/>
                </a:solidFill>
                <a:effectLst/>
                <a:latin typeface="+mn-lt"/>
                <a:ea typeface="+mn-ea"/>
                <a:cs typeface="+mn-cs"/>
              </a:rPr>
              <a:t> </a:t>
            </a:r>
          </a:p>
          <a:p>
            <a:r>
              <a:rPr lang="cs-CZ" sz="1050" b="1" i="1" kern="1200" dirty="0">
                <a:solidFill>
                  <a:schemeClr val="tx1"/>
                </a:solidFill>
                <a:effectLst/>
                <a:latin typeface="+mn-lt"/>
                <a:ea typeface="+mn-ea"/>
                <a:cs typeface="+mn-cs"/>
              </a:rPr>
              <a:t>Víkendové aktivity</a:t>
            </a:r>
            <a:endParaRPr lang="cs-CZ" sz="1050" i="1" kern="1200" dirty="0">
              <a:solidFill>
                <a:schemeClr val="tx1"/>
              </a:solidFill>
              <a:effectLst/>
              <a:latin typeface="+mn-lt"/>
              <a:ea typeface="+mn-ea"/>
              <a:cs typeface="+mn-cs"/>
            </a:endParaRPr>
          </a:p>
          <a:p>
            <a:r>
              <a:rPr lang="cs-CZ" sz="1050" i="1" kern="1200" dirty="0">
                <a:solidFill>
                  <a:schemeClr val="tx1"/>
                </a:solidFill>
                <a:effectLst/>
                <a:latin typeface="+mn-lt"/>
                <a:ea typeface="+mn-ea"/>
                <a:cs typeface="+mn-cs"/>
              </a:rPr>
              <a:t>Důležitou součástí činnosti klubu jsou víkendové aktivity. Preferujeme zde využití zážitkového programu zaměřeného na rozvoj kooperace mezi dětmi a skupinové koheze, důraz je kladen na proces ve skupině, získávání korektivních zkušeností, rozvoj komunikace, objektivního vnímání sebe sama atd.</a:t>
            </a:r>
          </a:p>
          <a:p>
            <a:r>
              <a:rPr lang="cs-CZ" sz="1050" i="1" kern="1200" dirty="0">
                <a:solidFill>
                  <a:schemeClr val="tx1"/>
                </a:solidFill>
                <a:effectLst/>
                <a:latin typeface="+mn-lt"/>
                <a:ea typeface="+mn-ea"/>
                <a:cs typeface="+mn-cs"/>
              </a:rPr>
              <a:t> Víkendové aktivity jsou z hlediska námi stanovených cílů velmi významné. Se skupinou dětí zde systematicky pracujeme na zvyšování jejich sociální kompetence, schopnosti čelit tlaku ze strany okolí, upevňování morálních hodnot, je zde podporována soudržnost mezi dětmi navzájem a to vše prostřednictvím zážitkových technik, her, sportu, společné práce, atd.</a:t>
            </a:r>
          </a:p>
          <a:p>
            <a:r>
              <a:rPr lang="cs-CZ" sz="1050" i="1" kern="1200" dirty="0">
                <a:solidFill>
                  <a:schemeClr val="tx1"/>
                </a:solidFill>
                <a:effectLst/>
                <a:latin typeface="+mn-lt"/>
                <a:ea typeface="+mn-ea"/>
                <a:cs typeface="+mn-cs"/>
              </a:rPr>
              <a:t>Na víkendových aktivitách platí stejná pravidla jako na pravidelných klubových setkáních. V časovém předstihu 3 týdnů informujeme zákonné zástupce dětí o plánované víkendové aktivitě písemně prostřednictvím informačního dopisu. Dítě se může víkendové aktivity účastnit pouze s písemným souhlasem zákonného zástupce. </a:t>
            </a:r>
          </a:p>
          <a:p>
            <a:r>
              <a:rPr lang="cs-CZ" sz="1050" i="1" kern="1200" dirty="0">
                <a:solidFill>
                  <a:schemeClr val="tx1"/>
                </a:solidFill>
                <a:effectLst/>
                <a:latin typeface="+mn-lt"/>
                <a:ea typeface="+mn-ea"/>
                <a:cs typeface="+mn-cs"/>
              </a:rPr>
              <a:t>Z každé klubové víkendové aktivity provádí pracovníci Centra primární prevence zápis,  který je archivován v dokumentaci Centra primární prevence v uzamčené kartotéce (viz níže).</a:t>
            </a:r>
          </a:p>
          <a:p>
            <a:r>
              <a:rPr lang="cs-CZ" sz="1050" i="1" kern="1200" dirty="0">
                <a:solidFill>
                  <a:schemeClr val="tx1"/>
                </a:solidFill>
                <a:effectLst/>
                <a:latin typeface="+mn-lt"/>
                <a:ea typeface="+mn-ea"/>
                <a:cs typeface="+mn-cs"/>
              </a:rPr>
              <a:t> </a:t>
            </a:r>
          </a:p>
          <a:p>
            <a:r>
              <a:rPr lang="cs-CZ" sz="1050" b="1" i="1" kern="1200" dirty="0">
                <a:solidFill>
                  <a:schemeClr val="tx1"/>
                </a:solidFill>
                <a:effectLst/>
                <a:latin typeface="+mn-lt"/>
                <a:ea typeface="+mn-ea"/>
                <a:cs typeface="+mn-cs"/>
              </a:rPr>
              <a:t>Ukončení spolupráce</a:t>
            </a:r>
            <a:endParaRPr lang="cs-CZ" sz="1050" i="1" kern="1200" dirty="0">
              <a:solidFill>
                <a:schemeClr val="tx1"/>
              </a:solidFill>
              <a:effectLst/>
              <a:latin typeface="+mn-lt"/>
              <a:ea typeface="+mn-ea"/>
              <a:cs typeface="+mn-cs"/>
            </a:endParaRPr>
          </a:p>
          <a:p>
            <a:r>
              <a:rPr lang="cs-CZ" sz="1050" i="1" kern="1200" dirty="0">
                <a:solidFill>
                  <a:schemeClr val="tx1"/>
                </a:solidFill>
                <a:effectLst/>
                <a:latin typeface="+mn-lt"/>
                <a:ea typeface="+mn-ea"/>
                <a:cs typeface="+mn-cs"/>
              </a:rPr>
              <a:t>Klub je určen pro děti ve věku 10 –15 let. Horní hranici je v indikovaných případech možné prodloužit a to maximálně o jeden rok po ukončení základní školy. Tato možnost může přispět k dobré adaptaci dítěte v prostředí školy nové. </a:t>
            </a:r>
          </a:p>
          <a:p>
            <a:endParaRPr lang="cs-CZ" sz="1050" i="1" dirty="0"/>
          </a:p>
          <a:p>
            <a:r>
              <a:rPr lang="cs-CZ" sz="1050" b="1" i="1" kern="1200" dirty="0">
                <a:solidFill>
                  <a:schemeClr val="tx1"/>
                </a:solidFill>
                <a:effectLst/>
                <a:latin typeface="+mn-lt"/>
                <a:ea typeface="+mn-ea"/>
                <a:cs typeface="+mn-cs"/>
              </a:rPr>
              <a:t>Spolupráce s rodiči a pedagogy</a:t>
            </a:r>
            <a:endParaRPr lang="cs-CZ" sz="1050" i="1" kern="1200" dirty="0">
              <a:solidFill>
                <a:schemeClr val="tx1"/>
              </a:solidFill>
              <a:effectLst/>
              <a:latin typeface="+mn-lt"/>
              <a:ea typeface="+mn-ea"/>
              <a:cs typeface="+mn-cs"/>
            </a:endParaRPr>
          </a:p>
          <a:p>
            <a:r>
              <a:rPr lang="cs-CZ" sz="1050" i="1" kern="1200" dirty="0">
                <a:solidFill>
                  <a:schemeClr val="tx1"/>
                </a:solidFill>
                <a:effectLst/>
                <a:latin typeface="+mn-lt"/>
                <a:ea typeface="+mn-ea"/>
                <a:cs typeface="+mn-cs"/>
              </a:rPr>
              <a:t>Za nezbytnou pro efektivní péči o děti navštěvující klub  považujeme spolupráci s jejich rodiči, neboť je nutné nahlížet na potíže dětí v širším sociálním kontextu, kam můžeme zařadit např. rodinu dítěte či školu, kterou navštěvuje. </a:t>
            </a:r>
          </a:p>
          <a:p>
            <a:r>
              <a:rPr lang="cs-CZ" sz="1050" i="1" kern="1200" dirty="0">
                <a:solidFill>
                  <a:schemeClr val="tx1"/>
                </a:solidFill>
                <a:effectLst/>
                <a:latin typeface="+mn-lt"/>
                <a:ea typeface="+mn-ea"/>
                <a:cs typeface="+mn-cs"/>
              </a:rPr>
              <a:t>Pracovníci Centra primární prevence se snaží zintenzívnit průběžnou komunikaci a spolupráci s rodiči dětí formou individuálních setkání s vedoucími klubu. Tato setkání jsou důležitá pro reflexi určitého období docházky dítěte do klubu ze strany vedoucích klubu i rodičů. Kromě individuálních setkání probíhají také společná setkání všech rodičů dětí navštěvujících klub, která se konají např. při příležitosti konce školního roku, kde pracovníci Centra primární prevence informují rodiče o vývoji situace v rámci klubu (např. o jednotlivých aktivitách, které byly nebo budou součástí programu) a o nabídce klubových aktivit na období letních prázdnin. </a:t>
            </a:r>
          </a:p>
          <a:p>
            <a:r>
              <a:rPr lang="cs-CZ" sz="1050" b="0" i="1" kern="1200" dirty="0">
                <a:solidFill>
                  <a:schemeClr val="tx1"/>
                </a:solidFill>
                <a:effectLst/>
                <a:latin typeface="+mn-lt"/>
                <a:ea typeface="+mn-ea"/>
                <a:cs typeface="+mn-cs"/>
              </a:rPr>
              <a:t>Jedním z důležitých předpokladů efektivní práce v rámci klubu je spolupráce se školními metodiky prevence a výchovnými poradci škol. Školní metodici prevence a pedagogové škol jsou často iniciátoři následného vstupu dítěte do klubu a pokud jsou o této službě informováni, mohou ji doporučit rodičům dětí indikovaných pro přijetí do klubu. Proto jsou pracovníci Centra primární prevence se zástupci škol v kontaktu a to jak formou osobních či telefonických konzultací, tak i prostřednictvím účasti na pracovních setkání školní metodiků prevence.</a:t>
            </a:r>
            <a:endParaRPr lang="cs-CZ" sz="1050" b="1" i="1" kern="1200" dirty="0">
              <a:solidFill>
                <a:schemeClr val="tx1"/>
              </a:solidFill>
              <a:effectLst/>
              <a:latin typeface="+mn-lt"/>
              <a:ea typeface="+mn-ea"/>
              <a:cs typeface="+mn-cs"/>
            </a:endParaRPr>
          </a:p>
          <a:p>
            <a:endParaRPr lang="cs-CZ" sz="1050" i="1" dirty="0"/>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21</a:t>
            </a:fld>
            <a:endParaRPr lang="cs-CZ" dirty="0"/>
          </a:p>
        </p:txBody>
      </p:sp>
    </p:spTree>
    <p:extLst>
      <p:ext uri="{BB962C8B-B14F-4D97-AF65-F5344CB8AC3E}">
        <p14:creationId xmlns:p14="http://schemas.microsoft.com/office/powerpoint/2010/main" val="2490899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22</a:t>
            </a:fld>
            <a:endParaRPr lang="cs-CZ" dirty="0"/>
          </a:p>
        </p:txBody>
      </p:sp>
    </p:spTree>
    <p:extLst>
      <p:ext uri="{BB962C8B-B14F-4D97-AF65-F5344CB8AC3E}">
        <p14:creationId xmlns:p14="http://schemas.microsoft.com/office/powerpoint/2010/main" val="32713353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25 lektorů a 4 kmenové pracovnice</a:t>
            </a:r>
            <a:endParaRPr lang="cs-CZ" dirty="0"/>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23</a:t>
            </a:fld>
            <a:endParaRPr lang="cs-CZ" dirty="0"/>
          </a:p>
        </p:txBody>
      </p:sp>
    </p:spTree>
    <p:extLst>
      <p:ext uri="{BB962C8B-B14F-4D97-AF65-F5344CB8AC3E}">
        <p14:creationId xmlns:p14="http://schemas.microsoft.com/office/powerpoint/2010/main" val="936741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24</a:t>
            </a:fld>
            <a:endParaRPr lang="cs-CZ" dirty="0"/>
          </a:p>
        </p:txBody>
      </p:sp>
    </p:spTree>
    <p:extLst>
      <p:ext uri="{BB962C8B-B14F-4D97-AF65-F5344CB8AC3E}">
        <p14:creationId xmlns:p14="http://schemas.microsoft.com/office/powerpoint/2010/main" val="38724875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25</a:t>
            </a:fld>
            <a:endParaRPr lang="cs-CZ" dirty="0"/>
          </a:p>
        </p:txBody>
      </p:sp>
    </p:spTree>
    <p:extLst>
      <p:ext uri="{BB962C8B-B14F-4D97-AF65-F5344CB8AC3E}">
        <p14:creationId xmlns:p14="http://schemas.microsoft.com/office/powerpoint/2010/main" val="3328408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Cca 5 minut</a:t>
            </a:r>
            <a:endParaRPr lang="cs-CZ" dirty="0"/>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26</a:t>
            </a:fld>
            <a:endParaRPr lang="cs-CZ" dirty="0"/>
          </a:p>
        </p:txBody>
      </p:sp>
    </p:spTree>
    <p:extLst>
      <p:ext uri="{BB962C8B-B14F-4D97-AF65-F5344CB8AC3E}">
        <p14:creationId xmlns:p14="http://schemas.microsoft.com/office/powerpoint/2010/main" val="107595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27</a:t>
            </a:fld>
            <a:endParaRPr lang="cs-CZ" dirty="0"/>
          </a:p>
        </p:txBody>
      </p:sp>
    </p:spTree>
    <p:extLst>
      <p:ext uri="{BB962C8B-B14F-4D97-AF65-F5344CB8AC3E}">
        <p14:creationId xmlns:p14="http://schemas.microsoft.com/office/powerpoint/2010/main" val="39642583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28</a:t>
            </a:fld>
            <a:endParaRPr lang="cs-CZ" dirty="0"/>
          </a:p>
        </p:txBody>
      </p:sp>
    </p:spTree>
    <p:extLst>
      <p:ext uri="{BB962C8B-B14F-4D97-AF65-F5344CB8AC3E}">
        <p14:creationId xmlns:p14="http://schemas.microsoft.com/office/powerpoint/2010/main" val="17230917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Přestože duševní zdraví ani duševní nemoc nejsou formou rizikového chování, jedná se o oblast, která je s rizikovým chováním úzce spojena a některé projevy rizikového chování mohou mít kauzální souvislost s psychickými obtížemi dítěte. Oblast primární prevence rizikového chování se kromě školské oblasti částečně dotýkají také oblasti zdravotnické a sociální. Tento průnik lze vnímat například v dokumentu Strategie reformy psychické péče (MZČR, 2013), neboť jedním z jejich cílů je „zvýšení efektivity psychiatrické péče včasnou diagnostikou a identifikací skryté psychiatrické nemocnosti“. MZČR dále uvádí, že „Včasné diagnostice skryté psychiatrické nemocnosti můžeme napomoci prostřednictvím speciálních workshopů o duševním zdraví pro děti ve školách (nebo v rizikových prostředích − dětských domovech, ústavech apod.).“ (MZČR, 2013). Domníváme se, že primární prevence je multioborovým odvětvím, které by mělo být schopno poskytovat komplexní programy prevence zacílené nejen na rizikové chování jako takové, ale také na aspekty, které mohou být za tímto rizikovým chováním, tyto aspekty pojmenovávat a poskytovat dětem a dospívajícím možnost nacházet vhodné strategie zvládání a řešení. Z tohoto důvodu považujeme za podstatné vytvořit tematické programy primární prevence akcentující oblast duševního zdraví a psychické pohody dětí a dospívajících a poskytnout tak školám, žákům a studentům možnost toto téma pojmenovat, otevřít a pracovat s ním.</a:t>
            </a:r>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29</a:t>
            </a:fld>
            <a:endParaRPr lang="cs-CZ" dirty="0"/>
          </a:p>
        </p:txBody>
      </p:sp>
    </p:spTree>
    <p:extLst>
      <p:ext uri="{BB962C8B-B14F-4D97-AF65-F5344CB8AC3E}">
        <p14:creationId xmlns:p14="http://schemas.microsoft.com/office/powerpoint/2010/main" val="1166106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lang="cs-CZ" i="0" dirty="0" smtClean="0"/>
              <a:t>Úvod + historie: cca 4 minuty</a:t>
            </a:r>
          </a:p>
          <a:p>
            <a:endParaRPr lang="cs-CZ" dirty="0"/>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3</a:t>
            </a:fld>
            <a:endParaRPr lang="cs-CZ" dirty="0"/>
          </a:p>
        </p:txBody>
      </p:sp>
    </p:spTree>
    <p:extLst>
      <p:ext uri="{BB962C8B-B14F-4D97-AF65-F5344CB8AC3E}">
        <p14:creationId xmlns:p14="http://schemas.microsoft.com/office/powerpoint/2010/main" val="27640022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30</a:t>
            </a:fld>
            <a:endParaRPr lang="cs-CZ" dirty="0"/>
          </a:p>
        </p:txBody>
      </p:sp>
    </p:spTree>
    <p:extLst>
      <p:ext uri="{BB962C8B-B14F-4D97-AF65-F5344CB8AC3E}">
        <p14:creationId xmlns:p14="http://schemas.microsoft.com/office/powerpoint/2010/main" val="3780900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i="1" dirty="0" smtClean="0"/>
              <a:t>Úvod + historie: cca 4 minuty</a:t>
            </a:r>
            <a:endParaRPr lang="cs-CZ" i="1" dirty="0"/>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4</a:t>
            </a:fld>
            <a:endParaRPr lang="cs-CZ" dirty="0"/>
          </a:p>
        </p:txBody>
      </p:sp>
    </p:spTree>
    <p:extLst>
      <p:ext uri="{BB962C8B-B14F-4D97-AF65-F5344CB8AC3E}">
        <p14:creationId xmlns:p14="http://schemas.microsoft.com/office/powerpoint/2010/main" val="2356428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Cca</a:t>
            </a:r>
            <a:r>
              <a:rPr lang="cs-CZ" baseline="0" dirty="0" smtClean="0"/>
              <a:t> 7 minut</a:t>
            </a:r>
            <a:br>
              <a:rPr lang="cs-CZ" baseline="0" dirty="0" smtClean="0"/>
            </a:br>
            <a:endParaRPr lang="cs-CZ" baseline="0" dirty="0" smtClean="0"/>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5</a:t>
            </a:fld>
            <a:endParaRPr lang="cs-CZ" dirty="0"/>
          </a:p>
        </p:txBody>
      </p:sp>
    </p:spTree>
    <p:extLst>
      <p:ext uri="{BB962C8B-B14F-4D97-AF65-F5344CB8AC3E}">
        <p14:creationId xmlns:p14="http://schemas.microsoft.com/office/powerpoint/2010/main" val="1445319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1" dirty="0"/>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6</a:t>
            </a:fld>
            <a:endParaRPr lang="cs-CZ" dirty="0"/>
          </a:p>
        </p:txBody>
      </p:sp>
    </p:spTree>
    <p:extLst>
      <p:ext uri="{BB962C8B-B14F-4D97-AF65-F5344CB8AC3E}">
        <p14:creationId xmlns:p14="http://schemas.microsoft.com/office/powerpoint/2010/main" val="2840691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7</a:t>
            </a:fld>
            <a:endParaRPr lang="cs-CZ" dirty="0"/>
          </a:p>
        </p:txBody>
      </p:sp>
    </p:spTree>
    <p:extLst>
      <p:ext uri="{BB962C8B-B14F-4D97-AF65-F5344CB8AC3E}">
        <p14:creationId xmlns:p14="http://schemas.microsoft.com/office/powerpoint/2010/main" val="2850367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3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8</a:t>
            </a:fld>
            <a:endParaRPr lang="cs-CZ" dirty="0"/>
          </a:p>
        </p:txBody>
      </p:sp>
    </p:spTree>
    <p:extLst>
      <p:ext uri="{BB962C8B-B14F-4D97-AF65-F5344CB8AC3E}">
        <p14:creationId xmlns:p14="http://schemas.microsoft.com/office/powerpoint/2010/main" val="914887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300" b="1" kern="1200" dirty="0">
                <a:solidFill>
                  <a:schemeClr val="tx1"/>
                </a:solidFill>
                <a:effectLst/>
                <a:latin typeface="+mn-lt"/>
                <a:ea typeface="+mn-ea"/>
                <a:cs typeface="+mn-cs"/>
              </a:rPr>
              <a:t>2013</a:t>
            </a:r>
            <a:r>
              <a:rPr lang="cs-CZ" sz="1300" b="0" kern="1200" dirty="0">
                <a:solidFill>
                  <a:schemeClr val="tx1"/>
                </a:solidFill>
                <a:effectLst/>
                <a:latin typeface="+mn-lt"/>
                <a:ea typeface="+mn-ea"/>
                <a:cs typeface="+mn-cs"/>
              </a:rPr>
              <a:t>-38 soutěžících</a:t>
            </a:r>
            <a:r>
              <a:rPr lang="cs-CZ" sz="1300" b="0" kern="1200" baseline="0" dirty="0">
                <a:solidFill>
                  <a:schemeClr val="tx1"/>
                </a:solidFill>
                <a:effectLst/>
                <a:latin typeface="+mn-lt"/>
                <a:ea typeface="+mn-ea"/>
                <a:cs typeface="+mn-cs"/>
              </a:rPr>
              <a:t> z 19 škol se 131 fotografiemi</a:t>
            </a:r>
            <a:endParaRPr lang="cs-CZ" sz="1300" b="0" kern="1200" dirty="0">
              <a:solidFill>
                <a:schemeClr val="tx1"/>
              </a:solidFill>
              <a:effectLst/>
              <a:latin typeface="+mn-lt"/>
              <a:ea typeface="+mn-ea"/>
              <a:cs typeface="+mn-cs"/>
            </a:endParaRPr>
          </a:p>
          <a:p>
            <a:r>
              <a:rPr lang="cs-CZ" sz="1300" b="1" kern="1200" dirty="0">
                <a:solidFill>
                  <a:schemeClr val="tx1"/>
                </a:solidFill>
                <a:effectLst/>
                <a:latin typeface="+mn-lt"/>
                <a:ea typeface="+mn-ea"/>
                <a:cs typeface="+mn-cs"/>
              </a:rPr>
              <a:t>2014</a:t>
            </a:r>
            <a:r>
              <a:rPr lang="cs-CZ" sz="1300" b="0" kern="1200" dirty="0">
                <a:solidFill>
                  <a:schemeClr val="tx1"/>
                </a:solidFill>
                <a:effectLst/>
                <a:latin typeface="+mn-lt"/>
                <a:ea typeface="+mn-ea"/>
                <a:cs typeface="+mn-cs"/>
              </a:rPr>
              <a:t>-23</a:t>
            </a:r>
            <a:r>
              <a:rPr lang="cs-CZ" sz="1300" b="0" kern="1200" baseline="0" dirty="0">
                <a:solidFill>
                  <a:schemeClr val="tx1"/>
                </a:solidFill>
                <a:effectLst/>
                <a:latin typeface="+mn-lt"/>
                <a:ea typeface="+mn-ea"/>
                <a:cs typeface="+mn-cs"/>
              </a:rPr>
              <a:t> soutěžících z 9 škol s 65 fotografiemi</a:t>
            </a:r>
          </a:p>
          <a:p>
            <a:r>
              <a:rPr lang="cs-CZ" sz="1300" b="1" kern="1200" baseline="0" dirty="0">
                <a:solidFill>
                  <a:schemeClr val="tx1"/>
                </a:solidFill>
                <a:effectLst/>
                <a:latin typeface="+mn-lt"/>
                <a:ea typeface="+mn-ea"/>
                <a:cs typeface="+mn-cs"/>
              </a:rPr>
              <a:t>2015</a:t>
            </a:r>
            <a:r>
              <a:rPr lang="cs-CZ" sz="1300" b="0" kern="1200" baseline="0" dirty="0">
                <a:solidFill>
                  <a:schemeClr val="tx1"/>
                </a:solidFill>
                <a:effectLst/>
                <a:latin typeface="+mn-lt"/>
                <a:ea typeface="+mn-ea"/>
                <a:cs typeface="+mn-cs"/>
              </a:rPr>
              <a:t>-42 soutěžících ze 14 škol se 111 fotografiemi</a:t>
            </a:r>
          </a:p>
          <a:p>
            <a:r>
              <a:rPr lang="cs-CZ" sz="1300" b="1" kern="1200" baseline="0" dirty="0">
                <a:solidFill>
                  <a:schemeClr val="tx1"/>
                </a:solidFill>
                <a:effectLst/>
                <a:latin typeface="+mn-lt"/>
                <a:ea typeface="+mn-ea"/>
                <a:cs typeface="+mn-cs"/>
              </a:rPr>
              <a:t>2016</a:t>
            </a:r>
            <a:r>
              <a:rPr lang="cs-CZ" sz="1300" b="0" kern="1200" baseline="0" dirty="0">
                <a:solidFill>
                  <a:schemeClr val="tx1"/>
                </a:solidFill>
                <a:effectLst/>
                <a:latin typeface="+mn-lt"/>
                <a:ea typeface="+mn-ea"/>
                <a:cs typeface="+mn-cs"/>
              </a:rPr>
              <a:t>-16 soutěžících ze 7 škol s 37 fotografiemi</a:t>
            </a:r>
          </a:p>
          <a:p>
            <a:r>
              <a:rPr lang="cs-CZ" sz="1300" b="1" kern="1200" baseline="0" dirty="0">
                <a:solidFill>
                  <a:schemeClr val="tx1"/>
                </a:solidFill>
                <a:effectLst/>
                <a:latin typeface="+mn-lt"/>
                <a:ea typeface="+mn-ea"/>
                <a:cs typeface="+mn-cs"/>
              </a:rPr>
              <a:t>2017</a:t>
            </a:r>
            <a:r>
              <a:rPr lang="cs-CZ" sz="1300" b="0" kern="1200" baseline="0" dirty="0">
                <a:solidFill>
                  <a:schemeClr val="tx1"/>
                </a:solidFill>
                <a:effectLst/>
                <a:latin typeface="+mn-lt"/>
                <a:ea typeface="+mn-ea"/>
                <a:cs typeface="+mn-cs"/>
              </a:rPr>
              <a:t>-54 soutěžících ze 14 škol s 205 fotografiemi</a:t>
            </a:r>
          </a:p>
          <a:p>
            <a:endParaRPr lang="cs-CZ" sz="13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78DA6F6D-0DA3-40E0-A7EC-6A946DCF190C}" type="slidenum">
              <a:rPr lang="cs-CZ" smtClean="0"/>
              <a:pPr/>
              <a:t>9</a:t>
            </a:fld>
            <a:endParaRPr lang="cs-CZ" dirty="0"/>
          </a:p>
        </p:txBody>
      </p:sp>
    </p:spTree>
    <p:extLst>
      <p:ext uri="{BB962C8B-B14F-4D97-AF65-F5344CB8AC3E}">
        <p14:creationId xmlns:p14="http://schemas.microsoft.com/office/powerpoint/2010/main" val="4076492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2348894"/>
            <a:ext cx="9089390" cy="1620771"/>
          </a:xfrm>
        </p:spPr>
        <p:txBody>
          <a:bodyPr/>
          <a:lstStyle/>
          <a:p>
            <a:r>
              <a:rPr lang="en-US"/>
              <a:t>Click to edit Master title style</a:t>
            </a:r>
            <a:endParaRPr lang="cs-CZ"/>
          </a:p>
        </p:txBody>
      </p:sp>
      <p:sp>
        <p:nvSpPr>
          <p:cNvPr id="3" name="Subtitle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497845" indent="0" algn="ctr">
              <a:buNone/>
              <a:defRPr>
                <a:solidFill>
                  <a:schemeClr val="tx1">
                    <a:tint val="75000"/>
                  </a:schemeClr>
                </a:solidFill>
              </a:defRPr>
            </a:lvl2pPr>
            <a:lvl3pPr marL="995690" indent="0" algn="ctr">
              <a:buNone/>
              <a:defRPr>
                <a:solidFill>
                  <a:schemeClr val="tx1">
                    <a:tint val="75000"/>
                  </a:schemeClr>
                </a:solidFill>
              </a:defRPr>
            </a:lvl3pPr>
            <a:lvl4pPr marL="1493535" indent="0" algn="ctr">
              <a:buNone/>
              <a:defRPr>
                <a:solidFill>
                  <a:schemeClr val="tx1">
                    <a:tint val="75000"/>
                  </a:schemeClr>
                </a:solidFill>
              </a:defRPr>
            </a:lvl4pPr>
            <a:lvl5pPr marL="1991380" indent="0" algn="ctr">
              <a:buNone/>
              <a:defRPr>
                <a:solidFill>
                  <a:schemeClr val="tx1">
                    <a:tint val="75000"/>
                  </a:schemeClr>
                </a:solidFill>
              </a:defRPr>
            </a:lvl5pPr>
            <a:lvl6pPr marL="2489225" indent="0" algn="ctr">
              <a:buNone/>
              <a:defRPr>
                <a:solidFill>
                  <a:schemeClr val="tx1">
                    <a:tint val="75000"/>
                  </a:schemeClr>
                </a:solidFill>
              </a:defRPr>
            </a:lvl6pPr>
            <a:lvl7pPr marL="2987070" indent="0" algn="ctr">
              <a:buNone/>
              <a:defRPr>
                <a:solidFill>
                  <a:schemeClr val="tx1">
                    <a:tint val="75000"/>
                  </a:schemeClr>
                </a:solidFill>
              </a:defRPr>
            </a:lvl7pPr>
            <a:lvl8pPr marL="3484916" indent="0" algn="ctr">
              <a:buNone/>
              <a:defRPr>
                <a:solidFill>
                  <a:schemeClr val="tx1">
                    <a:tint val="75000"/>
                  </a:schemeClr>
                </a:solidFill>
              </a:defRPr>
            </a:lvl8pPr>
            <a:lvl9pPr marL="3982761" indent="0" algn="ctr">
              <a:buNone/>
              <a:defRPr>
                <a:solidFill>
                  <a:schemeClr val="tx1">
                    <a:tint val="75000"/>
                  </a:schemeClr>
                </a:solidFill>
              </a:defRPr>
            </a:lvl9pPr>
          </a:lstStyle>
          <a:p>
            <a:r>
              <a:rPr lang="en-US"/>
              <a:t>Click to edit Master subtitle style</a:t>
            </a:r>
            <a:endParaRPr lang="cs-CZ"/>
          </a:p>
        </p:txBody>
      </p:sp>
      <p:sp>
        <p:nvSpPr>
          <p:cNvPr id="4" name="Date Placeholder 3"/>
          <p:cNvSpPr>
            <a:spLocks noGrp="1"/>
          </p:cNvSpPr>
          <p:nvPr>
            <p:ph type="dt" sz="half" idx="10"/>
          </p:nvPr>
        </p:nvSpPr>
        <p:spPr/>
        <p:txBody>
          <a:bodyPr/>
          <a:lstStyle/>
          <a:p>
            <a:fld id="{DBF6237D-E55B-4CF5-9104-9F0282C20DB0}" type="datetimeFigureOut">
              <a:rPr lang="cs-CZ" smtClean="0"/>
              <a:pPr/>
              <a:t>11.05.2022</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AD779820-186F-47B0-B453-AA562EE81937}" type="slidenum">
              <a:rPr lang="cs-CZ" smtClean="0"/>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10"/>
          </p:nvPr>
        </p:nvSpPr>
        <p:spPr/>
        <p:txBody>
          <a:bodyPr/>
          <a:lstStyle/>
          <a:p>
            <a:fld id="{DBF6237D-E55B-4CF5-9104-9F0282C20DB0}" type="datetimeFigureOut">
              <a:rPr lang="cs-CZ" smtClean="0"/>
              <a:pPr/>
              <a:t>11.05.2022</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AD779820-186F-47B0-B453-AA562EE81937}" type="slidenum">
              <a:rPr lang="cs-CZ" smtClean="0"/>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98774" y="302803"/>
            <a:ext cx="2606517" cy="6451578"/>
          </a:xfrm>
        </p:spPr>
        <p:txBody>
          <a:bodyPr vert="eaVert"/>
          <a:lstStyle/>
          <a:p>
            <a:r>
              <a:rPr lang="en-US"/>
              <a:t>Click to edit Master title style</a:t>
            </a:r>
            <a:endParaRPr lang="cs-CZ"/>
          </a:p>
        </p:txBody>
      </p:sp>
      <p:sp>
        <p:nvSpPr>
          <p:cNvPr id="3" name="Vertical Text Placeholder 2"/>
          <p:cNvSpPr>
            <a:spLocks noGrp="1"/>
          </p:cNvSpPr>
          <p:nvPr>
            <p:ph type="body" orient="vert" idx="1"/>
          </p:nvPr>
        </p:nvSpPr>
        <p:spPr>
          <a:xfrm>
            <a:off x="579226" y="302803"/>
            <a:ext cx="7641326" cy="645157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10"/>
          </p:nvPr>
        </p:nvSpPr>
        <p:spPr/>
        <p:txBody>
          <a:bodyPr/>
          <a:lstStyle/>
          <a:p>
            <a:fld id="{DBF6237D-E55B-4CF5-9104-9F0282C20DB0}" type="datetimeFigureOut">
              <a:rPr lang="cs-CZ" smtClean="0"/>
              <a:pPr/>
              <a:t>11.05.2022</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AD779820-186F-47B0-B453-AA562EE81937}" type="slidenum">
              <a:rPr lang="cs-CZ" smtClean="0"/>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10"/>
          </p:nvPr>
        </p:nvSpPr>
        <p:spPr/>
        <p:txBody>
          <a:bodyPr/>
          <a:lstStyle/>
          <a:p>
            <a:fld id="{DBF6237D-E55B-4CF5-9104-9F0282C20DB0}" type="datetimeFigureOut">
              <a:rPr lang="cs-CZ" smtClean="0"/>
              <a:pPr/>
              <a:t>11.05.2022</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AD779820-186F-47B0-B453-AA562EE81937}" type="slidenum">
              <a:rPr lang="cs-CZ" smtClean="0"/>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705" y="4858813"/>
            <a:ext cx="9089390" cy="1501751"/>
          </a:xfrm>
        </p:spPr>
        <p:txBody>
          <a:bodyPr anchor="t"/>
          <a:lstStyle>
            <a:lvl1pPr algn="l">
              <a:defRPr sz="4400" b="1" cap="all"/>
            </a:lvl1pPr>
          </a:lstStyle>
          <a:p>
            <a:r>
              <a:rPr lang="en-US"/>
              <a:t>Click to edit Master title style</a:t>
            </a:r>
            <a:endParaRPr lang="cs-CZ"/>
          </a:p>
        </p:txBody>
      </p:sp>
      <p:sp>
        <p:nvSpPr>
          <p:cNvPr id="3" name="Text Placeholder 2"/>
          <p:cNvSpPr>
            <a:spLocks noGrp="1"/>
          </p:cNvSpPr>
          <p:nvPr>
            <p:ph type="body" idx="1"/>
          </p:nvPr>
        </p:nvSpPr>
        <p:spPr>
          <a:xfrm>
            <a:off x="844705" y="3204786"/>
            <a:ext cx="9089390" cy="1654026"/>
          </a:xfrm>
        </p:spPr>
        <p:txBody>
          <a:bodyPr anchor="b"/>
          <a:lstStyle>
            <a:lvl1pPr marL="0" indent="0">
              <a:buNone/>
              <a:defRPr sz="2200">
                <a:solidFill>
                  <a:schemeClr val="tx1">
                    <a:tint val="75000"/>
                  </a:schemeClr>
                </a:solidFill>
              </a:defRPr>
            </a:lvl1pPr>
            <a:lvl2pPr marL="497845" indent="0">
              <a:buNone/>
              <a:defRPr sz="2000">
                <a:solidFill>
                  <a:schemeClr val="tx1">
                    <a:tint val="75000"/>
                  </a:schemeClr>
                </a:solidFill>
              </a:defRPr>
            </a:lvl2pPr>
            <a:lvl3pPr marL="995690" indent="0">
              <a:buNone/>
              <a:defRPr sz="1700">
                <a:solidFill>
                  <a:schemeClr val="tx1">
                    <a:tint val="75000"/>
                  </a:schemeClr>
                </a:solidFill>
              </a:defRPr>
            </a:lvl3pPr>
            <a:lvl4pPr marL="1493535" indent="0">
              <a:buNone/>
              <a:defRPr sz="1500">
                <a:solidFill>
                  <a:schemeClr val="tx1">
                    <a:tint val="75000"/>
                  </a:schemeClr>
                </a:solidFill>
              </a:defRPr>
            </a:lvl4pPr>
            <a:lvl5pPr marL="1991380" indent="0">
              <a:buNone/>
              <a:defRPr sz="1500">
                <a:solidFill>
                  <a:schemeClr val="tx1">
                    <a:tint val="75000"/>
                  </a:schemeClr>
                </a:solidFill>
              </a:defRPr>
            </a:lvl5pPr>
            <a:lvl6pPr marL="2489225" indent="0">
              <a:buNone/>
              <a:defRPr sz="1500">
                <a:solidFill>
                  <a:schemeClr val="tx1">
                    <a:tint val="75000"/>
                  </a:schemeClr>
                </a:solidFill>
              </a:defRPr>
            </a:lvl6pPr>
            <a:lvl7pPr marL="2987070" indent="0">
              <a:buNone/>
              <a:defRPr sz="1500">
                <a:solidFill>
                  <a:schemeClr val="tx1">
                    <a:tint val="75000"/>
                  </a:schemeClr>
                </a:solidFill>
              </a:defRPr>
            </a:lvl7pPr>
            <a:lvl8pPr marL="3484916" indent="0">
              <a:buNone/>
              <a:defRPr sz="1500">
                <a:solidFill>
                  <a:schemeClr val="tx1">
                    <a:tint val="75000"/>
                  </a:schemeClr>
                </a:solidFill>
              </a:defRPr>
            </a:lvl8pPr>
            <a:lvl9pPr marL="3982761"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F6237D-E55B-4CF5-9104-9F0282C20DB0}" type="datetimeFigureOut">
              <a:rPr lang="cs-CZ" smtClean="0"/>
              <a:pPr/>
              <a:t>11.05.2022</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AD779820-186F-47B0-B453-AA562EE81937}" type="slidenum">
              <a:rPr lang="cs-CZ" smtClean="0"/>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Content Placeholder 2"/>
          <p:cNvSpPr>
            <a:spLocks noGrp="1"/>
          </p:cNvSpPr>
          <p:nvPr>
            <p:ph sz="half" idx="1"/>
          </p:nvPr>
        </p:nvSpPr>
        <p:spPr>
          <a:xfrm>
            <a:off x="579226" y="1764296"/>
            <a:ext cx="5123921" cy="499008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Content Placeholder 3"/>
          <p:cNvSpPr>
            <a:spLocks noGrp="1"/>
          </p:cNvSpPr>
          <p:nvPr>
            <p:ph sz="half" idx="2"/>
          </p:nvPr>
        </p:nvSpPr>
        <p:spPr>
          <a:xfrm>
            <a:off x="5881370" y="1764296"/>
            <a:ext cx="5123921" cy="499008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Date Placeholder 4"/>
          <p:cNvSpPr>
            <a:spLocks noGrp="1"/>
          </p:cNvSpPr>
          <p:nvPr>
            <p:ph type="dt" sz="half" idx="10"/>
          </p:nvPr>
        </p:nvSpPr>
        <p:spPr/>
        <p:txBody>
          <a:bodyPr/>
          <a:lstStyle/>
          <a:p>
            <a:fld id="{DBF6237D-E55B-4CF5-9104-9F0282C20DB0}" type="datetimeFigureOut">
              <a:rPr lang="cs-CZ" smtClean="0"/>
              <a:pPr/>
              <a:t>11.05.2022</a:t>
            </a:fld>
            <a:endParaRPr lang="cs-CZ" dirty="0"/>
          </a:p>
        </p:txBody>
      </p:sp>
      <p:sp>
        <p:nvSpPr>
          <p:cNvPr id="6" name="Footer Placeholder 5"/>
          <p:cNvSpPr>
            <a:spLocks noGrp="1"/>
          </p:cNvSpPr>
          <p:nvPr>
            <p:ph type="ftr" sz="quarter" idx="11"/>
          </p:nvPr>
        </p:nvSpPr>
        <p:spPr/>
        <p:txBody>
          <a:bodyPr/>
          <a:lstStyle/>
          <a:p>
            <a:endParaRPr lang="cs-CZ" dirty="0"/>
          </a:p>
        </p:txBody>
      </p:sp>
      <p:sp>
        <p:nvSpPr>
          <p:cNvPr id="7" name="Slide Number Placeholder 6"/>
          <p:cNvSpPr>
            <a:spLocks noGrp="1"/>
          </p:cNvSpPr>
          <p:nvPr>
            <p:ph type="sldNum" sz="quarter" idx="12"/>
          </p:nvPr>
        </p:nvSpPr>
        <p:spPr/>
        <p:txBody>
          <a:bodyPr/>
          <a:lstStyle/>
          <a:p>
            <a:fld id="{AD779820-186F-47B0-B453-AA562EE81937}" type="slidenum">
              <a:rPr lang="cs-CZ" smtClean="0"/>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670" y="302801"/>
            <a:ext cx="9624060" cy="1260211"/>
          </a:xfrm>
        </p:spPr>
        <p:txBody>
          <a:bodyPr/>
          <a:lstStyle>
            <a:lvl1pPr>
              <a:defRPr/>
            </a:lvl1pPr>
          </a:lstStyle>
          <a:p>
            <a:r>
              <a:rPr lang="en-US"/>
              <a:t>Click to edit Master title style</a:t>
            </a:r>
            <a:endParaRPr lang="cs-CZ"/>
          </a:p>
        </p:txBody>
      </p:sp>
      <p:sp>
        <p:nvSpPr>
          <p:cNvPr id="3" name="Text Placeholder 2"/>
          <p:cNvSpPr>
            <a:spLocks noGrp="1"/>
          </p:cNvSpPr>
          <p:nvPr>
            <p:ph type="body" idx="1"/>
          </p:nvPr>
        </p:nvSpPr>
        <p:spPr>
          <a:xfrm>
            <a:off x="534670" y="1692533"/>
            <a:ext cx="4724775" cy="705367"/>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lang="en-US"/>
              <a:t>Click to edit Master text styles</a:t>
            </a:r>
          </a:p>
        </p:txBody>
      </p:sp>
      <p:sp>
        <p:nvSpPr>
          <p:cNvPr id="4" name="Content Placeholder 3"/>
          <p:cNvSpPr>
            <a:spLocks noGrp="1"/>
          </p:cNvSpPr>
          <p:nvPr>
            <p:ph sz="half" idx="2"/>
          </p:nvPr>
        </p:nvSpPr>
        <p:spPr>
          <a:xfrm>
            <a:off x="534670" y="2397901"/>
            <a:ext cx="4724775" cy="43564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Text Placeholder 4"/>
          <p:cNvSpPr>
            <a:spLocks noGrp="1"/>
          </p:cNvSpPr>
          <p:nvPr>
            <p:ph type="body" sz="quarter" idx="3"/>
          </p:nvPr>
        </p:nvSpPr>
        <p:spPr>
          <a:xfrm>
            <a:off x="5432099" y="1692533"/>
            <a:ext cx="4726632" cy="705367"/>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lang="en-US"/>
              <a:t>Click to edit Master text styles</a:t>
            </a:r>
          </a:p>
        </p:txBody>
      </p:sp>
      <p:sp>
        <p:nvSpPr>
          <p:cNvPr id="6" name="Content Placeholder 5"/>
          <p:cNvSpPr>
            <a:spLocks noGrp="1"/>
          </p:cNvSpPr>
          <p:nvPr>
            <p:ph sz="quarter" idx="4"/>
          </p:nvPr>
        </p:nvSpPr>
        <p:spPr>
          <a:xfrm>
            <a:off x="5432099" y="2397901"/>
            <a:ext cx="4726632" cy="43564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7" name="Date Placeholder 6"/>
          <p:cNvSpPr>
            <a:spLocks noGrp="1"/>
          </p:cNvSpPr>
          <p:nvPr>
            <p:ph type="dt" sz="half" idx="10"/>
          </p:nvPr>
        </p:nvSpPr>
        <p:spPr/>
        <p:txBody>
          <a:bodyPr/>
          <a:lstStyle/>
          <a:p>
            <a:fld id="{DBF6237D-E55B-4CF5-9104-9F0282C20DB0}" type="datetimeFigureOut">
              <a:rPr lang="cs-CZ" smtClean="0"/>
              <a:pPr/>
              <a:t>11.05.2022</a:t>
            </a:fld>
            <a:endParaRPr lang="cs-CZ" dirty="0"/>
          </a:p>
        </p:txBody>
      </p:sp>
      <p:sp>
        <p:nvSpPr>
          <p:cNvPr id="8" name="Footer Placeholder 7"/>
          <p:cNvSpPr>
            <a:spLocks noGrp="1"/>
          </p:cNvSpPr>
          <p:nvPr>
            <p:ph type="ftr" sz="quarter" idx="11"/>
          </p:nvPr>
        </p:nvSpPr>
        <p:spPr/>
        <p:txBody>
          <a:bodyPr/>
          <a:lstStyle/>
          <a:p>
            <a:endParaRPr lang="cs-CZ" dirty="0"/>
          </a:p>
        </p:txBody>
      </p:sp>
      <p:sp>
        <p:nvSpPr>
          <p:cNvPr id="9" name="Slide Number Placeholder 8"/>
          <p:cNvSpPr>
            <a:spLocks noGrp="1"/>
          </p:cNvSpPr>
          <p:nvPr>
            <p:ph type="sldNum" sz="quarter" idx="12"/>
          </p:nvPr>
        </p:nvSpPr>
        <p:spPr/>
        <p:txBody>
          <a:bodyPr/>
          <a:lstStyle/>
          <a:p>
            <a:fld id="{AD779820-186F-47B0-B453-AA562EE81937}" type="slidenum">
              <a:rPr lang="cs-CZ" smtClean="0"/>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Date Placeholder 2"/>
          <p:cNvSpPr>
            <a:spLocks noGrp="1"/>
          </p:cNvSpPr>
          <p:nvPr>
            <p:ph type="dt" sz="half" idx="10"/>
          </p:nvPr>
        </p:nvSpPr>
        <p:spPr/>
        <p:txBody>
          <a:bodyPr/>
          <a:lstStyle/>
          <a:p>
            <a:fld id="{DBF6237D-E55B-4CF5-9104-9F0282C20DB0}" type="datetimeFigureOut">
              <a:rPr lang="cs-CZ" smtClean="0"/>
              <a:pPr/>
              <a:t>11.05.2022</a:t>
            </a:fld>
            <a:endParaRPr lang="cs-CZ" dirty="0"/>
          </a:p>
        </p:txBody>
      </p:sp>
      <p:sp>
        <p:nvSpPr>
          <p:cNvPr id="4" name="Footer Placeholder 3"/>
          <p:cNvSpPr>
            <a:spLocks noGrp="1"/>
          </p:cNvSpPr>
          <p:nvPr>
            <p:ph type="ftr" sz="quarter" idx="11"/>
          </p:nvPr>
        </p:nvSpPr>
        <p:spPr/>
        <p:txBody>
          <a:bodyPr/>
          <a:lstStyle/>
          <a:p>
            <a:endParaRPr lang="cs-CZ" dirty="0"/>
          </a:p>
        </p:txBody>
      </p:sp>
      <p:sp>
        <p:nvSpPr>
          <p:cNvPr id="5" name="Slide Number Placeholder 4"/>
          <p:cNvSpPr>
            <a:spLocks noGrp="1"/>
          </p:cNvSpPr>
          <p:nvPr>
            <p:ph type="sldNum" sz="quarter" idx="12"/>
          </p:nvPr>
        </p:nvSpPr>
        <p:spPr/>
        <p:txBody>
          <a:bodyPr/>
          <a:lstStyle/>
          <a:p>
            <a:fld id="{AD779820-186F-47B0-B453-AA562EE81937}" type="slidenum">
              <a:rPr lang="cs-CZ" smtClean="0"/>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F6237D-E55B-4CF5-9104-9F0282C20DB0}" type="datetimeFigureOut">
              <a:rPr lang="cs-CZ" smtClean="0"/>
              <a:pPr/>
              <a:t>11.05.2022</a:t>
            </a:fld>
            <a:endParaRPr lang="cs-CZ" dirty="0"/>
          </a:p>
        </p:txBody>
      </p:sp>
      <p:sp>
        <p:nvSpPr>
          <p:cNvPr id="3" name="Footer Placeholder 2"/>
          <p:cNvSpPr>
            <a:spLocks noGrp="1"/>
          </p:cNvSpPr>
          <p:nvPr>
            <p:ph type="ftr" sz="quarter" idx="11"/>
          </p:nvPr>
        </p:nvSpPr>
        <p:spPr/>
        <p:txBody>
          <a:bodyPr/>
          <a:lstStyle/>
          <a:p>
            <a:endParaRPr lang="cs-CZ" dirty="0"/>
          </a:p>
        </p:txBody>
      </p:sp>
      <p:sp>
        <p:nvSpPr>
          <p:cNvPr id="4" name="Slide Number Placeholder 3"/>
          <p:cNvSpPr>
            <a:spLocks noGrp="1"/>
          </p:cNvSpPr>
          <p:nvPr>
            <p:ph type="sldNum" sz="quarter" idx="12"/>
          </p:nvPr>
        </p:nvSpPr>
        <p:spPr/>
        <p:txBody>
          <a:bodyPr/>
          <a:lstStyle/>
          <a:p>
            <a:fld id="{AD779820-186F-47B0-B453-AA562EE81937}" type="slidenum">
              <a:rPr lang="cs-CZ" smtClean="0"/>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670" y="301050"/>
            <a:ext cx="3518055" cy="1281214"/>
          </a:xfrm>
        </p:spPr>
        <p:txBody>
          <a:bodyPr anchor="b"/>
          <a:lstStyle>
            <a:lvl1pPr algn="l">
              <a:defRPr sz="2200" b="1"/>
            </a:lvl1pPr>
          </a:lstStyle>
          <a:p>
            <a:r>
              <a:rPr lang="en-US"/>
              <a:t>Click to edit Master title style</a:t>
            </a:r>
            <a:endParaRPr lang="cs-CZ"/>
          </a:p>
        </p:txBody>
      </p:sp>
      <p:sp>
        <p:nvSpPr>
          <p:cNvPr id="3" name="Content Placeholder 2"/>
          <p:cNvSpPr>
            <a:spLocks noGrp="1"/>
          </p:cNvSpPr>
          <p:nvPr>
            <p:ph idx="1"/>
          </p:nvPr>
        </p:nvSpPr>
        <p:spPr>
          <a:xfrm>
            <a:off x="4180823" y="301052"/>
            <a:ext cx="5977907" cy="6453328"/>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Text Placeholder 3"/>
          <p:cNvSpPr>
            <a:spLocks noGrp="1"/>
          </p:cNvSpPr>
          <p:nvPr>
            <p:ph type="body" sz="half" idx="2"/>
          </p:nvPr>
        </p:nvSpPr>
        <p:spPr>
          <a:xfrm>
            <a:off x="534670" y="1582266"/>
            <a:ext cx="3518055" cy="5172114"/>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F6237D-E55B-4CF5-9104-9F0282C20DB0}" type="datetimeFigureOut">
              <a:rPr lang="cs-CZ" smtClean="0"/>
              <a:pPr/>
              <a:t>11.05.2022</a:t>
            </a:fld>
            <a:endParaRPr lang="cs-CZ" dirty="0"/>
          </a:p>
        </p:txBody>
      </p:sp>
      <p:sp>
        <p:nvSpPr>
          <p:cNvPr id="6" name="Footer Placeholder 5"/>
          <p:cNvSpPr>
            <a:spLocks noGrp="1"/>
          </p:cNvSpPr>
          <p:nvPr>
            <p:ph type="ftr" sz="quarter" idx="11"/>
          </p:nvPr>
        </p:nvSpPr>
        <p:spPr/>
        <p:txBody>
          <a:bodyPr/>
          <a:lstStyle/>
          <a:p>
            <a:endParaRPr lang="cs-CZ" dirty="0"/>
          </a:p>
        </p:txBody>
      </p:sp>
      <p:sp>
        <p:nvSpPr>
          <p:cNvPr id="7" name="Slide Number Placeholder 6"/>
          <p:cNvSpPr>
            <a:spLocks noGrp="1"/>
          </p:cNvSpPr>
          <p:nvPr>
            <p:ph type="sldNum" sz="quarter" idx="12"/>
          </p:nvPr>
        </p:nvSpPr>
        <p:spPr/>
        <p:txBody>
          <a:bodyPr/>
          <a:lstStyle/>
          <a:p>
            <a:fld id="{AD779820-186F-47B0-B453-AA562EE81937}" type="slidenum">
              <a:rPr lang="cs-CZ" smtClean="0"/>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981" y="5292884"/>
            <a:ext cx="6416040" cy="624855"/>
          </a:xfrm>
        </p:spPr>
        <p:txBody>
          <a:bodyPr anchor="b"/>
          <a:lstStyle>
            <a:lvl1pPr algn="l">
              <a:defRPr sz="2200" b="1"/>
            </a:lvl1pPr>
          </a:lstStyle>
          <a:p>
            <a:r>
              <a:rPr lang="en-US"/>
              <a:t>Click to edit Master title style</a:t>
            </a:r>
            <a:endParaRPr lang="cs-CZ"/>
          </a:p>
        </p:txBody>
      </p:sp>
      <p:sp>
        <p:nvSpPr>
          <p:cNvPr id="3" name="Picture Placeholder 2"/>
          <p:cNvSpPr>
            <a:spLocks noGrp="1"/>
          </p:cNvSpPr>
          <p:nvPr>
            <p:ph type="pic" idx="1"/>
          </p:nvPr>
        </p:nvSpPr>
        <p:spPr>
          <a:xfrm>
            <a:off x="2095981" y="675613"/>
            <a:ext cx="6416040" cy="4536758"/>
          </a:xfrm>
        </p:spPr>
        <p:txBody>
          <a:bodyPr/>
          <a:lstStyle>
            <a:lvl1pPr marL="0" indent="0">
              <a:buNone/>
              <a:defRPr sz="3500"/>
            </a:lvl1pPr>
            <a:lvl2pPr marL="497845" indent="0">
              <a:buNone/>
              <a:defRPr sz="3000"/>
            </a:lvl2pPr>
            <a:lvl3pPr marL="995690" indent="0">
              <a:buNone/>
              <a:defRPr sz="2600"/>
            </a:lvl3pPr>
            <a:lvl4pPr marL="1493535" indent="0">
              <a:buNone/>
              <a:defRPr sz="2200"/>
            </a:lvl4pPr>
            <a:lvl5pPr marL="1991380" indent="0">
              <a:buNone/>
              <a:defRPr sz="2200"/>
            </a:lvl5pPr>
            <a:lvl6pPr marL="2489225" indent="0">
              <a:buNone/>
              <a:defRPr sz="2200"/>
            </a:lvl6pPr>
            <a:lvl7pPr marL="2987070" indent="0">
              <a:buNone/>
              <a:defRPr sz="2200"/>
            </a:lvl7pPr>
            <a:lvl8pPr marL="3484916" indent="0">
              <a:buNone/>
              <a:defRPr sz="2200"/>
            </a:lvl8pPr>
            <a:lvl9pPr marL="3982761" indent="0">
              <a:buNone/>
              <a:defRPr sz="2200"/>
            </a:lvl9pPr>
          </a:lstStyle>
          <a:p>
            <a:endParaRPr lang="cs-CZ" dirty="0"/>
          </a:p>
        </p:txBody>
      </p:sp>
      <p:sp>
        <p:nvSpPr>
          <p:cNvPr id="4" name="Text Placeholder 3"/>
          <p:cNvSpPr>
            <a:spLocks noGrp="1"/>
          </p:cNvSpPr>
          <p:nvPr>
            <p:ph type="body" sz="half" idx="2"/>
          </p:nvPr>
        </p:nvSpPr>
        <p:spPr>
          <a:xfrm>
            <a:off x="2095981" y="5917739"/>
            <a:ext cx="6416040" cy="887398"/>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F6237D-E55B-4CF5-9104-9F0282C20DB0}" type="datetimeFigureOut">
              <a:rPr lang="cs-CZ" smtClean="0"/>
              <a:pPr/>
              <a:t>11.05.2022</a:t>
            </a:fld>
            <a:endParaRPr lang="cs-CZ" dirty="0"/>
          </a:p>
        </p:txBody>
      </p:sp>
      <p:sp>
        <p:nvSpPr>
          <p:cNvPr id="6" name="Footer Placeholder 5"/>
          <p:cNvSpPr>
            <a:spLocks noGrp="1"/>
          </p:cNvSpPr>
          <p:nvPr>
            <p:ph type="ftr" sz="quarter" idx="11"/>
          </p:nvPr>
        </p:nvSpPr>
        <p:spPr/>
        <p:txBody>
          <a:bodyPr/>
          <a:lstStyle/>
          <a:p>
            <a:endParaRPr lang="cs-CZ" dirty="0"/>
          </a:p>
        </p:txBody>
      </p:sp>
      <p:sp>
        <p:nvSpPr>
          <p:cNvPr id="7" name="Slide Number Placeholder 6"/>
          <p:cNvSpPr>
            <a:spLocks noGrp="1"/>
          </p:cNvSpPr>
          <p:nvPr>
            <p:ph type="sldNum" sz="quarter" idx="12"/>
          </p:nvPr>
        </p:nvSpPr>
        <p:spPr/>
        <p:txBody>
          <a:bodyPr/>
          <a:lstStyle/>
          <a:p>
            <a:fld id="{AD779820-186F-47B0-B453-AA562EE81937}" type="slidenum">
              <a:rPr lang="cs-CZ" smtClean="0"/>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670" y="302801"/>
            <a:ext cx="9624060" cy="1260211"/>
          </a:xfrm>
          <a:prstGeom prst="rect">
            <a:avLst/>
          </a:prstGeom>
        </p:spPr>
        <p:txBody>
          <a:bodyPr vert="horz" lIns="99569" tIns="49785" rIns="99569" bIns="49785" rtlCol="0" anchor="ctr">
            <a:normAutofit/>
          </a:bodyPr>
          <a:lstStyle/>
          <a:p>
            <a:r>
              <a:rPr lang="en-US"/>
              <a:t>Click to edit Master title style</a:t>
            </a:r>
            <a:endParaRPr lang="cs-CZ"/>
          </a:p>
        </p:txBody>
      </p:sp>
      <p:sp>
        <p:nvSpPr>
          <p:cNvPr id="3" name="Text Placeholder 2"/>
          <p:cNvSpPr>
            <a:spLocks noGrp="1"/>
          </p:cNvSpPr>
          <p:nvPr>
            <p:ph type="body" idx="1"/>
          </p:nvPr>
        </p:nvSpPr>
        <p:spPr>
          <a:xfrm>
            <a:off x="534670" y="1764296"/>
            <a:ext cx="9624060" cy="4990084"/>
          </a:xfrm>
          <a:prstGeom prst="rect">
            <a:avLst/>
          </a:prstGeom>
        </p:spPr>
        <p:txBody>
          <a:bodyPr vert="horz" lIns="99569" tIns="49785" rIns="99569" bIns="4978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2"/>
          </p:nvPr>
        </p:nvSpPr>
        <p:spPr>
          <a:xfrm>
            <a:off x="534670" y="7008172"/>
            <a:ext cx="2495127" cy="402567"/>
          </a:xfrm>
          <a:prstGeom prst="rect">
            <a:avLst/>
          </a:prstGeom>
        </p:spPr>
        <p:txBody>
          <a:bodyPr vert="horz" lIns="99569" tIns="49785" rIns="99569" bIns="49785" rtlCol="0" anchor="ctr"/>
          <a:lstStyle>
            <a:lvl1pPr algn="l">
              <a:defRPr sz="1300">
                <a:solidFill>
                  <a:schemeClr val="tx1">
                    <a:tint val="75000"/>
                  </a:schemeClr>
                </a:solidFill>
              </a:defRPr>
            </a:lvl1pPr>
          </a:lstStyle>
          <a:p>
            <a:fld id="{DBF6237D-E55B-4CF5-9104-9F0282C20DB0}" type="datetimeFigureOut">
              <a:rPr lang="cs-CZ" smtClean="0"/>
              <a:pPr/>
              <a:t>11.05.2022</a:t>
            </a:fld>
            <a:endParaRPr lang="cs-CZ" dirty="0"/>
          </a:p>
        </p:txBody>
      </p:sp>
      <p:sp>
        <p:nvSpPr>
          <p:cNvPr id="5" name="Footer Placeholder 4"/>
          <p:cNvSpPr>
            <a:spLocks noGrp="1"/>
          </p:cNvSpPr>
          <p:nvPr>
            <p:ph type="ftr" sz="quarter" idx="3"/>
          </p:nvPr>
        </p:nvSpPr>
        <p:spPr>
          <a:xfrm>
            <a:off x="3653579" y="7008172"/>
            <a:ext cx="3386243" cy="402567"/>
          </a:xfrm>
          <a:prstGeom prst="rect">
            <a:avLst/>
          </a:prstGeom>
        </p:spPr>
        <p:txBody>
          <a:bodyPr vert="horz" lIns="99569" tIns="49785" rIns="99569" bIns="49785" rtlCol="0" anchor="ctr"/>
          <a:lstStyle>
            <a:lvl1pPr algn="ctr">
              <a:defRPr sz="1300">
                <a:solidFill>
                  <a:schemeClr val="tx1">
                    <a:tint val="75000"/>
                  </a:schemeClr>
                </a:solidFill>
              </a:defRPr>
            </a:lvl1pPr>
          </a:lstStyle>
          <a:p>
            <a:endParaRPr lang="cs-CZ" dirty="0"/>
          </a:p>
        </p:txBody>
      </p:sp>
      <p:sp>
        <p:nvSpPr>
          <p:cNvPr id="6" name="Slide Number Placeholder 5"/>
          <p:cNvSpPr>
            <a:spLocks noGrp="1"/>
          </p:cNvSpPr>
          <p:nvPr>
            <p:ph type="sldNum" sz="quarter" idx="4"/>
          </p:nvPr>
        </p:nvSpPr>
        <p:spPr>
          <a:xfrm>
            <a:off x="7663603" y="7008172"/>
            <a:ext cx="2495127" cy="402567"/>
          </a:xfrm>
          <a:prstGeom prst="rect">
            <a:avLst/>
          </a:prstGeom>
        </p:spPr>
        <p:txBody>
          <a:bodyPr vert="horz" lIns="99569" tIns="49785" rIns="99569" bIns="49785" rtlCol="0" anchor="ctr"/>
          <a:lstStyle>
            <a:lvl1pPr algn="r">
              <a:defRPr sz="1300">
                <a:solidFill>
                  <a:schemeClr val="tx1">
                    <a:tint val="75000"/>
                  </a:schemeClr>
                </a:solidFill>
              </a:defRPr>
            </a:lvl1pPr>
          </a:lstStyle>
          <a:p>
            <a:fld id="{AD779820-186F-47B0-B453-AA562EE81937}" type="slidenum">
              <a:rPr lang="cs-CZ" smtClean="0"/>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95690" rtl="0" eaLnBrk="1" latinLnBrk="0" hangingPunct="1">
        <a:spcBef>
          <a:spcPct val="0"/>
        </a:spcBef>
        <a:buNone/>
        <a:defRPr sz="4800" kern="1200">
          <a:solidFill>
            <a:schemeClr val="tx1"/>
          </a:solidFill>
          <a:latin typeface="+mj-lt"/>
          <a:ea typeface="+mj-ea"/>
          <a:cs typeface="+mj-cs"/>
        </a:defRPr>
      </a:lvl1pPr>
    </p:titleStyle>
    <p:bodyStyle>
      <a:lvl1pPr marL="373384" indent="-373384" algn="l" defTabSz="995690"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cs-CZ"/>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prevcentrum.cz/" TargetMode="External"/><Relationship Id="rId5" Type="http://schemas.openxmlformats.org/officeDocument/2006/relationships/hyperlink" Target="mailto:prevence@prevcentrum.cz" TargetMode="Externa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prevcentrum.cz/" TargetMode="External"/><Relationship Id="rId5" Type="http://schemas.openxmlformats.org/officeDocument/2006/relationships/hyperlink" Target="mailto:prevence@prevcentrum.cz"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prevcentrum.cz/" TargetMode="External"/><Relationship Id="rId5" Type="http://schemas.openxmlformats.org/officeDocument/2006/relationships/hyperlink" Target="mailto:prevence@prevcentrum.cz" TargetMode="Externa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prevcentrum.cz/" TargetMode="External"/><Relationship Id="rId5" Type="http://schemas.openxmlformats.org/officeDocument/2006/relationships/hyperlink" Target="mailto:prevence@prevcentrum.cz" TargetMode="Externa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28.xml"/><Relationship Id="rId7" Type="http://schemas.openxmlformats.org/officeDocument/2006/relationships/image" Target="../media/image18.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1.png"/><Relationship Id="rId10" Type="http://schemas.openxmlformats.org/officeDocument/2006/relationships/image" Target="../media/image22.jpeg"/><Relationship Id="rId4" Type="http://schemas.openxmlformats.org/officeDocument/2006/relationships/image" Target="../media/image20.jpeg"/><Relationship Id="rId9" Type="http://schemas.openxmlformats.org/officeDocument/2006/relationships/image" Target="../media/image19.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prevcentrum.cz/" TargetMode="External"/><Relationship Id="rId5" Type="http://schemas.openxmlformats.org/officeDocument/2006/relationships/hyperlink" Target="mailto:prevence@prevcentrum.cz" TargetMode="Externa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www.prevcentrum.cz/" TargetMode="External"/><Relationship Id="rId5" Type="http://schemas.openxmlformats.org/officeDocument/2006/relationships/hyperlink" Target="mailto:prevence@prevcentrum.cz"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prevcentrum.cz/" TargetMode="External"/><Relationship Id="rId5" Type="http://schemas.openxmlformats.org/officeDocument/2006/relationships/hyperlink" Target="mailto:prevence@prevcentrum.cz"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100000">
              <a:srgbClr val="FCDE04"/>
            </a:gs>
          </a:gsLst>
          <a:lin ang="5400000" scaled="0"/>
        </a:gradFill>
        <a:effectLst/>
      </p:bgPr>
    </p:bg>
    <p:spTree>
      <p:nvGrpSpPr>
        <p:cNvPr id="1" name=""/>
        <p:cNvGrpSpPr/>
        <p:nvPr/>
      </p:nvGrpSpPr>
      <p:grpSpPr>
        <a:xfrm>
          <a:off x="0" y="0"/>
          <a:ext cx="0" cy="0"/>
          <a:chOff x="0" y="0"/>
          <a:chExt cx="0" cy="0"/>
        </a:xfrm>
      </p:grpSpPr>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0025"/>
            <a:ext cx="10693741" cy="7560000"/>
          </a:xfrm>
          <a:prstGeom prst="rect">
            <a:avLst/>
          </a:prstGeom>
        </p:spPr>
      </p:pic>
      <p:sp>
        <p:nvSpPr>
          <p:cNvPr id="7" name="Nadpis 4"/>
          <p:cNvSpPr txBox="1">
            <a:spLocks/>
          </p:cNvSpPr>
          <p:nvPr/>
        </p:nvSpPr>
        <p:spPr>
          <a:xfrm>
            <a:off x="1010244" y="7021037"/>
            <a:ext cx="9361169" cy="540226"/>
          </a:xfrm>
          <a:prstGeom prst="rect">
            <a:avLst/>
          </a:prstGeom>
          <a:noFill/>
        </p:spPr>
        <p:txBody>
          <a:bodyPr vert="horz" lIns="0" tIns="49785" rIns="99569" bIns="49785" rtlCol="0" anchor="ctr">
            <a:noAutofit/>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100" normalizeH="0" baseline="30000" noProof="0" dirty="0">
                <a:ln>
                  <a:noFill/>
                </a:ln>
                <a:solidFill>
                  <a:prstClr val="black"/>
                </a:solidFill>
                <a:effectLst/>
                <a:uLnTx/>
                <a:uFillTx/>
                <a:latin typeface="Calibri"/>
                <a:ea typeface="+mn-ea"/>
                <a:cs typeface="Arial" pitchFamily="34" charset="0"/>
              </a:rPr>
              <a:t>Prev—Centrum z.</a:t>
            </a:r>
            <a:r>
              <a:rPr kumimoji="0" lang="cs-CZ" sz="1600" b="0" i="0" u="none" strike="noStrike" kern="1200" cap="none" spc="100" normalizeH="0" baseline="30000" noProof="0" dirty="0">
                <a:ln>
                  <a:noFill/>
                </a:ln>
                <a:solidFill>
                  <a:prstClr val="black"/>
                </a:solidFill>
                <a:effectLst/>
                <a:uLnTx/>
                <a:uFillTx/>
                <a:latin typeface="Calibri"/>
                <a:ea typeface="+mn-ea"/>
                <a:cs typeface="Arial" pitchFamily="34" charset="0"/>
              </a:rPr>
              <a:t>ú</a:t>
            </a:r>
            <a:r>
              <a:rPr kumimoji="0" lang="fr-FR" sz="1600" b="0" i="0" u="none" strike="noStrike" kern="1200" cap="none" spc="100" normalizeH="0" baseline="30000" noProof="0" dirty="0">
                <a:ln>
                  <a:noFill/>
                </a:ln>
                <a:solidFill>
                  <a:prstClr val="black"/>
                </a:solidFill>
                <a:effectLst/>
                <a:uLnTx/>
                <a:uFillTx/>
                <a:latin typeface="Calibri"/>
                <a:ea typeface="+mn-ea"/>
                <a:cs typeface="Arial" pitchFamily="34" charset="0"/>
              </a:rPr>
              <a:t>.</a:t>
            </a:r>
            <a:r>
              <a:rPr kumimoji="0" lang="cs-CZ" sz="1600" b="0" i="0" u="none" strike="noStrike" kern="1200" cap="none" spc="100" normalizeH="0" baseline="30000" noProof="0" dirty="0">
                <a:ln>
                  <a:noFill/>
                </a:ln>
                <a:solidFill>
                  <a:prstClr val="black"/>
                </a:solidFill>
                <a:effectLst/>
                <a:uLnTx/>
                <a:uFillTx/>
                <a:latin typeface="Calibri"/>
                <a:ea typeface="+mn-ea"/>
                <a:cs typeface="Arial" pitchFamily="34" charset="0"/>
              </a:rPr>
              <a:t>,</a:t>
            </a:r>
            <a:r>
              <a:rPr kumimoji="0" lang="cs-CZ" sz="1600" b="0" i="0" u="none" strike="noStrike" kern="1200" cap="none" spc="100" normalizeH="0" baseline="0" noProof="0" dirty="0">
                <a:ln>
                  <a:noFill/>
                </a:ln>
                <a:solidFill>
                  <a:prstClr val="black"/>
                </a:solidFill>
                <a:effectLst/>
                <a:uLnTx/>
                <a:uFillTx/>
                <a:latin typeface="Calibri"/>
                <a:ea typeface="+mn-ea"/>
                <a:cs typeface="Arial" pitchFamily="34" charset="0"/>
              </a:rPr>
              <a:t> </a:t>
            </a:r>
            <a:r>
              <a:rPr kumimoji="0" lang="cs-CZ" sz="1600" b="1" i="0" u="none" strike="noStrike" kern="1200" cap="none" spc="100" normalizeH="0" baseline="30000" noProof="0" dirty="0">
                <a:ln>
                  <a:noFill/>
                </a:ln>
                <a:solidFill>
                  <a:prstClr val="black"/>
                </a:solidFill>
                <a:effectLst/>
                <a:uLnTx/>
                <a:uFillTx/>
                <a:latin typeface="Calibri"/>
                <a:ea typeface="+mn-ea"/>
                <a:cs typeface="Arial" pitchFamily="34" charset="0"/>
              </a:rPr>
              <a:t>PROGRAMY PRIMÁRNÍ PREVENCE</a:t>
            </a:r>
            <a:r>
              <a:rPr kumimoji="0" lang="fr-FR" sz="1600" b="0" i="0" u="none" strike="noStrike" kern="1200" cap="none" spc="100" normalizeH="0" baseline="30000" noProof="0" dirty="0">
                <a:ln>
                  <a:noFill/>
                </a:ln>
                <a:solidFill>
                  <a:prstClr val="black"/>
                </a:solidFill>
                <a:effectLst/>
                <a:uLnTx/>
                <a:uFillTx/>
                <a:latin typeface="Calibri"/>
                <a:ea typeface="+mn-ea"/>
                <a:cs typeface="Arial" pitchFamily="34" charset="0"/>
              </a:rPr>
              <a:t> tel: 2</a:t>
            </a:r>
            <a:r>
              <a:rPr kumimoji="0" lang="cs-CZ" sz="1600" b="0" i="0" u="none" strike="noStrike" kern="1200" cap="none" spc="100" normalizeH="0" baseline="30000" noProof="0" dirty="0">
                <a:ln>
                  <a:noFill/>
                </a:ln>
                <a:solidFill>
                  <a:prstClr val="black"/>
                </a:solidFill>
                <a:effectLst/>
                <a:uLnTx/>
                <a:uFillTx/>
                <a:latin typeface="Calibri"/>
                <a:ea typeface="+mn-ea"/>
                <a:cs typeface="Arial" pitchFamily="34" charset="0"/>
              </a:rPr>
              <a:t>42</a:t>
            </a:r>
            <a:r>
              <a:rPr kumimoji="0" lang="fr-FR" sz="1600" b="0" i="0" u="none" strike="noStrike" kern="1200" cap="none" spc="100" normalizeH="0" baseline="30000" noProof="0" dirty="0">
                <a:ln>
                  <a:noFill/>
                </a:ln>
                <a:solidFill>
                  <a:prstClr val="black"/>
                </a:solidFill>
                <a:effectLst/>
                <a:uLnTx/>
                <a:uFillTx/>
                <a:latin typeface="Calibri"/>
                <a:ea typeface="+mn-ea"/>
                <a:cs typeface="Arial" pitchFamily="34" charset="0"/>
              </a:rPr>
              <a:t> </a:t>
            </a:r>
            <a:r>
              <a:rPr kumimoji="0" lang="cs-CZ" sz="1600" b="0" i="0" u="none" strike="noStrike" kern="1200" cap="none" spc="100" normalizeH="0" baseline="30000" noProof="0" dirty="0">
                <a:ln>
                  <a:noFill/>
                </a:ln>
                <a:solidFill>
                  <a:prstClr val="black"/>
                </a:solidFill>
                <a:effectLst/>
                <a:uLnTx/>
                <a:uFillTx/>
                <a:latin typeface="Calibri"/>
                <a:ea typeface="+mn-ea"/>
                <a:cs typeface="Arial" pitchFamily="34" charset="0"/>
              </a:rPr>
              <a:t>498</a:t>
            </a:r>
            <a:r>
              <a:rPr kumimoji="0" lang="fr-FR" sz="1600" b="0" i="0" u="none" strike="noStrike" kern="1200" cap="none" spc="100" normalizeH="0" baseline="30000" noProof="0" dirty="0">
                <a:ln>
                  <a:noFill/>
                </a:ln>
                <a:solidFill>
                  <a:prstClr val="black"/>
                </a:solidFill>
                <a:effectLst/>
                <a:uLnTx/>
                <a:uFillTx/>
                <a:latin typeface="Calibri"/>
                <a:ea typeface="+mn-ea"/>
                <a:cs typeface="Arial" pitchFamily="34" charset="0"/>
              </a:rPr>
              <a:t> </a:t>
            </a:r>
            <a:r>
              <a:rPr kumimoji="0" lang="cs-CZ" sz="1600" b="0" i="0" u="none" strike="noStrike" kern="1200" cap="none" spc="100" normalizeH="0" baseline="30000" noProof="0" dirty="0">
                <a:ln>
                  <a:noFill/>
                </a:ln>
                <a:solidFill>
                  <a:prstClr val="black"/>
                </a:solidFill>
                <a:effectLst/>
                <a:uLnTx/>
                <a:uFillTx/>
                <a:latin typeface="Calibri"/>
                <a:ea typeface="+mn-ea"/>
                <a:cs typeface="Arial" pitchFamily="34" charset="0"/>
              </a:rPr>
              <a:t>335</a:t>
            </a:r>
            <a:r>
              <a:rPr kumimoji="0" lang="fr-FR" sz="1600" b="0" i="0" u="none" strike="noStrike" kern="1200" cap="none" spc="100" normalizeH="0" baseline="30000" noProof="0" dirty="0">
                <a:ln>
                  <a:noFill/>
                </a:ln>
                <a:solidFill>
                  <a:prstClr val="black"/>
                </a:solidFill>
                <a:effectLst/>
                <a:uLnTx/>
                <a:uFillTx/>
                <a:latin typeface="Calibri"/>
                <a:ea typeface="+mn-ea"/>
                <a:cs typeface="Arial" pitchFamily="34" charset="0"/>
              </a:rPr>
              <a:t> / </a:t>
            </a:r>
            <a:r>
              <a:rPr kumimoji="0" lang="cs-CZ" sz="1600" b="0" i="0" u="none" strike="noStrike" kern="1200" cap="none" spc="100" normalizeH="0" baseline="30000" noProof="0" dirty="0">
                <a:ln>
                  <a:noFill/>
                </a:ln>
                <a:solidFill>
                  <a:prstClr val="black"/>
                </a:solidFill>
                <a:effectLst/>
                <a:uLnTx/>
                <a:uFillTx/>
                <a:latin typeface="Calibri"/>
                <a:ea typeface="+mn-ea"/>
                <a:cs typeface="Arial" pitchFamily="34" charset="0"/>
              </a:rPr>
              <a:t>776 619 505</a:t>
            </a:r>
            <a:r>
              <a:rPr kumimoji="0" lang="fr-FR" sz="1600" b="0" i="0" u="none" strike="noStrike" kern="1200" cap="none" spc="100" normalizeH="0" baseline="30000" noProof="0" dirty="0">
                <a:ln>
                  <a:noFill/>
                </a:ln>
                <a:solidFill>
                  <a:prstClr val="black"/>
                </a:solidFill>
                <a:effectLst/>
                <a:uLnTx/>
                <a:uFillTx/>
                <a:latin typeface="Calibri"/>
                <a:ea typeface="+mn-ea"/>
                <a:cs typeface="Arial" pitchFamily="34" charset="0"/>
              </a:rPr>
              <a:t>/ email: p</a:t>
            </a:r>
            <a:r>
              <a:rPr kumimoji="0" lang="cs-CZ" sz="1600" b="0" i="0" u="none" strike="noStrike" kern="1200" cap="none" spc="100" normalizeH="0" baseline="30000" noProof="0" dirty="0" err="1">
                <a:ln>
                  <a:noFill/>
                </a:ln>
                <a:solidFill>
                  <a:prstClr val="black"/>
                </a:solidFill>
                <a:effectLst/>
                <a:uLnTx/>
                <a:uFillTx/>
                <a:latin typeface="Calibri"/>
                <a:ea typeface="+mn-ea"/>
                <a:cs typeface="Arial" pitchFamily="34" charset="0"/>
              </a:rPr>
              <a:t>revence</a:t>
            </a:r>
            <a:r>
              <a:rPr kumimoji="0" lang="fr-FR" sz="1600" b="0" i="0" u="none" strike="noStrike" kern="1200" cap="none" spc="100" normalizeH="0" baseline="30000" noProof="0" dirty="0">
                <a:ln>
                  <a:noFill/>
                </a:ln>
                <a:solidFill>
                  <a:prstClr val="black"/>
                </a:solidFill>
                <a:effectLst/>
                <a:uLnTx/>
                <a:uFillTx/>
                <a:latin typeface="Calibri"/>
                <a:ea typeface="+mn-ea"/>
                <a:cs typeface="Arial" pitchFamily="34" charset="0"/>
              </a:rPr>
              <a:t>@prevcentrum.cz / www.prevcentrum.cz</a:t>
            </a:r>
          </a:p>
        </p:txBody>
      </p:sp>
      <p:sp>
        <p:nvSpPr>
          <p:cNvPr id="10" name="Nadpis 4"/>
          <p:cNvSpPr txBox="1">
            <a:spLocks/>
          </p:cNvSpPr>
          <p:nvPr/>
        </p:nvSpPr>
        <p:spPr>
          <a:xfrm>
            <a:off x="1010244" y="894735"/>
            <a:ext cx="4817531" cy="5751871"/>
          </a:xfrm>
          <a:prstGeom prst="rect">
            <a:avLst/>
          </a:prstGeom>
          <a:ln>
            <a:noFill/>
          </a:ln>
        </p:spPr>
        <p:txBody>
          <a:bodyPr vert="horz" lIns="99569" tIns="49785" rIns="99569" bIns="49785" rtlCol="0" anchor="ctr">
            <a:normAutofit/>
          </a:bodyPr>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0" lang="cs-CZ" sz="1800" b="1" i="0" u="none" strike="noStrike" kern="1200" cap="none" spc="600" normalizeH="0" baseline="0" noProof="0" dirty="0">
              <a:ln>
                <a:noFill/>
              </a:ln>
              <a:solidFill>
                <a:prstClr val="black"/>
              </a:solidFill>
              <a:effectLst/>
              <a:uLnTx/>
              <a:uFillTx/>
              <a:latin typeface="Calibri"/>
              <a:ea typeface="+mn-ea"/>
              <a:cs typeface="Arial" pitchFamily="34" charset="0"/>
            </a:endParaRPr>
          </a:p>
          <a:p>
            <a:pPr marL="0" marR="0" lvl="0" indent="0" algn="l" defTabSz="995690" rtl="0" eaLnBrk="1" fontAlgn="auto" latinLnBrk="0" hangingPunct="1">
              <a:lnSpc>
                <a:spcPct val="100000"/>
              </a:lnSpc>
              <a:spcBef>
                <a:spcPts val="0"/>
              </a:spcBef>
              <a:spcAft>
                <a:spcPts val="0"/>
              </a:spcAft>
              <a:buClrTx/>
              <a:buSzTx/>
              <a:buFontTx/>
              <a:buNone/>
              <a:tabLst/>
              <a:defRPr/>
            </a:pPr>
            <a:endParaRPr kumimoji="0" lang="cs-CZ" sz="1800" b="1" i="0" u="none" strike="noStrike" kern="1200" cap="none" spc="600" normalizeH="0" baseline="0" noProof="0" dirty="0">
              <a:ln>
                <a:noFill/>
              </a:ln>
              <a:solidFill>
                <a:prstClr val="black"/>
              </a:solidFill>
              <a:effectLst/>
              <a:uLnTx/>
              <a:uFillTx/>
              <a:latin typeface="Calibri"/>
              <a:ea typeface="+mn-ea"/>
              <a:cs typeface="Arial" pitchFamily="34" charset="0"/>
            </a:endParaRPr>
          </a:p>
        </p:txBody>
      </p:sp>
      <p:pic>
        <p:nvPicPr>
          <p:cNvPr id="9" name="Obráze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8071" y="6220996"/>
            <a:ext cx="2793342" cy="612825"/>
          </a:xfrm>
          <a:prstGeom prst="rect">
            <a:avLst/>
          </a:prstGeom>
        </p:spPr>
      </p:pic>
      <p:sp>
        <p:nvSpPr>
          <p:cNvPr id="8" name="object 3"/>
          <p:cNvSpPr txBox="1">
            <a:spLocks/>
          </p:cNvSpPr>
          <p:nvPr/>
        </p:nvSpPr>
        <p:spPr>
          <a:xfrm>
            <a:off x="1408149" y="2028225"/>
            <a:ext cx="6869075" cy="2444897"/>
          </a:xfrm>
          <a:prstGeom prst="rect">
            <a:avLst/>
          </a:prstGeom>
        </p:spPr>
        <p:txBody>
          <a:bodyPr vert="horz" wrap="square" lIns="0" tIns="13332" rIns="0" bIns="0" rtlCol="0" anchor="ctr">
            <a:spAutoFit/>
          </a:bodyPr>
          <a:lstStyle>
            <a:lvl1pPr algn="ctr" defTabSz="995690" rtl="0" eaLnBrk="1" latinLnBrk="0" hangingPunct="1">
              <a:spcBef>
                <a:spcPct val="0"/>
              </a:spcBef>
              <a:buNone/>
              <a:defRPr sz="4800" kern="1200">
                <a:solidFill>
                  <a:schemeClr val="tx1"/>
                </a:solidFill>
                <a:latin typeface="+mj-lt"/>
                <a:ea typeface="+mj-ea"/>
                <a:cs typeface="+mj-cs"/>
              </a:defRPr>
            </a:lvl1pPr>
          </a:lstStyle>
          <a:p>
            <a:pPr marL="0" marR="0" lvl="0" indent="0" algn="l" defTabSz="995690" rtl="0" eaLnBrk="1" fontAlgn="auto" latinLnBrk="0" hangingPunct="1">
              <a:lnSpc>
                <a:spcPct val="100000"/>
              </a:lnSpc>
              <a:spcBef>
                <a:spcPts val="0"/>
              </a:spcBef>
              <a:spcAft>
                <a:spcPts val="0"/>
              </a:spcAft>
              <a:buClrTx/>
              <a:buSzTx/>
              <a:buFontTx/>
              <a:buNone/>
              <a:tabLst/>
              <a:defRPr/>
            </a:pPr>
            <a:r>
              <a:rPr kumimoji="0" lang="cs-CZ" sz="4000" b="0" i="0" u="none" strike="noStrike" kern="1200" cap="none" spc="0" normalizeH="0" baseline="0" noProof="0" dirty="0">
                <a:ln>
                  <a:noFill/>
                </a:ln>
                <a:solidFill>
                  <a:prstClr val="black"/>
                </a:solidFill>
                <a:effectLst/>
                <a:uLnTx/>
                <a:uFillTx/>
                <a:latin typeface="Calibri"/>
                <a:ea typeface="+mj-ea"/>
                <a:cs typeface="+mj-cs"/>
              </a:rPr>
              <a:t>Prev-Centrum, </a:t>
            </a:r>
            <a:r>
              <a:rPr kumimoji="0" lang="cs-CZ" sz="4000" b="0" i="0" u="none" strike="noStrike" kern="1200" cap="none" spc="0" normalizeH="0" baseline="0" noProof="0" dirty="0" err="1">
                <a:ln>
                  <a:noFill/>
                </a:ln>
                <a:solidFill>
                  <a:prstClr val="black"/>
                </a:solidFill>
                <a:effectLst/>
                <a:uLnTx/>
                <a:uFillTx/>
                <a:latin typeface="Calibri"/>
                <a:ea typeface="+mj-ea"/>
                <a:cs typeface="+mj-cs"/>
              </a:rPr>
              <a:t>z.ú</a:t>
            </a:r>
            <a:r>
              <a:rPr kumimoji="0" lang="cs-CZ" sz="4000" b="0" i="0" u="none" strike="noStrike" kern="1200" cap="none" spc="0" normalizeH="0" baseline="0" noProof="0" dirty="0">
                <a:ln>
                  <a:noFill/>
                </a:ln>
                <a:solidFill>
                  <a:prstClr val="black"/>
                </a:solidFill>
                <a:effectLst/>
                <a:uLnTx/>
                <a:uFillTx/>
                <a:latin typeface="Calibri"/>
                <a:ea typeface="+mj-ea"/>
                <a:cs typeface="+mj-cs"/>
              </a:rPr>
              <a:t>.</a:t>
            </a:r>
          </a:p>
          <a:p>
            <a:pPr marL="0" marR="0" lvl="0" indent="0" algn="l" defTabSz="99569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600" normalizeH="0" baseline="0" noProof="0" dirty="0">
              <a:ln>
                <a:noFill/>
              </a:ln>
              <a:solidFill>
                <a:prstClr val="black"/>
              </a:solidFill>
              <a:effectLst/>
              <a:uLnTx/>
              <a:uFillTx/>
              <a:latin typeface="Calibri"/>
              <a:ea typeface="+mj-ea"/>
              <a:cs typeface="Arial" pitchFamily="34" charset="0"/>
            </a:endParaRPr>
          </a:p>
          <a:p>
            <a:pPr marL="0" marR="0" lvl="0" indent="0" algn="l" defTabSz="995690" rtl="0" eaLnBrk="1" fontAlgn="auto" latinLnBrk="0" hangingPunct="1">
              <a:lnSpc>
                <a:spcPct val="100000"/>
              </a:lnSpc>
              <a:spcBef>
                <a:spcPct val="0"/>
              </a:spcBef>
              <a:spcAft>
                <a:spcPts val="0"/>
              </a:spcAft>
              <a:buClrTx/>
              <a:buSzTx/>
              <a:buFontTx/>
              <a:buNone/>
              <a:tabLst/>
              <a:defRPr/>
            </a:pPr>
            <a:endParaRPr kumimoji="0" lang="cs-CZ" sz="1050" b="1" i="0" u="none" strike="noStrike" kern="1200" cap="none" spc="600" normalizeH="0" baseline="0" noProof="0" dirty="0">
              <a:ln>
                <a:noFill/>
              </a:ln>
              <a:solidFill>
                <a:prstClr val="black"/>
              </a:solidFill>
              <a:effectLst/>
              <a:uLnTx/>
              <a:uFillTx/>
              <a:latin typeface="Calibri"/>
              <a:ea typeface="+mj-ea"/>
              <a:cs typeface="Arial" pitchFamily="34" charset="0"/>
            </a:endParaRPr>
          </a:p>
          <a:p>
            <a:pPr marL="0" marR="0" lvl="0" indent="0" algn="l" defTabSz="995690" rtl="0" eaLnBrk="1" fontAlgn="auto" latinLnBrk="0" hangingPunct="1">
              <a:lnSpc>
                <a:spcPct val="100000"/>
              </a:lnSpc>
              <a:spcBef>
                <a:spcPct val="0"/>
              </a:spcBef>
              <a:spcAft>
                <a:spcPts val="0"/>
              </a:spcAft>
              <a:buClrTx/>
              <a:buSzTx/>
              <a:buFontTx/>
              <a:buNone/>
              <a:tabLst/>
              <a:defRPr/>
            </a:pPr>
            <a:r>
              <a:rPr kumimoji="0" lang="cs-CZ" sz="4800" b="1" i="0" u="none" strike="noStrike" kern="1200" cap="none" spc="600" normalizeH="0" baseline="0" noProof="0" dirty="0">
                <a:ln>
                  <a:noFill/>
                </a:ln>
                <a:solidFill>
                  <a:prstClr val="black"/>
                </a:solidFill>
                <a:effectLst/>
                <a:uLnTx/>
                <a:uFillTx/>
                <a:latin typeface="Calibri"/>
                <a:ea typeface="+mj-ea"/>
                <a:cs typeface="Arial" pitchFamily="34" charset="0"/>
              </a:rPr>
              <a:t>Konference 20 let prevence v komunitě</a:t>
            </a:r>
          </a:p>
        </p:txBody>
      </p:sp>
    </p:spTree>
    <p:extLst>
      <p:ext uri="{BB962C8B-B14F-4D97-AF65-F5344CB8AC3E}">
        <p14:creationId xmlns:p14="http://schemas.microsoft.com/office/powerpoint/2010/main" val="658848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90826" y="1059748"/>
            <a:ext cx="9436459" cy="5765594"/>
          </a:xfrm>
          <a:prstGeom prst="rect">
            <a:avLst/>
          </a:prstGeom>
          <a:noFill/>
        </p:spPr>
        <p:txBody>
          <a:bodyPr wrap="square" rIns="360000" numCol="1" spcCol="360000" rtlCol="0" anchor="t">
            <a:noAutofit/>
          </a:bodyPr>
          <a:lstStyle/>
          <a:p>
            <a:pPr marL="342900" indent="-342900">
              <a:buFont typeface="Arial" panose="020B0604020202020204" pitchFamily="34" charset="0"/>
              <a:buChar char="•"/>
            </a:pPr>
            <a:endParaRPr lang="cs-CZ" sz="900" dirty="0"/>
          </a:p>
          <a:p>
            <a:pPr lvl="1"/>
            <a:endParaRPr lang="cs-CZ" dirty="0"/>
          </a:p>
          <a:p>
            <a:pPr marL="840745" lvl="1" indent="-342900">
              <a:buFont typeface="Courier New" panose="02070309020205020404" pitchFamily="49" charset="0"/>
              <a:buChar char="o"/>
            </a:pPr>
            <a:endParaRPr lang="cs-CZ" dirty="0"/>
          </a:p>
          <a:p>
            <a:pPr marL="840745" lvl="1" indent="-342900">
              <a:buFont typeface="Courier New" panose="02070309020205020404" pitchFamily="49" charset="0"/>
              <a:buChar char="o"/>
            </a:pPr>
            <a:endParaRPr lang="cs-CZ" dirty="0"/>
          </a:p>
        </p:txBody>
      </p:sp>
      <p:cxnSp>
        <p:nvCxnSpPr>
          <p:cNvPr id="10" name="Straight Connector 9"/>
          <p:cNvCxnSpPr/>
          <p:nvPr/>
        </p:nvCxnSpPr>
        <p:spPr>
          <a:xfrm>
            <a:off x="666117" y="901082"/>
            <a:ext cx="9361168" cy="0"/>
          </a:xfrm>
          <a:prstGeom prst="line">
            <a:avLst/>
          </a:prstGeom>
          <a:ln>
            <a:solidFill>
              <a:schemeClr val="bg1">
                <a:alpha val="50000"/>
              </a:schemeClr>
            </a:solidFill>
            <a:prstDash val="sysDot"/>
          </a:ln>
          <a:effectLst/>
        </p:spPr>
        <p:style>
          <a:lnRef idx="1">
            <a:schemeClr val="accent1"/>
          </a:lnRef>
          <a:fillRef idx="0">
            <a:schemeClr val="accent1"/>
          </a:fillRef>
          <a:effectRef idx="0">
            <a:schemeClr val="accent1"/>
          </a:effectRef>
          <a:fontRef idx="minor">
            <a:schemeClr val="tx1"/>
          </a:fontRef>
        </p:style>
      </p:cxnSp>
      <p:sp>
        <p:nvSpPr>
          <p:cNvPr id="23" name="Nadpis 4"/>
          <p:cNvSpPr txBox="1">
            <a:spLocks/>
          </p:cNvSpPr>
          <p:nvPr/>
        </p:nvSpPr>
        <p:spPr>
          <a:xfrm>
            <a:off x="666116" y="0"/>
            <a:ext cx="9361169" cy="901082"/>
          </a:xfrm>
          <a:prstGeom prst="rect">
            <a:avLst/>
          </a:prstGeom>
          <a:gradFill>
            <a:gsLst>
              <a:gs pos="0">
                <a:srgbClr val="FFFF00"/>
              </a:gs>
              <a:gs pos="100000">
                <a:srgbClr val="FCDE04"/>
              </a:gs>
            </a:gsLst>
            <a:lin ang="0" scaled="0"/>
          </a:gradFill>
        </p:spPr>
        <p:txBody>
          <a:bodyPr vert="horz" lIns="432000" tIns="49785" rIns="99569" bIns="72000" rtlCol="0" anchor="ctr">
            <a:noAutofit/>
          </a:bodyPr>
          <a:lstStyle/>
          <a:p>
            <a:pPr>
              <a:spcBef>
                <a:spcPct val="0"/>
              </a:spcBef>
            </a:pPr>
            <a:r>
              <a:rPr lang="cs-CZ" sz="1800" b="1" dirty="0">
                <a:ln w="3175">
                  <a:noFill/>
                </a:ln>
                <a:latin typeface="Trebuchet MS" panose="020B0603020202020204" pitchFamily="34" charset="0"/>
                <a:cs typeface="Arial" pitchFamily="34" charset="0"/>
              </a:rPr>
              <a:t>SPOLUPRÁCE PREV-CENTRUM, Z.Ú. A MĚSTSKÉ ČÁSTI PRAHA 6 V RÁMCI NESPECIFICKÉ PRIMÁRNÍ PREVENCE RIZIKOVÉHO CHOVÁNÍ </a:t>
            </a:r>
          </a:p>
          <a:p>
            <a:pPr>
              <a:spcBef>
                <a:spcPct val="0"/>
              </a:spcBef>
            </a:pPr>
            <a:r>
              <a:rPr lang="cs-CZ" sz="1800" b="1" dirty="0">
                <a:ln w="3175">
                  <a:noFill/>
                </a:ln>
                <a:latin typeface="Trebuchet MS" panose="020B0603020202020204" pitchFamily="34" charset="0"/>
                <a:cs typeface="Arial" pitchFamily="34" charset="0"/>
              </a:rPr>
              <a:t>- FOTOSOUTĚŽ</a:t>
            </a:r>
          </a:p>
        </p:txBody>
      </p:sp>
      <p:sp>
        <p:nvSpPr>
          <p:cNvPr id="16" name="Nadpis 4"/>
          <p:cNvSpPr txBox="1">
            <a:spLocks/>
          </p:cNvSpPr>
          <p:nvPr/>
        </p:nvSpPr>
        <p:spPr>
          <a:xfrm>
            <a:off x="953094" y="7021037"/>
            <a:ext cx="9361169" cy="540226"/>
          </a:xfrm>
          <a:prstGeom prst="rect">
            <a:avLst/>
          </a:prstGeom>
          <a:noFill/>
        </p:spPr>
        <p:txBody>
          <a:bodyPr vert="horz" lIns="0" tIns="49785" rIns="99569" bIns="49785" rtlCol="0" anchor="ctr">
            <a:noAutofit/>
          </a:bodyPr>
          <a:lstStyle/>
          <a:p>
            <a:r>
              <a:rPr lang="fr-FR" sz="1600" spc="100" baseline="30000" dirty="0">
                <a:ea typeface="+mj-ea"/>
                <a:cs typeface="Arial" pitchFamily="34" charset="0"/>
              </a:rPr>
              <a:t>Prev—Centrum z.</a:t>
            </a:r>
            <a:r>
              <a:rPr lang="cs-CZ" sz="1600" spc="100" baseline="30000" dirty="0">
                <a:ea typeface="+mj-ea"/>
                <a:cs typeface="Arial" pitchFamily="34" charset="0"/>
              </a:rPr>
              <a:t>ú</a:t>
            </a:r>
            <a:r>
              <a:rPr lang="fr-FR" sz="1600" spc="100" baseline="30000" dirty="0">
                <a:ea typeface="+mj-ea"/>
                <a:cs typeface="Arial" pitchFamily="34" charset="0"/>
              </a:rPr>
              <a:t>.</a:t>
            </a:r>
            <a:r>
              <a:rPr lang="cs-CZ" sz="1600" spc="100" baseline="30000" dirty="0">
                <a:ea typeface="+mj-ea"/>
                <a:cs typeface="Arial" pitchFamily="34" charset="0"/>
              </a:rPr>
              <a:t>,</a:t>
            </a:r>
            <a:r>
              <a:rPr lang="fr-FR" sz="1600" spc="100" baseline="30000" dirty="0">
                <a:ea typeface="+mj-ea"/>
                <a:cs typeface="Arial" pitchFamily="34" charset="0"/>
              </a:rPr>
              <a:t> </a:t>
            </a:r>
            <a:r>
              <a:rPr lang="cs-CZ" sz="1600" b="1" spc="100" baseline="30000" dirty="0">
                <a:ea typeface="+mj-ea"/>
                <a:cs typeface="Arial" pitchFamily="34" charset="0"/>
              </a:rPr>
              <a:t>PROGRAMY PRIMÁRNÍ PREVENCE</a:t>
            </a:r>
            <a:r>
              <a:rPr lang="fr-FR" sz="1600" spc="100" baseline="30000" dirty="0">
                <a:ea typeface="+mj-ea"/>
                <a:cs typeface="Arial" pitchFamily="34" charset="0"/>
              </a:rPr>
              <a:t>  tel: 2</a:t>
            </a:r>
            <a:r>
              <a:rPr lang="cs-CZ" sz="1600" spc="100" baseline="30000" dirty="0">
                <a:ea typeface="+mj-ea"/>
                <a:cs typeface="Arial" pitchFamily="34" charset="0"/>
              </a:rPr>
              <a:t>42</a:t>
            </a:r>
            <a:r>
              <a:rPr lang="fr-FR" sz="1600" spc="100" baseline="30000" dirty="0">
                <a:ea typeface="+mj-ea"/>
                <a:cs typeface="Arial" pitchFamily="34" charset="0"/>
              </a:rPr>
              <a:t> </a:t>
            </a:r>
            <a:r>
              <a:rPr lang="cs-CZ" sz="1600" spc="100" baseline="30000" dirty="0">
                <a:ea typeface="+mj-ea"/>
                <a:cs typeface="Arial" pitchFamily="34" charset="0"/>
              </a:rPr>
              <a:t>498</a:t>
            </a:r>
            <a:r>
              <a:rPr lang="fr-FR" sz="1600" spc="100" baseline="30000" dirty="0">
                <a:ea typeface="+mj-ea"/>
                <a:cs typeface="Arial" pitchFamily="34" charset="0"/>
              </a:rPr>
              <a:t> </a:t>
            </a:r>
            <a:r>
              <a:rPr lang="cs-CZ" sz="1600" spc="100" baseline="30000" dirty="0">
                <a:ea typeface="+mj-ea"/>
                <a:cs typeface="Arial" pitchFamily="34" charset="0"/>
              </a:rPr>
              <a:t>335</a:t>
            </a:r>
            <a:r>
              <a:rPr lang="fr-FR" sz="1600" spc="100" baseline="30000" dirty="0">
                <a:ea typeface="+mj-ea"/>
                <a:cs typeface="Arial" pitchFamily="34" charset="0"/>
              </a:rPr>
              <a:t> / 77</a:t>
            </a:r>
            <a:r>
              <a:rPr lang="cs-CZ" sz="1600" spc="100" baseline="30000" dirty="0">
                <a:ea typeface="+mj-ea"/>
                <a:cs typeface="Arial" pitchFamily="34" charset="0"/>
              </a:rPr>
              <a:t>6</a:t>
            </a:r>
            <a:r>
              <a:rPr lang="fr-FR" sz="1600" spc="100" baseline="30000" dirty="0">
                <a:ea typeface="+mj-ea"/>
                <a:cs typeface="Arial" pitchFamily="34" charset="0"/>
              </a:rPr>
              <a:t> </a:t>
            </a:r>
            <a:r>
              <a:rPr lang="cs-CZ" sz="1600" spc="100" baseline="30000" dirty="0">
                <a:ea typeface="+mj-ea"/>
                <a:cs typeface="Arial" pitchFamily="34" charset="0"/>
              </a:rPr>
              <a:t>619</a:t>
            </a:r>
            <a:r>
              <a:rPr lang="fr-FR" sz="1600" spc="100" baseline="30000" dirty="0">
                <a:ea typeface="+mj-ea"/>
                <a:cs typeface="Arial" pitchFamily="34" charset="0"/>
              </a:rPr>
              <a:t> </a:t>
            </a:r>
            <a:r>
              <a:rPr lang="cs-CZ" sz="1600" spc="100" baseline="30000" dirty="0">
                <a:ea typeface="+mj-ea"/>
                <a:cs typeface="Arial" pitchFamily="34" charset="0"/>
              </a:rPr>
              <a:t>505</a:t>
            </a:r>
            <a:r>
              <a:rPr lang="fr-FR" sz="1600" spc="100" baseline="30000" dirty="0">
                <a:ea typeface="+mj-ea"/>
                <a:cs typeface="Arial" pitchFamily="34" charset="0"/>
              </a:rPr>
              <a:t> / email: p</a:t>
            </a:r>
            <a:r>
              <a:rPr lang="cs-CZ" sz="1600" spc="100" baseline="30000" dirty="0">
                <a:ea typeface="+mj-ea"/>
                <a:cs typeface="Arial" pitchFamily="34" charset="0"/>
              </a:rPr>
              <a:t>revence</a:t>
            </a:r>
            <a:r>
              <a:rPr lang="fr-FR" sz="1600" spc="100" baseline="30000" dirty="0">
                <a:ea typeface="+mj-ea"/>
                <a:cs typeface="Arial" pitchFamily="34" charset="0"/>
              </a:rPr>
              <a:t>@prevcentrum.cz / www.prevcentrum.cz</a:t>
            </a:r>
          </a:p>
        </p:txBody>
      </p:sp>
      <p:sp>
        <p:nvSpPr>
          <p:cNvPr id="8" name="Nadpis 4">
            <a:extLst>
              <a:ext uri="{FF2B5EF4-FFF2-40B4-BE49-F238E27FC236}">
                <a16:creationId xmlns:a16="http://schemas.microsoft.com/office/drawing/2014/main" id="{9BC4947C-A098-664C-86E1-C3D38E5334EB}"/>
              </a:ext>
            </a:extLst>
          </p:cNvPr>
          <p:cNvSpPr txBox="1">
            <a:spLocks/>
          </p:cNvSpPr>
          <p:nvPr/>
        </p:nvSpPr>
        <p:spPr>
          <a:xfrm>
            <a:off x="8937522" y="0"/>
            <a:ext cx="1089763" cy="901082"/>
          </a:xfrm>
          <a:prstGeom prst="rect">
            <a:avLst/>
          </a:prstGeom>
          <a:solidFill>
            <a:schemeClr val="bg1">
              <a:lumMod val="95000"/>
            </a:schemeClr>
          </a:solidFill>
        </p:spPr>
        <p:txBody>
          <a:bodyPr vert="horz" lIns="0" tIns="0" rIns="0" bIns="0" rtlCol="0" anchor="ctr">
            <a:noAutofit/>
          </a:bodyPr>
          <a:lstStyle/>
          <a:p>
            <a:pPr algn="ctr">
              <a:spcBef>
                <a:spcPct val="0"/>
              </a:spcBef>
            </a:pPr>
            <a:r>
              <a:rPr lang="cs-CZ" sz="1400" dirty="0">
                <a:ln w="3175">
                  <a:noFill/>
                </a:ln>
                <a:latin typeface="Trebuchet MS" panose="020B0603020202020204" pitchFamily="34" charset="0"/>
                <a:ea typeface="+mj-ea"/>
                <a:cs typeface="Arial" pitchFamily="34" charset="0"/>
              </a:rPr>
              <a:t>10</a:t>
            </a:r>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2171" y="1239143"/>
            <a:ext cx="3602641" cy="2409352"/>
          </a:xfrm>
          <a:prstGeom prst="rect">
            <a:avLst/>
          </a:prstGeom>
        </p:spPr>
      </p:pic>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3074" y="1224580"/>
            <a:ext cx="3614028" cy="2409352"/>
          </a:xfrm>
          <a:prstGeom prst="rect">
            <a:avLst/>
          </a:prstGeom>
        </p:spPr>
      </p:pic>
      <p:pic>
        <p:nvPicPr>
          <p:cNvPr id="4" name="Obráze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61119" y="2727309"/>
            <a:ext cx="3972575" cy="2400641"/>
          </a:xfrm>
          <a:prstGeom prst="rect">
            <a:avLst/>
          </a:prstGeom>
        </p:spPr>
      </p:pic>
      <p:pic>
        <p:nvPicPr>
          <p:cNvPr id="6" name="Obráze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31687" y="3982303"/>
            <a:ext cx="3577677" cy="2385444"/>
          </a:xfrm>
          <a:prstGeom prst="rect">
            <a:avLst/>
          </a:prstGeom>
        </p:spPr>
      </p:pic>
      <p:pic>
        <p:nvPicPr>
          <p:cNvPr id="7" name="Obrázek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44532" y="3967978"/>
            <a:ext cx="3617921" cy="2414093"/>
          </a:xfrm>
          <a:prstGeom prst="rect">
            <a:avLst/>
          </a:prstGeom>
        </p:spPr>
      </p:pic>
    </p:spTree>
    <p:extLst>
      <p:ext uri="{BB962C8B-B14F-4D97-AF65-F5344CB8AC3E}">
        <p14:creationId xmlns:p14="http://schemas.microsoft.com/office/powerpoint/2010/main" val="433581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66116" y="980415"/>
            <a:ext cx="8006397" cy="5961288"/>
          </a:xfrm>
          <a:prstGeom prst="rect">
            <a:avLst/>
          </a:prstGeom>
          <a:noFill/>
        </p:spPr>
        <p:txBody>
          <a:bodyPr wrap="square" rIns="360000" numCol="1" spcCol="360000" rtlCol="0" anchor="t">
            <a:noAutofit/>
          </a:bodyPr>
          <a:lstStyle/>
          <a:p>
            <a:pPr marL="342900" indent="-342900">
              <a:buFont typeface="Arial" panose="020B0604020202020204" pitchFamily="34" charset="0"/>
              <a:buChar char="•"/>
            </a:pPr>
            <a:r>
              <a:rPr lang="cs-CZ" sz="1600" dirty="0"/>
              <a:t>První cyklus pětiletého projektu ve spolupráci s městskou částí Praha 14 (dále jen MČ Praha 14) probíhal v letech 2014-2019.</a:t>
            </a:r>
          </a:p>
          <a:p>
            <a:pPr marL="342900" indent="-342900">
              <a:buFont typeface="Arial" panose="020B0604020202020204" pitchFamily="34" charset="0"/>
              <a:buChar char="•"/>
            </a:pPr>
            <a:endParaRPr lang="cs-CZ" sz="400" dirty="0"/>
          </a:p>
          <a:p>
            <a:pPr marL="342900" indent="-342900">
              <a:buFont typeface="Arial" panose="020B0604020202020204" pitchFamily="34" charset="0"/>
              <a:buChar char="•"/>
            </a:pPr>
            <a:r>
              <a:rPr lang="cs-CZ" sz="1600" dirty="0"/>
              <a:t>Druhý běh projektu probíhá v letech 2019-2024.</a:t>
            </a:r>
          </a:p>
          <a:p>
            <a:pPr marL="342900" indent="-342900">
              <a:buFont typeface="Arial" panose="020B0604020202020204" pitchFamily="34" charset="0"/>
              <a:buChar char="•"/>
            </a:pPr>
            <a:endParaRPr lang="cs-CZ" sz="400" dirty="0"/>
          </a:p>
          <a:p>
            <a:pPr marL="342900" indent="-342900">
              <a:buFont typeface="Arial" panose="020B0604020202020204" pitchFamily="34" charset="0"/>
              <a:buChar char="•"/>
            </a:pPr>
            <a:r>
              <a:rPr lang="cs-CZ" sz="1600" dirty="0"/>
              <a:t>Zapojeno šest základních škol zřizovaných MČ Praha 14.</a:t>
            </a:r>
          </a:p>
          <a:p>
            <a:pPr marL="342900" indent="-342900">
              <a:buFont typeface="Arial" panose="020B0604020202020204" pitchFamily="34" charset="0"/>
              <a:buChar char="•"/>
            </a:pPr>
            <a:endParaRPr lang="cs-CZ" sz="400" dirty="0"/>
          </a:p>
          <a:p>
            <a:pPr marL="342900" indent="-342900">
              <a:buFont typeface="Arial" panose="020B0604020202020204" pitchFamily="34" charset="0"/>
              <a:buChar char="•"/>
            </a:pPr>
            <a:r>
              <a:rPr lang="cs-CZ" sz="1600" dirty="0"/>
              <a:t>Komplexní zajištění programů prevence pro 2.-7. ročníky ZŠ.</a:t>
            </a:r>
          </a:p>
          <a:p>
            <a:pPr marL="342900" indent="-342900">
              <a:buFont typeface="Arial" panose="020B0604020202020204" pitchFamily="34" charset="0"/>
              <a:buChar char="•"/>
            </a:pPr>
            <a:endParaRPr lang="cs-CZ" sz="400" dirty="0"/>
          </a:p>
          <a:p>
            <a:pPr marL="342900" indent="-342900">
              <a:buFont typeface="Arial" panose="020B0604020202020204" pitchFamily="34" charset="0"/>
              <a:buChar char="•"/>
            </a:pPr>
            <a:r>
              <a:rPr lang="cs-CZ" sz="1600" dirty="0"/>
              <a:t>Pravidelné schůzky se školními metodiky prevence (2x ročně), závěrečné zprávy z realizace projektu, prezentace v novinách MČ Praha 14, účast na zasedání Komise bezpečnostní a prevence patologických jevů Prahy 14 a na Fóru primární prevence Prahy 14.</a:t>
            </a:r>
          </a:p>
          <a:p>
            <a:pPr marL="342900" indent="-342900">
              <a:buFont typeface="Arial" panose="020B0604020202020204" pitchFamily="34" charset="0"/>
              <a:buChar char="•"/>
            </a:pPr>
            <a:endParaRPr lang="cs-CZ" sz="400" dirty="0"/>
          </a:p>
          <a:p>
            <a:pPr marL="342900" indent="-342900">
              <a:buFont typeface="Arial" panose="020B0604020202020204" pitchFamily="34" charset="0"/>
              <a:buChar char="•"/>
            </a:pPr>
            <a:r>
              <a:rPr lang="cs-CZ" sz="1600" dirty="0"/>
              <a:t>V rámci projektu probíhá každoroční evaluace s žáky škol Prahy 14 pomocí anonymních evaluačních dotazníků.</a:t>
            </a:r>
          </a:p>
          <a:p>
            <a:pPr marL="342900" indent="-342900">
              <a:buFont typeface="Arial" panose="020B0604020202020204" pitchFamily="34" charset="0"/>
              <a:buChar char="•"/>
            </a:pPr>
            <a:endParaRPr lang="cs-CZ" sz="400" dirty="0"/>
          </a:p>
          <a:p>
            <a:pPr marL="342900" indent="-342900">
              <a:buFont typeface="Arial" panose="020B0604020202020204" pitchFamily="34" charset="0"/>
              <a:buChar char="•"/>
            </a:pPr>
            <a:endParaRPr lang="cs-CZ" sz="400" dirty="0"/>
          </a:p>
          <a:p>
            <a:pPr marL="342900" indent="-342900">
              <a:buFont typeface="Arial" panose="020B0604020202020204" pitchFamily="34" charset="0"/>
              <a:buChar char="•"/>
            </a:pPr>
            <a:r>
              <a:rPr lang="cs-CZ" sz="1600" dirty="0"/>
              <a:t>Strukturovaný dotazník jehož hlavním cílem je měření posunu třídy v postojích, názorech a znalostech v průběhu školního roku, během kterého probíhají interaktivní preventivní programy (5. – 7. třídy ZŠ), dotazník je distribuován na začátku a na konci školního roku</a:t>
            </a:r>
            <a:r>
              <a:rPr lang="cs-CZ" sz="1600" dirty="0" smtClean="0"/>
              <a:t>.</a:t>
            </a:r>
          </a:p>
          <a:p>
            <a:endParaRPr lang="cs-CZ" sz="400" dirty="0" smtClean="0"/>
          </a:p>
          <a:p>
            <a:pPr marL="342900" indent="-342900">
              <a:buFont typeface="Arial" panose="020B0604020202020204" pitchFamily="34" charset="0"/>
              <a:buChar char="•"/>
            </a:pPr>
            <a:endParaRPr lang="cs-CZ" sz="400" dirty="0"/>
          </a:p>
          <a:p>
            <a:pPr marL="342900" indent="-342900">
              <a:buFont typeface="Arial" panose="020B0604020202020204" pitchFamily="34" charset="0"/>
              <a:buChar char="•"/>
            </a:pPr>
            <a:r>
              <a:rPr lang="cs-CZ" sz="1600" dirty="0"/>
              <a:t>U žáků mladších (2. – 4. třída) je realizován dotazník pouze ve 4. třídě na konci školního roku z důvodu nižší kompetence žáků reflektovat vlastní postoje, chování a názory na zkoumanou problematiku – vhodnější je zachytit jednorázově subjektivní reflexi žáků za období uplynulých tří let</a:t>
            </a:r>
            <a:r>
              <a:rPr lang="cs-CZ" sz="1600" dirty="0" smtClean="0"/>
              <a:t>.</a:t>
            </a:r>
          </a:p>
          <a:p>
            <a:pPr marL="342900" indent="-342900">
              <a:buFont typeface="Arial" panose="020B0604020202020204" pitchFamily="34" charset="0"/>
              <a:buChar char="•"/>
            </a:pPr>
            <a:endParaRPr lang="cs-CZ" sz="400" dirty="0" smtClean="0"/>
          </a:p>
          <a:p>
            <a:pPr marL="342900" indent="-342900">
              <a:buFont typeface="Arial" panose="020B0604020202020204" pitchFamily="34" charset="0"/>
              <a:buChar char="•"/>
            </a:pPr>
            <a:r>
              <a:rPr lang="cs-CZ" sz="1600" dirty="0"/>
              <a:t>Dotazník mapuje také sociální klima třídy, zkušenosti žáků s výskytem rizikového/problémového chování ve škole, a spokojenost žáků s programem</a:t>
            </a:r>
            <a:r>
              <a:rPr lang="cs-CZ" sz="1600" dirty="0" smtClean="0"/>
              <a:t>.</a:t>
            </a:r>
            <a:endParaRPr lang="cs-CZ" sz="1600" dirty="0"/>
          </a:p>
          <a:p>
            <a:pPr marL="342900" indent="-342900">
              <a:buFont typeface="Arial" panose="020B0604020202020204" pitchFamily="34" charset="0"/>
              <a:buChar char="•"/>
            </a:pPr>
            <a:endParaRPr lang="cs-CZ" sz="400" dirty="0"/>
          </a:p>
          <a:p>
            <a:pPr marL="342900" indent="-342900">
              <a:buFont typeface="Arial" panose="020B0604020202020204" pitchFamily="34" charset="0"/>
              <a:buChar char="•"/>
            </a:pPr>
            <a:r>
              <a:rPr lang="cs-CZ" sz="1600" dirty="0"/>
              <a:t>Příprava a analýza dotazníků je realizována zkušeným psychologem a sociologem.</a:t>
            </a:r>
          </a:p>
          <a:p>
            <a:pPr marL="342900" indent="-342900">
              <a:buFont typeface="Arial" panose="020B0604020202020204" pitchFamily="34" charset="0"/>
              <a:buChar char="•"/>
            </a:pPr>
            <a:endParaRPr lang="cs-CZ" sz="1400" dirty="0"/>
          </a:p>
          <a:p>
            <a:pPr marL="342900" indent="-342900">
              <a:buFont typeface="Arial" panose="020B0604020202020204" pitchFamily="34" charset="0"/>
              <a:buChar char="•"/>
            </a:pPr>
            <a:endParaRPr lang="cs-CZ" sz="1400" dirty="0"/>
          </a:p>
        </p:txBody>
      </p:sp>
      <p:cxnSp>
        <p:nvCxnSpPr>
          <p:cNvPr id="10" name="Straight Connector 9"/>
          <p:cNvCxnSpPr/>
          <p:nvPr/>
        </p:nvCxnSpPr>
        <p:spPr>
          <a:xfrm>
            <a:off x="666117" y="901082"/>
            <a:ext cx="9361168" cy="0"/>
          </a:xfrm>
          <a:prstGeom prst="line">
            <a:avLst/>
          </a:prstGeom>
          <a:ln>
            <a:solidFill>
              <a:schemeClr val="bg1">
                <a:alpha val="50000"/>
              </a:schemeClr>
            </a:solidFill>
            <a:prstDash val="sysDot"/>
          </a:ln>
          <a:effectLst/>
        </p:spPr>
        <p:style>
          <a:lnRef idx="1">
            <a:schemeClr val="accent1"/>
          </a:lnRef>
          <a:fillRef idx="0">
            <a:schemeClr val="accent1"/>
          </a:fillRef>
          <a:effectRef idx="0">
            <a:schemeClr val="accent1"/>
          </a:effectRef>
          <a:fontRef idx="minor">
            <a:schemeClr val="tx1"/>
          </a:fontRef>
        </p:style>
      </p:cxnSp>
      <p:sp>
        <p:nvSpPr>
          <p:cNvPr id="23" name="Nadpis 4"/>
          <p:cNvSpPr txBox="1">
            <a:spLocks/>
          </p:cNvSpPr>
          <p:nvPr/>
        </p:nvSpPr>
        <p:spPr>
          <a:xfrm>
            <a:off x="666116" y="0"/>
            <a:ext cx="9361169" cy="901082"/>
          </a:xfrm>
          <a:prstGeom prst="rect">
            <a:avLst/>
          </a:prstGeom>
          <a:gradFill>
            <a:gsLst>
              <a:gs pos="0">
                <a:srgbClr val="FFFF00"/>
              </a:gs>
              <a:gs pos="100000">
                <a:srgbClr val="FCDE04"/>
              </a:gs>
            </a:gsLst>
            <a:lin ang="0" scaled="0"/>
          </a:gradFill>
        </p:spPr>
        <p:txBody>
          <a:bodyPr vert="horz" lIns="432000" tIns="49785" rIns="99569" bIns="72000" rtlCol="0" anchor="ctr">
            <a:noAutofit/>
          </a:bodyPr>
          <a:lstStyle/>
          <a:p>
            <a:pPr>
              <a:spcBef>
                <a:spcPct val="0"/>
              </a:spcBef>
            </a:pPr>
            <a:r>
              <a:rPr lang="cs-CZ" sz="2500" b="1" dirty="0">
                <a:ln w="3175">
                  <a:noFill/>
                </a:ln>
                <a:latin typeface="Trebuchet MS" panose="020B0603020202020204" pitchFamily="34" charset="0"/>
                <a:cs typeface="Arial" pitchFamily="34" charset="0"/>
              </a:rPr>
              <a:t>SPOLUPRÁCE PREV-CENTRUM, Z.Ú. SE ZÁKLADNÍMI </a:t>
            </a:r>
          </a:p>
          <a:p>
            <a:pPr>
              <a:spcBef>
                <a:spcPct val="0"/>
              </a:spcBef>
            </a:pPr>
            <a:r>
              <a:rPr lang="cs-CZ" sz="2500" b="1" dirty="0">
                <a:ln w="3175">
                  <a:noFill/>
                </a:ln>
                <a:latin typeface="Trebuchet MS" panose="020B0603020202020204" pitchFamily="34" charset="0"/>
                <a:cs typeface="Arial" pitchFamily="34" charset="0"/>
              </a:rPr>
              <a:t>ŠKOLAMI ZŘIZOVANÝMI MĚSTSKOU ČÁSTÍ PRAHA 14</a:t>
            </a:r>
          </a:p>
        </p:txBody>
      </p:sp>
      <p:sp>
        <p:nvSpPr>
          <p:cNvPr id="16" name="Nadpis 4"/>
          <p:cNvSpPr txBox="1">
            <a:spLocks/>
          </p:cNvSpPr>
          <p:nvPr/>
        </p:nvSpPr>
        <p:spPr>
          <a:xfrm>
            <a:off x="1010244" y="7021037"/>
            <a:ext cx="9361169" cy="540226"/>
          </a:xfrm>
          <a:prstGeom prst="rect">
            <a:avLst/>
          </a:prstGeom>
          <a:noFill/>
        </p:spPr>
        <p:txBody>
          <a:bodyPr vert="horz" lIns="0" tIns="49785" rIns="99569" bIns="49785" rtlCol="0" anchor="ctr">
            <a:noAutofit/>
          </a:bodyPr>
          <a:lstStyle/>
          <a:p>
            <a:r>
              <a:rPr lang="fr-FR" sz="1600" spc="100" baseline="30000" dirty="0">
                <a:ea typeface="+mj-ea"/>
                <a:cs typeface="Arial" pitchFamily="34" charset="0"/>
              </a:rPr>
              <a:t>Prev—Centrum z.</a:t>
            </a:r>
            <a:r>
              <a:rPr lang="cs-CZ" sz="1600" spc="100" baseline="30000" dirty="0">
                <a:ea typeface="+mj-ea"/>
                <a:cs typeface="Arial" pitchFamily="34" charset="0"/>
              </a:rPr>
              <a:t>ú</a:t>
            </a:r>
            <a:r>
              <a:rPr lang="fr-FR" sz="1600" spc="100" baseline="30000" dirty="0">
                <a:ea typeface="+mj-ea"/>
                <a:cs typeface="Arial" pitchFamily="34" charset="0"/>
              </a:rPr>
              <a:t>.</a:t>
            </a:r>
            <a:r>
              <a:rPr lang="cs-CZ" sz="1600" spc="100" baseline="30000" dirty="0">
                <a:ea typeface="+mj-ea"/>
                <a:cs typeface="Arial" pitchFamily="34" charset="0"/>
              </a:rPr>
              <a:t>,</a:t>
            </a:r>
            <a:r>
              <a:rPr lang="fr-FR" sz="1600" spc="100" baseline="30000" dirty="0">
                <a:ea typeface="+mj-ea"/>
                <a:cs typeface="Arial" pitchFamily="34" charset="0"/>
              </a:rPr>
              <a:t> </a:t>
            </a:r>
            <a:r>
              <a:rPr lang="cs-CZ" sz="1600" b="1" spc="100" baseline="30000" dirty="0">
                <a:ea typeface="+mj-ea"/>
                <a:cs typeface="Arial" pitchFamily="34" charset="0"/>
              </a:rPr>
              <a:t>PROGRAMY PRIMÁRNÍ PREVENCE</a:t>
            </a:r>
            <a:r>
              <a:rPr lang="fr-FR" sz="1600" spc="100" baseline="30000" dirty="0">
                <a:ea typeface="+mj-ea"/>
                <a:cs typeface="Arial" pitchFamily="34" charset="0"/>
              </a:rPr>
              <a:t>  tel: 2</a:t>
            </a:r>
            <a:r>
              <a:rPr lang="cs-CZ" sz="1600" spc="100" baseline="30000" dirty="0">
                <a:ea typeface="+mj-ea"/>
                <a:cs typeface="Arial" pitchFamily="34" charset="0"/>
              </a:rPr>
              <a:t>42</a:t>
            </a:r>
            <a:r>
              <a:rPr lang="fr-FR" sz="1600" spc="100" baseline="30000" dirty="0">
                <a:ea typeface="+mj-ea"/>
                <a:cs typeface="Arial" pitchFamily="34" charset="0"/>
              </a:rPr>
              <a:t> </a:t>
            </a:r>
            <a:r>
              <a:rPr lang="cs-CZ" sz="1600" spc="100" baseline="30000" dirty="0">
                <a:ea typeface="+mj-ea"/>
                <a:cs typeface="Arial" pitchFamily="34" charset="0"/>
              </a:rPr>
              <a:t>498</a:t>
            </a:r>
            <a:r>
              <a:rPr lang="fr-FR" sz="1600" spc="100" baseline="30000" dirty="0">
                <a:ea typeface="+mj-ea"/>
                <a:cs typeface="Arial" pitchFamily="34" charset="0"/>
              </a:rPr>
              <a:t> </a:t>
            </a:r>
            <a:r>
              <a:rPr lang="cs-CZ" sz="1600" spc="100" baseline="30000" dirty="0">
                <a:ea typeface="+mj-ea"/>
                <a:cs typeface="Arial" pitchFamily="34" charset="0"/>
              </a:rPr>
              <a:t>335</a:t>
            </a:r>
            <a:r>
              <a:rPr lang="fr-FR" sz="1600" spc="100" baseline="30000" dirty="0">
                <a:ea typeface="+mj-ea"/>
                <a:cs typeface="Arial" pitchFamily="34" charset="0"/>
              </a:rPr>
              <a:t> / 77</a:t>
            </a:r>
            <a:r>
              <a:rPr lang="cs-CZ" sz="1600" spc="100" baseline="30000" dirty="0">
                <a:ea typeface="+mj-ea"/>
                <a:cs typeface="Arial" pitchFamily="34" charset="0"/>
              </a:rPr>
              <a:t>6</a:t>
            </a:r>
            <a:r>
              <a:rPr lang="fr-FR" sz="1600" spc="100" baseline="30000" dirty="0">
                <a:ea typeface="+mj-ea"/>
                <a:cs typeface="Arial" pitchFamily="34" charset="0"/>
              </a:rPr>
              <a:t> </a:t>
            </a:r>
            <a:r>
              <a:rPr lang="cs-CZ" sz="1600" spc="100" baseline="30000" dirty="0">
                <a:ea typeface="+mj-ea"/>
                <a:cs typeface="Arial" pitchFamily="34" charset="0"/>
              </a:rPr>
              <a:t>619</a:t>
            </a:r>
            <a:r>
              <a:rPr lang="fr-FR" sz="1600" spc="100" baseline="30000" dirty="0">
                <a:ea typeface="+mj-ea"/>
                <a:cs typeface="Arial" pitchFamily="34" charset="0"/>
              </a:rPr>
              <a:t> </a:t>
            </a:r>
            <a:r>
              <a:rPr lang="cs-CZ" sz="1600" spc="100" baseline="30000" dirty="0">
                <a:ea typeface="+mj-ea"/>
                <a:cs typeface="Arial" pitchFamily="34" charset="0"/>
              </a:rPr>
              <a:t>505</a:t>
            </a:r>
            <a:r>
              <a:rPr lang="fr-FR" sz="1600" spc="100" baseline="30000" dirty="0">
                <a:ea typeface="+mj-ea"/>
                <a:cs typeface="Arial" pitchFamily="34" charset="0"/>
              </a:rPr>
              <a:t> / email: p</a:t>
            </a:r>
            <a:r>
              <a:rPr lang="cs-CZ" sz="1600" spc="100" baseline="30000" dirty="0">
                <a:ea typeface="+mj-ea"/>
                <a:cs typeface="Arial" pitchFamily="34" charset="0"/>
              </a:rPr>
              <a:t>revence</a:t>
            </a:r>
            <a:r>
              <a:rPr lang="fr-FR" sz="1600" spc="100" baseline="30000" dirty="0">
                <a:ea typeface="+mj-ea"/>
                <a:cs typeface="Arial" pitchFamily="34" charset="0"/>
              </a:rPr>
              <a:t>@prevcentrum.cz / www.prevcentrum.cz</a:t>
            </a:r>
          </a:p>
        </p:txBody>
      </p:sp>
      <p:sp>
        <p:nvSpPr>
          <p:cNvPr id="7" name="Rectangle 16"/>
          <p:cNvSpPr/>
          <p:nvPr/>
        </p:nvSpPr>
        <p:spPr>
          <a:xfrm>
            <a:off x="8423130" y="1802164"/>
            <a:ext cx="1948283" cy="15348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cs-CZ" sz="2000" b="1" dirty="0">
                <a:solidFill>
                  <a:schemeClr val="bg1"/>
                </a:solidFill>
                <a:cs typeface="Arial" pitchFamily="34" charset="0"/>
              </a:rPr>
              <a:t>6 základních škol zřizovaných MČ Praha 14 = cca 2 </a:t>
            </a:r>
            <a:r>
              <a:rPr lang="cs-CZ" sz="2000" b="1" dirty="0" smtClean="0">
                <a:solidFill>
                  <a:schemeClr val="bg1"/>
                </a:solidFill>
                <a:cs typeface="Arial" pitchFamily="34" charset="0"/>
              </a:rPr>
              <a:t>500 žáků</a:t>
            </a:r>
            <a:endParaRPr lang="cs-CZ" sz="2000" b="1" dirty="0">
              <a:solidFill>
                <a:schemeClr val="bg1"/>
              </a:solidFill>
              <a:cs typeface="Arial" pitchFamily="34" charset="0"/>
            </a:endParaRPr>
          </a:p>
        </p:txBody>
      </p:sp>
      <p:sp>
        <p:nvSpPr>
          <p:cNvPr id="8" name="Nadpis 4">
            <a:extLst>
              <a:ext uri="{FF2B5EF4-FFF2-40B4-BE49-F238E27FC236}">
                <a16:creationId xmlns:a16="http://schemas.microsoft.com/office/drawing/2014/main" id="{2A6C5E48-9432-7443-96AA-A7B7187AE27D}"/>
              </a:ext>
            </a:extLst>
          </p:cNvPr>
          <p:cNvSpPr txBox="1">
            <a:spLocks/>
          </p:cNvSpPr>
          <p:nvPr/>
        </p:nvSpPr>
        <p:spPr>
          <a:xfrm>
            <a:off x="8937522" y="0"/>
            <a:ext cx="1089763" cy="901082"/>
          </a:xfrm>
          <a:prstGeom prst="rect">
            <a:avLst/>
          </a:prstGeom>
          <a:solidFill>
            <a:schemeClr val="bg1">
              <a:lumMod val="95000"/>
            </a:schemeClr>
          </a:solidFill>
        </p:spPr>
        <p:txBody>
          <a:bodyPr vert="horz" lIns="0" tIns="0" rIns="0" bIns="0" rtlCol="0" anchor="ctr">
            <a:noAutofit/>
          </a:bodyPr>
          <a:lstStyle/>
          <a:p>
            <a:pPr algn="ctr">
              <a:spcBef>
                <a:spcPct val="0"/>
              </a:spcBef>
            </a:pPr>
            <a:r>
              <a:rPr lang="cs-CZ" sz="1400" dirty="0">
                <a:ln w="3175">
                  <a:noFill/>
                </a:ln>
                <a:latin typeface="Trebuchet MS" panose="020B0603020202020204" pitchFamily="34" charset="0"/>
                <a:ea typeface="+mj-ea"/>
                <a:cs typeface="Arial" pitchFamily="34" charset="0"/>
              </a:rPr>
              <a:t>11</a:t>
            </a:r>
          </a:p>
        </p:txBody>
      </p:sp>
    </p:spTree>
    <p:extLst>
      <p:ext uri="{BB962C8B-B14F-4D97-AF65-F5344CB8AC3E}">
        <p14:creationId xmlns:p14="http://schemas.microsoft.com/office/powerpoint/2010/main" val="1538215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66116" y="1181100"/>
            <a:ext cx="9361168" cy="5722052"/>
          </a:xfrm>
          <a:prstGeom prst="rect">
            <a:avLst/>
          </a:prstGeom>
          <a:noFill/>
        </p:spPr>
        <p:txBody>
          <a:bodyPr wrap="square" rIns="360000" numCol="1" spcCol="360000" rtlCol="0" anchor="t">
            <a:noAutofit/>
          </a:bodyPr>
          <a:lstStyle/>
          <a:p>
            <a:pPr marL="457200" indent="-457200">
              <a:buFont typeface="Arial" panose="020B0604020202020204" pitchFamily="34" charset="0"/>
              <a:buChar char="•"/>
            </a:pPr>
            <a:endParaRPr lang="cs-CZ" dirty="0"/>
          </a:p>
        </p:txBody>
      </p:sp>
      <p:cxnSp>
        <p:nvCxnSpPr>
          <p:cNvPr id="10" name="Straight Connector 9"/>
          <p:cNvCxnSpPr/>
          <p:nvPr/>
        </p:nvCxnSpPr>
        <p:spPr>
          <a:xfrm>
            <a:off x="666117" y="901082"/>
            <a:ext cx="9361168" cy="0"/>
          </a:xfrm>
          <a:prstGeom prst="line">
            <a:avLst/>
          </a:prstGeom>
          <a:ln>
            <a:solidFill>
              <a:schemeClr val="bg1">
                <a:alpha val="50000"/>
              </a:schemeClr>
            </a:solidFill>
            <a:prstDash val="sysDot"/>
          </a:ln>
          <a:effectLst/>
        </p:spPr>
        <p:style>
          <a:lnRef idx="1">
            <a:schemeClr val="accent1"/>
          </a:lnRef>
          <a:fillRef idx="0">
            <a:schemeClr val="accent1"/>
          </a:fillRef>
          <a:effectRef idx="0">
            <a:schemeClr val="accent1"/>
          </a:effectRef>
          <a:fontRef idx="minor">
            <a:schemeClr val="tx1"/>
          </a:fontRef>
        </p:style>
      </p:cxnSp>
      <p:sp>
        <p:nvSpPr>
          <p:cNvPr id="23" name="Nadpis 4"/>
          <p:cNvSpPr txBox="1">
            <a:spLocks/>
          </p:cNvSpPr>
          <p:nvPr/>
        </p:nvSpPr>
        <p:spPr>
          <a:xfrm>
            <a:off x="666116" y="0"/>
            <a:ext cx="9361169" cy="901082"/>
          </a:xfrm>
          <a:prstGeom prst="rect">
            <a:avLst/>
          </a:prstGeom>
          <a:gradFill>
            <a:gsLst>
              <a:gs pos="0">
                <a:srgbClr val="FFFF00"/>
              </a:gs>
              <a:gs pos="100000">
                <a:srgbClr val="FCDE04"/>
              </a:gs>
            </a:gsLst>
            <a:lin ang="0" scaled="0"/>
          </a:gradFill>
        </p:spPr>
        <p:txBody>
          <a:bodyPr vert="horz" lIns="432000" tIns="49785" rIns="99569" bIns="72000" rtlCol="0" anchor="ctr">
            <a:noAutofit/>
          </a:bodyPr>
          <a:lstStyle/>
          <a:p>
            <a:pPr>
              <a:spcBef>
                <a:spcPct val="0"/>
              </a:spcBef>
            </a:pPr>
            <a:r>
              <a:rPr lang="cs-CZ" b="1" dirty="0">
                <a:ln w="3175">
                  <a:noFill/>
                </a:ln>
                <a:latin typeface="Trebuchet MS" panose="020B0603020202020204" pitchFamily="34" charset="0"/>
                <a:ea typeface="+mj-ea"/>
                <a:cs typeface="Arial" pitchFamily="34" charset="0"/>
              </a:rPr>
              <a:t>SPOLUPRÁCE PREV-CENTRUM, Z.Ú. SE ZÁKLADNÍMI </a:t>
            </a:r>
          </a:p>
          <a:p>
            <a:pPr>
              <a:spcBef>
                <a:spcPct val="0"/>
              </a:spcBef>
            </a:pPr>
            <a:r>
              <a:rPr lang="cs-CZ" b="1" dirty="0">
                <a:ln w="3175">
                  <a:noFill/>
                </a:ln>
                <a:latin typeface="Trebuchet MS" panose="020B0603020202020204" pitchFamily="34" charset="0"/>
                <a:ea typeface="+mj-ea"/>
                <a:cs typeface="Arial" pitchFamily="34" charset="0"/>
              </a:rPr>
              <a:t>ŠKOLAMI DALŠÍCH MĚSTSKÝCH ČÁSTÍ HL. M. PRAHY A SE ŠKOLAMI MIMOPRAŽSKÝMI</a:t>
            </a:r>
          </a:p>
        </p:txBody>
      </p:sp>
      <p:sp>
        <p:nvSpPr>
          <p:cNvPr id="16" name="Nadpis 4"/>
          <p:cNvSpPr txBox="1">
            <a:spLocks/>
          </p:cNvSpPr>
          <p:nvPr/>
        </p:nvSpPr>
        <p:spPr>
          <a:xfrm>
            <a:off x="1010244" y="7021037"/>
            <a:ext cx="9361169" cy="540226"/>
          </a:xfrm>
          <a:prstGeom prst="rect">
            <a:avLst/>
          </a:prstGeom>
          <a:noFill/>
        </p:spPr>
        <p:txBody>
          <a:bodyPr vert="horz" lIns="0" tIns="49785" rIns="99569" bIns="49785" rtlCol="0" anchor="ctr">
            <a:noAutofit/>
          </a:bodyPr>
          <a:lstStyle/>
          <a:p>
            <a:r>
              <a:rPr lang="fr-FR" sz="1600" spc="100" baseline="30000" dirty="0">
                <a:ea typeface="+mj-ea"/>
                <a:cs typeface="Arial" pitchFamily="34" charset="0"/>
              </a:rPr>
              <a:t>Prev—Centrum z.</a:t>
            </a:r>
            <a:r>
              <a:rPr lang="cs-CZ" sz="1600" spc="100" baseline="30000" dirty="0">
                <a:ea typeface="+mj-ea"/>
                <a:cs typeface="Arial" pitchFamily="34" charset="0"/>
              </a:rPr>
              <a:t>ú</a:t>
            </a:r>
            <a:r>
              <a:rPr lang="fr-FR" sz="1600" spc="100" baseline="30000" dirty="0">
                <a:ea typeface="+mj-ea"/>
                <a:cs typeface="Arial" pitchFamily="34" charset="0"/>
              </a:rPr>
              <a:t>.</a:t>
            </a:r>
            <a:r>
              <a:rPr lang="cs-CZ" sz="1600" spc="100" baseline="30000" dirty="0">
                <a:ea typeface="+mj-ea"/>
                <a:cs typeface="Arial" pitchFamily="34" charset="0"/>
              </a:rPr>
              <a:t>,</a:t>
            </a:r>
            <a:r>
              <a:rPr lang="fr-FR" sz="1600" spc="100" baseline="30000" dirty="0">
                <a:ea typeface="+mj-ea"/>
                <a:cs typeface="Arial" pitchFamily="34" charset="0"/>
              </a:rPr>
              <a:t> </a:t>
            </a:r>
            <a:r>
              <a:rPr lang="cs-CZ" sz="1600" b="1" spc="100" baseline="30000" dirty="0">
                <a:ea typeface="+mj-ea"/>
                <a:cs typeface="Arial" pitchFamily="34" charset="0"/>
              </a:rPr>
              <a:t>PROGRAMY PRIMÁRNÍ PREVENCE</a:t>
            </a:r>
            <a:r>
              <a:rPr lang="fr-FR" sz="1600" spc="100" baseline="30000" dirty="0">
                <a:ea typeface="+mj-ea"/>
                <a:cs typeface="Arial" pitchFamily="34" charset="0"/>
              </a:rPr>
              <a:t>  tel: 2</a:t>
            </a:r>
            <a:r>
              <a:rPr lang="cs-CZ" sz="1600" spc="100" baseline="30000" dirty="0">
                <a:ea typeface="+mj-ea"/>
                <a:cs typeface="Arial" pitchFamily="34" charset="0"/>
              </a:rPr>
              <a:t>42</a:t>
            </a:r>
            <a:r>
              <a:rPr lang="fr-FR" sz="1600" spc="100" baseline="30000" dirty="0">
                <a:ea typeface="+mj-ea"/>
                <a:cs typeface="Arial" pitchFamily="34" charset="0"/>
              </a:rPr>
              <a:t> </a:t>
            </a:r>
            <a:r>
              <a:rPr lang="cs-CZ" sz="1600" spc="100" baseline="30000" dirty="0">
                <a:ea typeface="+mj-ea"/>
                <a:cs typeface="Arial" pitchFamily="34" charset="0"/>
              </a:rPr>
              <a:t>498</a:t>
            </a:r>
            <a:r>
              <a:rPr lang="fr-FR" sz="1600" spc="100" baseline="30000" dirty="0">
                <a:ea typeface="+mj-ea"/>
                <a:cs typeface="Arial" pitchFamily="34" charset="0"/>
              </a:rPr>
              <a:t> </a:t>
            </a:r>
            <a:r>
              <a:rPr lang="cs-CZ" sz="1600" spc="100" baseline="30000" dirty="0">
                <a:ea typeface="+mj-ea"/>
                <a:cs typeface="Arial" pitchFamily="34" charset="0"/>
              </a:rPr>
              <a:t>335</a:t>
            </a:r>
            <a:r>
              <a:rPr lang="fr-FR" sz="1600" spc="100" baseline="30000" dirty="0">
                <a:ea typeface="+mj-ea"/>
                <a:cs typeface="Arial" pitchFamily="34" charset="0"/>
              </a:rPr>
              <a:t> / 77</a:t>
            </a:r>
            <a:r>
              <a:rPr lang="cs-CZ" sz="1600" spc="100" baseline="30000" dirty="0">
                <a:ea typeface="+mj-ea"/>
                <a:cs typeface="Arial" pitchFamily="34" charset="0"/>
              </a:rPr>
              <a:t>6</a:t>
            </a:r>
            <a:r>
              <a:rPr lang="fr-FR" sz="1600" spc="100" baseline="30000" dirty="0">
                <a:ea typeface="+mj-ea"/>
                <a:cs typeface="Arial" pitchFamily="34" charset="0"/>
              </a:rPr>
              <a:t> </a:t>
            </a:r>
            <a:r>
              <a:rPr lang="cs-CZ" sz="1600" spc="100" baseline="30000" dirty="0">
                <a:ea typeface="+mj-ea"/>
                <a:cs typeface="Arial" pitchFamily="34" charset="0"/>
              </a:rPr>
              <a:t>619</a:t>
            </a:r>
            <a:r>
              <a:rPr lang="fr-FR" sz="1600" spc="100" baseline="30000" dirty="0">
                <a:ea typeface="+mj-ea"/>
                <a:cs typeface="Arial" pitchFamily="34" charset="0"/>
              </a:rPr>
              <a:t> </a:t>
            </a:r>
            <a:r>
              <a:rPr lang="cs-CZ" sz="1600" spc="100" baseline="30000" dirty="0">
                <a:ea typeface="+mj-ea"/>
                <a:cs typeface="Arial" pitchFamily="34" charset="0"/>
              </a:rPr>
              <a:t>505</a:t>
            </a:r>
            <a:r>
              <a:rPr lang="fr-FR" sz="1600" spc="100" baseline="30000" dirty="0">
                <a:ea typeface="+mj-ea"/>
                <a:cs typeface="Arial" pitchFamily="34" charset="0"/>
              </a:rPr>
              <a:t> / email: p</a:t>
            </a:r>
            <a:r>
              <a:rPr lang="cs-CZ" sz="1600" spc="100" baseline="30000" dirty="0">
                <a:ea typeface="+mj-ea"/>
                <a:cs typeface="Arial" pitchFamily="34" charset="0"/>
              </a:rPr>
              <a:t>revence</a:t>
            </a:r>
            <a:r>
              <a:rPr lang="fr-FR" sz="1600" spc="100" baseline="30000" dirty="0">
                <a:ea typeface="+mj-ea"/>
                <a:cs typeface="Arial" pitchFamily="34" charset="0"/>
              </a:rPr>
              <a:t>@prevcentrum.cz / www.prevcentrum.cz</a:t>
            </a:r>
          </a:p>
        </p:txBody>
      </p:sp>
      <p:sp>
        <p:nvSpPr>
          <p:cNvPr id="9" name="Nadpis 4">
            <a:extLst>
              <a:ext uri="{FF2B5EF4-FFF2-40B4-BE49-F238E27FC236}">
                <a16:creationId xmlns:a16="http://schemas.microsoft.com/office/drawing/2014/main" id="{734E9951-7952-3341-8858-6A3AB5E9BBC5}"/>
              </a:ext>
            </a:extLst>
          </p:cNvPr>
          <p:cNvSpPr txBox="1">
            <a:spLocks/>
          </p:cNvSpPr>
          <p:nvPr/>
        </p:nvSpPr>
        <p:spPr>
          <a:xfrm>
            <a:off x="8937522" y="0"/>
            <a:ext cx="1089763" cy="901082"/>
          </a:xfrm>
          <a:prstGeom prst="rect">
            <a:avLst/>
          </a:prstGeom>
          <a:solidFill>
            <a:schemeClr val="bg1">
              <a:lumMod val="95000"/>
            </a:schemeClr>
          </a:solidFill>
        </p:spPr>
        <p:txBody>
          <a:bodyPr vert="horz" lIns="0" tIns="0" rIns="0" bIns="0" rtlCol="0" anchor="ctr">
            <a:noAutofit/>
          </a:bodyPr>
          <a:lstStyle/>
          <a:p>
            <a:pPr algn="ctr">
              <a:spcBef>
                <a:spcPct val="0"/>
              </a:spcBef>
            </a:pPr>
            <a:r>
              <a:rPr lang="cs-CZ" sz="1400" dirty="0">
                <a:ln w="3175">
                  <a:noFill/>
                </a:ln>
                <a:latin typeface="Trebuchet MS" panose="020B0603020202020204" pitchFamily="34" charset="0"/>
                <a:ea typeface="+mj-ea"/>
                <a:cs typeface="Arial" pitchFamily="34" charset="0"/>
              </a:rPr>
              <a:t>12</a:t>
            </a:r>
          </a:p>
        </p:txBody>
      </p:sp>
      <p:graphicFrame>
        <p:nvGraphicFramePr>
          <p:cNvPr id="2" name="Tabulka 2">
            <a:extLst>
              <a:ext uri="{FF2B5EF4-FFF2-40B4-BE49-F238E27FC236}">
                <a16:creationId xmlns:a16="http://schemas.microsoft.com/office/drawing/2014/main" id="{B391D017-3645-2743-8066-A1C782D33206}"/>
              </a:ext>
            </a:extLst>
          </p:cNvPr>
          <p:cNvGraphicFramePr>
            <a:graphicFrameLocks noGrp="1"/>
          </p:cNvGraphicFramePr>
          <p:nvPr>
            <p:extLst>
              <p:ext uri="{D42A27DB-BD31-4B8C-83A1-F6EECF244321}">
                <p14:modId xmlns:p14="http://schemas.microsoft.com/office/powerpoint/2010/main" val="2476493419"/>
              </p:ext>
            </p:extLst>
          </p:nvPr>
        </p:nvGraphicFramePr>
        <p:xfrm>
          <a:off x="2130645" y="1522062"/>
          <a:ext cx="6432109" cy="4212315"/>
        </p:xfrm>
        <a:graphic>
          <a:graphicData uri="http://schemas.openxmlformats.org/drawingml/2006/table">
            <a:tbl>
              <a:tblPr firstRow="1" bandRow="1">
                <a:tableStyleId>{D7AC3CCA-C797-4891-BE02-D94E43425B78}</a:tableStyleId>
              </a:tblPr>
              <a:tblGrid>
                <a:gridCol w="4679448">
                  <a:extLst>
                    <a:ext uri="{9D8B030D-6E8A-4147-A177-3AD203B41FA5}">
                      <a16:colId xmlns:a16="http://schemas.microsoft.com/office/drawing/2014/main" val="1398426471"/>
                    </a:ext>
                  </a:extLst>
                </a:gridCol>
                <a:gridCol w="1752661">
                  <a:extLst>
                    <a:ext uri="{9D8B030D-6E8A-4147-A177-3AD203B41FA5}">
                      <a16:colId xmlns:a16="http://schemas.microsoft.com/office/drawing/2014/main" val="2070539956"/>
                    </a:ext>
                  </a:extLst>
                </a:gridCol>
              </a:tblGrid>
              <a:tr h="468035">
                <a:tc>
                  <a:txBody>
                    <a:bodyPr/>
                    <a:lstStyle/>
                    <a:p>
                      <a:r>
                        <a:rPr lang="cs-CZ" sz="1600" b="1" dirty="0"/>
                        <a:t>Praha 1</a:t>
                      </a:r>
                    </a:p>
                  </a:txBody>
                  <a:tcPr/>
                </a:tc>
                <a:tc>
                  <a:txBody>
                    <a:bodyPr/>
                    <a:lstStyle/>
                    <a:p>
                      <a:r>
                        <a:rPr lang="cs-CZ" sz="1600" b="0" dirty="0"/>
                        <a:t>1 škola</a:t>
                      </a:r>
                    </a:p>
                  </a:txBody>
                  <a:tcPr/>
                </a:tc>
                <a:extLst>
                  <a:ext uri="{0D108BD9-81ED-4DB2-BD59-A6C34878D82A}">
                    <a16:rowId xmlns:a16="http://schemas.microsoft.com/office/drawing/2014/main" val="3606911230"/>
                  </a:ext>
                </a:extLst>
              </a:tr>
              <a:tr h="468035">
                <a:tc>
                  <a:txBody>
                    <a:bodyPr/>
                    <a:lstStyle/>
                    <a:p>
                      <a:r>
                        <a:rPr lang="cs-CZ" sz="1600" b="1" dirty="0"/>
                        <a:t>Praha 2</a:t>
                      </a:r>
                    </a:p>
                  </a:txBody>
                  <a:tcPr/>
                </a:tc>
                <a:tc>
                  <a:txBody>
                    <a:bodyPr/>
                    <a:lstStyle/>
                    <a:p>
                      <a:r>
                        <a:rPr lang="cs-CZ" sz="1600" dirty="0"/>
                        <a:t>2 školy</a:t>
                      </a:r>
                    </a:p>
                  </a:txBody>
                  <a:tcPr/>
                </a:tc>
                <a:extLst>
                  <a:ext uri="{0D108BD9-81ED-4DB2-BD59-A6C34878D82A}">
                    <a16:rowId xmlns:a16="http://schemas.microsoft.com/office/drawing/2014/main" val="427965831"/>
                  </a:ext>
                </a:extLst>
              </a:tr>
              <a:tr h="468035">
                <a:tc>
                  <a:txBody>
                    <a:bodyPr/>
                    <a:lstStyle/>
                    <a:p>
                      <a:r>
                        <a:rPr lang="cs-CZ" sz="1600" b="1" dirty="0"/>
                        <a:t>Praha 3</a:t>
                      </a:r>
                    </a:p>
                  </a:txBody>
                  <a:tcPr/>
                </a:tc>
                <a:tc>
                  <a:txBody>
                    <a:bodyPr/>
                    <a:lstStyle/>
                    <a:p>
                      <a:r>
                        <a:rPr lang="cs-CZ" sz="1600" dirty="0"/>
                        <a:t>2 školy</a:t>
                      </a:r>
                    </a:p>
                  </a:txBody>
                  <a:tcPr/>
                </a:tc>
                <a:extLst>
                  <a:ext uri="{0D108BD9-81ED-4DB2-BD59-A6C34878D82A}">
                    <a16:rowId xmlns:a16="http://schemas.microsoft.com/office/drawing/2014/main" val="1975127063"/>
                  </a:ext>
                </a:extLst>
              </a:tr>
              <a:tr h="468035">
                <a:tc>
                  <a:txBody>
                    <a:bodyPr/>
                    <a:lstStyle/>
                    <a:p>
                      <a:r>
                        <a:rPr lang="cs-CZ" sz="1600" b="1" dirty="0"/>
                        <a:t>Praha 6 (nezřizované MČ P6)</a:t>
                      </a:r>
                    </a:p>
                  </a:txBody>
                  <a:tcPr/>
                </a:tc>
                <a:tc>
                  <a:txBody>
                    <a:bodyPr/>
                    <a:lstStyle/>
                    <a:p>
                      <a:r>
                        <a:rPr lang="cs-CZ" sz="1600" dirty="0"/>
                        <a:t>3 školy</a:t>
                      </a:r>
                    </a:p>
                  </a:txBody>
                  <a:tcPr/>
                </a:tc>
                <a:extLst>
                  <a:ext uri="{0D108BD9-81ED-4DB2-BD59-A6C34878D82A}">
                    <a16:rowId xmlns:a16="http://schemas.microsoft.com/office/drawing/2014/main" val="479818702"/>
                  </a:ext>
                </a:extLst>
              </a:tr>
              <a:tr h="468035">
                <a:tc>
                  <a:txBody>
                    <a:bodyPr/>
                    <a:lstStyle/>
                    <a:p>
                      <a:r>
                        <a:rPr lang="cs-CZ" sz="1600" b="1" dirty="0"/>
                        <a:t>Praha 7</a:t>
                      </a:r>
                    </a:p>
                  </a:txBody>
                  <a:tcPr/>
                </a:tc>
                <a:tc>
                  <a:txBody>
                    <a:bodyPr/>
                    <a:lstStyle/>
                    <a:p>
                      <a:r>
                        <a:rPr lang="cs-CZ" sz="1600" dirty="0"/>
                        <a:t>1 škola</a:t>
                      </a:r>
                    </a:p>
                  </a:txBody>
                  <a:tcPr/>
                </a:tc>
                <a:extLst>
                  <a:ext uri="{0D108BD9-81ED-4DB2-BD59-A6C34878D82A}">
                    <a16:rowId xmlns:a16="http://schemas.microsoft.com/office/drawing/2014/main" val="1067758747"/>
                  </a:ext>
                </a:extLst>
              </a:tr>
              <a:tr h="468035">
                <a:tc>
                  <a:txBody>
                    <a:bodyPr/>
                    <a:lstStyle/>
                    <a:p>
                      <a:r>
                        <a:rPr lang="cs-CZ" sz="1600" b="1" dirty="0"/>
                        <a:t>Praha 8</a:t>
                      </a:r>
                    </a:p>
                  </a:txBody>
                  <a:tcPr/>
                </a:tc>
                <a:tc>
                  <a:txBody>
                    <a:bodyPr/>
                    <a:lstStyle/>
                    <a:p>
                      <a:r>
                        <a:rPr lang="cs-CZ" sz="1600" dirty="0"/>
                        <a:t>1 škola</a:t>
                      </a:r>
                    </a:p>
                  </a:txBody>
                  <a:tcPr/>
                </a:tc>
                <a:extLst>
                  <a:ext uri="{0D108BD9-81ED-4DB2-BD59-A6C34878D82A}">
                    <a16:rowId xmlns:a16="http://schemas.microsoft.com/office/drawing/2014/main" val="182580818"/>
                  </a:ext>
                </a:extLst>
              </a:tr>
              <a:tr h="468035">
                <a:tc>
                  <a:txBody>
                    <a:bodyPr/>
                    <a:lstStyle/>
                    <a:p>
                      <a:r>
                        <a:rPr lang="cs-CZ" sz="1600" b="1" dirty="0"/>
                        <a:t>Praha 9</a:t>
                      </a:r>
                    </a:p>
                  </a:txBody>
                  <a:tcPr/>
                </a:tc>
                <a:tc>
                  <a:txBody>
                    <a:bodyPr/>
                    <a:lstStyle/>
                    <a:p>
                      <a:r>
                        <a:rPr lang="cs-CZ" sz="1600" dirty="0"/>
                        <a:t>2 školy</a:t>
                      </a:r>
                    </a:p>
                  </a:txBody>
                  <a:tcPr/>
                </a:tc>
                <a:extLst>
                  <a:ext uri="{0D108BD9-81ED-4DB2-BD59-A6C34878D82A}">
                    <a16:rowId xmlns:a16="http://schemas.microsoft.com/office/drawing/2014/main" val="1280070337"/>
                  </a:ext>
                </a:extLst>
              </a:tr>
              <a:tr h="468035">
                <a:tc>
                  <a:txBody>
                    <a:bodyPr/>
                    <a:lstStyle/>
                    <a:p>
                      <a:r>
                        <a:rPr lang="cs-CZ" sz="1600" b="1" dirty="0"/>
                        <a:t>Středočeský kraj</a:t>
                      </a:r>
                    </a:p>
                  </a:txBody>
                  <a:tcPr/>
                </a:tc>
                <a:tc>
                  <a:txBody>
                    <a:bodyPr/>
                    <a:lstStyle/>
                    <a:p>
                      <a:r>
                        <a:rPr lang="cs-CZ" sz="1600" dirty="0"/>
                        <a:t>11 škol</a:t>
                      </a:r>
                    </a:p>
                  </a:txBody>
                  <a:tcPr/>
                </a:tc>
                <a:extLst>
                  <a:ext uri="{0D108BD9-81ED-4DB2-BD59-A6C34878D82A}">
                    <a16:rowId xmlns:a16="http://schemas.microsoft.com/office/drawing/2014/main" val="4209855400"/>
                  </a:ext>
                </a:extLst>
              </a:tr>
              <a:tr h="468035">
                <a:tc>
                  <a:txBody>
                    <a:bodyPr/>
                    <a:lstStyle/>
                    <a:p>
                      <a:r>
                        <a:rPr lang="cs-CZ" sz="1600" b="1" dirty="0"/>
                        <a:t>Ústecký kraj</a:t>
                      </a:r>
                    </a:p>
                  </a:txBody>
                  <a:tcPr/>
                </a:tc>
                <a:tc>
                  <a:txBody>
                    <a:bodyPr/>
                    <a:lstStyle/>
                    <a:p>
                      <a:r>
                        <a:rPr lang="cs-CZ" sz="1600" dirty="0"/>
                        <a:t>1 škola</a:t>
                      </a:r>
                    </a:p>
                  </a:txBody>
                  <a:tcPr/>
                </a:tc>
                <a:extLst>
                  <a:ext uri="{0D108BD9-81ED-4DB2-BD59-A6C34878D82A}">
                    <a16:rowId xmlns:a16="http://schemas.microsoft.com/office/drawing/2014/main" val="285481978"/>
                  </a:ext>
                </a:extLst>
              </a:tr>
            </a:tbl>
          </a:graphicData>
        </a:graphic>
      </p:graphicFrame>
    </p:spTree>
    <p:extLst>
      <p:ext uri="{BB962C8B-B14F-4D97-AF65-F5344CB8AC3E}">
        <p14:creationId xmlns:p14="http://schemas.microsoft.com/office/powerpoint/2010/main" val="660609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23" y="0"/>
            <a:ext cx="10691790" cy="7559358"/>
            <a:chOff x="0" y="0"/>
            <a:chExt cx="10694035" cy="7560945"/>
          </a:xfrm>
        </p:grpSpPr>
        <p:sp>
          <p:nvSpPr>
            <p:cNvPr id="3" name="object 3"/>
            <p:cNvSpPr/>
            <p:nvPr/>
          </p:nvSpPr>
          <p:spPr>
            <a:xfrm>
              <a:off x="0" y="0"/>
              <a:ext cx="10693908" cy="7560564"/>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6243828" y="0"/>
              <a:ext cx="4450079" cy="7560561"/>
            </a:xfrm>
            <a:prstGeom prst="rect">
              <a:avLst/>
            </a:prstGeom>
            <a:blipFill>
              <a:blip r:embed="rId4" cstate="print"/>
              <a:stretch>
                <a:fillRect/>
              </a:stretch>
            </a:blipFill>
          </p:spPr>
          <p:txBody>
            <a:bodyPr wrap="square" lIns="0" tIns="0" rIns="0" bIns="0" rtlCol="0"/>
            <a:lstStyle/>
            <a:p>
              <a:endParaRPr dirty="0"/>
            </a:p>
          </p:txBody>
        </p:sp>
      </p:grpSp>
      <p:sp>
        <p:nvSpPr>
          <p:cNvPr id="5" name="object 5"/>
          <p:cNvSpPr txBox="1">
            <a:spLocks noGrp="1"/>
          </p:cNvSpPr>
          <p:nvPr>
            <p:ph type="title"/>
          </p:nvPr>
        </p:nvSpPr>
        <p:spPr>
          <a:xfrm>
            <a:off x="364762" y="1313145"/>
            <a:ext cx="5553635" cy="4321693"/>
          </a:xfrm>
          <a:prstGeom prst="rect">
            <a:avLst/>
          </a:prstGeom>
        </p:spPr>
        <p:txBody>
          <a:bodyPr vert="horz" wrap="square" lIns="0" tIns="12697" rIns="0" bIns="0" rtlCol="0" anchor="ctr">
            <a:spAutoFit/>
          </a:bodyPr>
          <a:lstStyle/>
          <a:p>
            <a:pPr marL="12697" algn="l">
              <a:spcBef>
                <a:spcPts val="100"/>
              </a:spcBef>
            </a:pPr>
            <a:r>
              <a:rPr lang="cs-CZ" sz="4000" spc="-15" dirty="0">
                <a:latin typeface="Calibri"/>
                <a:cs typeface="Calibri"/>
              </a:rPr>
              <a:t>SPOLUPRÁCE </a:t>
            </a:r>
            <a:br>
              <a:rPr lang="cs-CZ" sz="4000" spc="-15" dirty="0">
                <a:latin typeface="Calibri"/>
                <a:cs typeface="Calibri"/>
              </a:rPr>
            </a:br>
            <a:r>
              <a:rPr lang="cs-CZ" sz="4000" spc="-15" dirty="0">
                <a:latin typeface="Calibri"/>
                <a:cs typeface="Calibri"/>
              </a:rPr>
              <a:t>PREV-CENTRUM, Z.Ú. SE  ZÁKLADNÍMI A STŘEDNÍMI ŠKOLAMI V RÁMCI PROGRAMU SELEKTIVNÍ PRIMÁRNÍ PREVENCE RIZIKOVÉHO CHOVÁNÍ</a:t>
            </a:r>
            <a:endParaRPr sz="4000" dirty="0">
              <a:latin typeface="Calibri"/>
              <a:cs typeface="Calibri"/>
            </a:endParaRPr>
          </a:p>
        </p:txBody>
      </p:sp>
      <p:sp>
        <p:nvSpPr>
          <p:cNvPr id="6" name="object 6"/>
          <p:cNvSpPr txBox="1"/>
          <p:nvPr/>
        </p:nvSpPr>
        <p:spPr>
          <a:xfrm>
            <a:off x="998625" y="6676563"/>
            <a:ext cx="4594530" cy="337841"/>
          </a:xfrm>
          <a:prstGeom prst="rect">
            <a:avLst/>
          </a:prstGeom>
        </p:spPr>
        <p:txBody>
          <a:bodyPr vert="horz" wrap="square" lIns="0" tIns="14601" rIns="0" bIns="0" rtlCol="0">
            <a:spAutoFit/>
          </a:bodyPr>
          <a:lstStyle/>
          <a:p>
            <a:pPr marL="12697">
              <a:spcBef>
                <a:spcPts val="114"/>
              </a:spcBef>
            </a:pPr>
            <a:r>
              <a:rPr sz="1050" spc="65" dirty="0">
                <a:latin typeface="Calibri"/>
                <a:cs typeface="Calibri"/>
              </a:rPr>
              <a:t>Prev—Centrum </a:t>
            </a:r>
            <a:r>
              <a:rPr sz="1050" spc="60" dirty="0">
                <a:latin typeface="Calibri"/>
                <a:cs typeface="Calibri"/>
              </a:rPr>
              <a:t>z.ú., </a:t>
            </a:r>
            <a:r>
              <a:rPr sz="1050" b="1" spc="65" dirty="0">
                <a:latin typeface="Calibri"/>
                <a:cs typeface="Calibri"/>
              </a:rPr>
              <a:t>PROGRAMY PRIMÁRNÍ PREVENCE </a:t>
            </a:r>
            <a:r>
              <a:rPr sz="1050" spc="50" dirty="0">
                <a:latin typeface="Calibri"/>
                <a:cs typeface="Calibri"/>
              </a:rPr>
              <a:t>tel: </a:t>
            </a:r>
            <a:r>
              <a:rPr sz="1050" spc="55" dirty="0">
                <a:latin typeface="Calibri"/>
                <a:cs typeface="Calibri"/>
              </a:rPr>
              <a:t>242 498</a:t>
            </a:r>
            <a:r>
              <a:rPr sz="1050" spc="204" dirty="0">
                <a:latin typeface="Calibri"/>
                <a:cs typeface="Calibri"/>
              </a:rPr>
              <a:t> </a:t>
            </a:r>
            <a:r>
              <a:rPr sz="1050" spc="75" dirty="0">
                <a:latin typeface="Calibri"/>
                <a:cs typeface="Calibri"/>
              </a:rPr>
              <a:t>335</a:t>
            </a:r>
            <a:endParaRPr sz="1050" dirty="0">
              <a:latin typeface="Calibri"/>
              <a:cs typeface="Calibri"/>
            </a:endParaRPr>
          </a:p>
          <a:p>
            <a:pPr marL="12697">
              <a:spcBef>
                <a:spcPts val="25"/>
              </a:spcBef>
            </a:pPr>
            <a:r>
              <a:rPr sz="1050" spc="5" dirty="0">
                <a:latin typeface="Calibri"/>
                <a:cs typeface="Calibri"/>
              </a:rPr>
              <a:t>/ </a:t>
            </a:r>
            <a:r>
              <a:rPr sz="1050" spc="55" dirty="0">
                <a:latin typeface="Calibri"/>
                <a:cs typeface="Calibri"/>
              </a:rPr>
              <a:t>776 619 505 </a:t>
            </a:r>
            <a:r>
              <a:rPr sz="1050" spc="5" dirty="0">
                <a:latin typeface="Calibri"/>
                <a:cs typeface="Calibri"/>
              </a:rPr>
              <a:t>/ </a:t>
            </a:r>
            <a:r>
              <a:rPr sz="1050" spc="60" dirty="0">
                <a:latin typeface="Calibri"/>
                <a:cs typeface="Calibri"/>
              </a:rPr>
              <a:t>email: </a:t>
            </a:r>
            <a:r>
              <a:rPr sz="1050" spc="65" dirty="0">
                <a:latin typeface="Calibri"/>
                <a:cs typeface="Calibri"/>
                <a:hlinkClick r:id="rId5"/>
              </a:rPr>
              <a:t>prevence@prevcentrum.cz </a:t>
            </a:r>
            <a:r>
              <a:rPr sz="1050" spc="5" dirty="0">
                <a:latin typeface="Calibri"/>
                <a:cs typeface="Calibri"/>
              </a:rPr>
              <a:t>/</a:t>
            </a:r>
            <a:r>
              <a:rPr sz="1050" spc="155" dirty="0">
                <a:latin typeface="Calibri"/>
                <a:cs typeface="Calibri"/>
              </a:rPr>
              <a:t> </a:t>
            </a:r>
            <a:r>
              <a:rPr sz="1050" spc="65" dirty="0">
                <a:latin typeface="Calibri"/>
                <a:cs typeface="Calibri"/>
                <a:hlinkClick r:id="rId6"/>
              </a:rPr>
              <a:t>www.prevcentrum.cz</a:t>
            </a:r>
            <a:endParaRPr sz="1050" dirty="0">
              <a:latin typeface="Calibri"/>
              <a:cs typeface="Calibri"/>
            </a:endParaRPr>
          </a:p>
        </p:txBody>
      </p:sp>
      <p:sp>
        <p:nvSpPr>
          <p:cNvPr id="7" name="object 7"/>
          <p:cNvSpPr/>
          <p:nvPr/>
        </p:nvSpPr>
        <p:spPr>
          <a:xfrm>
            <a:off x="6051655" y="3473991"/>
            <a:ext cx="2792906" cy="612519"/>
          </a:xfrm>
          <a:prstGeom prst="rect">
            <a:avLst/>
          </a:prstGeom>
          <a:blipFill>
            <a:blip r:embed="rId7"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990638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90826" y="1059748"/>
            <a:ext cx="9436459" cy="5932204"/>
          </a:xfrm>
          <a:prstGeom prst="rect">
            <a:avLst/>
          </a:prstGeom>
          <a:noFill/>
        </p:spPr>
        <p:txBody>
          <a:bodyPr wrap="square" rIns="360000" numCol="1" spcCol="360000" rtlCol="0" anchor="t">
            <a:noAutofit/>
          </a:bodyPr>
          <a:lstStyle/>
          <a:p>
            <a:pPr marL="342900" indent="-342900">
              <a:buFont typeface="Arial" panose="020B0604020202020204" pitchFamily="34" charset="0"/>
              <a:buChar char="•"/>
            </a:pPr>
            <a:r>
              <a:rPr lang="cs-CZ" dirty="0"/>
              <a:t>Samostatné programy selektivní primární prevence (dále jen SPP) se poprvé začaly realizovat v roce </a:t>
            </a:r>
            <a:r>
              <a:rPr lang="cs-CZ" b="1" dirty="0"/>
              <a:t>2003</a:t>
            </a:r>
            <a:r>
              <a:rPr lang="cs-CZ" dirty="0"/>
              <a:t>, kdy na základě praxe vyvstala potřeba pracovat odděleně s všeobecnou školní populací a cíleně s rizikovou populací.</a:t>
            </a:r>
          </a:p>
          <a:p>
            <a:pPr marL="342900" indent="-342900">
              <a:buFont typeface="Arial" panose="020B0604020202020204" pitchFamily="34" charset="0"/>
              <a:buChar char="•"/>
            </a:pPr>
            <a:endParaRPr lang="cs-CZ" sz="1100" dirty="0"/>
          </a:p>
          <a:p>
            <a:pPr marL="342900" indent="-342900">
              <a:buFont typeface="Arial" panose="020B0604020202020204" pitchFamily="34" charset="0"/>
              <a:buChar char="•"/>
            </a:pPr>
            <a:r>
              <a:rPr lang="cs-CZ" dirty="0"/>
              <a:t>Podstatou programu SPP je skupinová práce s třídním kolektivem, který je ve vyšší míře ohrožen vznikem rizikového chování, nikoli řešení konkrétních obtíží jednotlivce.</a:t>
            </a:r>
          </a:p>
          <a:p>
            <a:pPr marL="342900" indent="-342900">
              <a:buFont typeface="Arial" panose="020B0604020202020204" pitchFamily="34" charset="0"/>
              <a:buChar char="•"/>
            </a:pPr>
            <a:endParaRPr lang="cs-CZ" sz="1100" dirty="0"/>
          </a:p>
          <a:p>
            <a:pPr marL="342900" indent="-342900">
              <a:buFont typeface="Arial" panose="020B0604020202020204" pitchFamily="34" charset="0"/>
              <a:buChar char="•"/>
            </a:pPr>
            <a:r>
              <a:rPr lang="cs-CZ" dirty="0"/>
              <a:t>Do programu jsou typicky zařazovány třídy, které vznikly spojením dvou tříd, dále třídy, které zažívají časté změny třídních učitelů a konečně třídy, u kterých již v minulosti proběhlo rizikové chování či konkrétní krizová situace a program tak slouží jako prevence rozvoje či opakování takového chování.</a:t>
            </a:r>
          </a:p>
          <a:p>
            <a:pPr marL="342900" indent="-342900">
              <a:buFont typeface="Arial" panose="020B0604020202020204" pitchFamily="34" charset="0"/>
              <a:buChar char="•"/>
            </a:pPr>
            <a:endParaRPr lang="cs-CZ" sz="1100" b="1" dirty="0"/>
          </a:p>
          <a:p>
            <a:pPr marL="342900" indent="-342900">
              <a:buFont typeface="Arial" panose="020B0604020202020204" pitchFamily="34" charset="0"/>
              <a:buChar char="•"/>
            </a:pPr>
            <a:r>
              <a:rPr lang="cs-CZ" b="1" dirty="0"/>
              <a:t>Cílová skupina: </a:t>
            </a:r>
            <a:r>
              <a:rPr lang="cs-CZ" dirty="0"/>
              <a:t>žáci 3.  – 9. tříd ZŠ a studenti 1. -3. ročníku SŠ</a:t>
            </a:r>
          </a:p>
          <a:p>
            <a:pPr marL="342900" indent="-342900">
              <a:buFont typeface="Arial" panose="020B0604020202020204" pitchFamily="34" charset="0"/>
              <a:buChar char="•"/>
            </a:pPr>
            <a:endParaRPr lang="cs-CZ" sz="1100" dirty="0"/>
          </a:p>
          <a:p>
            <a:pPr marL="342900" indent="-342900">
              <a:buFont typeface="Arial" panose="020B0604020202020204" pitchFamily="34" charset="0"/>
              <a:buChar char="•"/>
            </a:pPr>
            <a:r>
              <a:rPr lang="cs-CZ" b="1" dirty="0"/>
              <a:t>Cíl: </a:t>
            </a:r>
            <a:r>
              <a:rPr lang="cs-CZ" dirty="0"/>
              <a:t>řešení problematických situací ve třídách, předcházení vzniku rizikového chování (např. užívání návykových látek, šikany, xenofobie, rasismu), zvyšování pozitivního sociálního klimatu ve třídě, rozvíjení schopnosti dětí navazovat přátelské vztahy s vrstevníky, nenásilně zvládat konflikty atd. </a:t>
            </a:r>
          </a:p>
          <a:p>
            <a:endParaRPr lang="cs-CZ" sz="1100" dirty="0"/>
          </a:p>
          <a:p>
            <a:pPr marL="342900" indent="-342900">
              <a:buFont typeface="Arial" panose="020B0604020202020204" pitchFamily="34" charset="0"/>
              <a:buChar char="•"/>
            </a:pPr>
            <a:r>
              <a:rPr lang="cs-CZ" dirty="0"/>
              <a:t>Nezbytným předpokladem úspěchu programu je úzká spolupráce s třídním učitelem.</a:t>
            </a:r>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endParaRPr lang="cs-CZ" sz="1400" dirty="0"/>
          </a:p>
        </p:txBody>
      </p:sp>
      <p:cxnSp>
        <p:nvCxnSpPr>
          <p:cNvPr id="10" name="Straight Connector 9"/>
          <p:cNvCxnSpPr/>
          <p:nvPr/>
        </p:nvCxnSpPr>
        <p:spPr>
          <a:xfrm>
            <a:off x="666117" y="901082"/>
            <a:ext cx="9361168" cy="0"/>
          </a:xfrm>
          <a:prstGeom prst="line">
            <a:avLst/>
          </a:prstGeom>
          <a:ln>
            <a:solidFill>
              <a:schemeClr val="bg1">
                <a:alpha val="50000"/>
              </a:schemeClr>
            </a:solidFill>
            <a:prstDash val="sysDot"/>
          </a:ln>
          <a:effectLst/>
        </p:spPr>
        <p:style>
          <a:lnRef idx="1">
            <a:schemeClr val="accent1"/>
          </a:lnRef>
          <a:fillRef idx="0">
            <a:schemeClr val="accent1"/>
          </a:fillRef>
          <a:effectRef idx="0">
            <a:schemeClr val="accent1"/>
          </a:effectRef>
          <a:fontRef idx="minor">
            <a:schemeClr val="tx1"/>
          </a:fontRef>
        </p:style>
      </p:cxnSp>
      <p:sp>
        <p:nvSpPr>
          <p:cNvPr id="23" name="Nadpis 4"/>
          <p:cNvSpPr txBox="1">
            <a:spLocks/>
          </p:cNvSpPr>
          <p:nvPr/>
        </p:nvSpPr>
        <p:spPr>
          <a:xfrm>
            <a:off x="666116" y="0"/>
            <a:ext cx="9361169" cy="901082"/>
          </a:xfrm>
          <a:prstGeom prst="rect">
            <a:avLst/>
          </a:prstGeom>
          <a:gradFill>
            <a:gsLst>
              <a:gs pos="0">
                <a:srgbClr val="FFFF00"/>
              </a:gs>
              <a:gs pos="100000">
                <a:srgbClr val="FCDE04"/>
              </a:gs>
            </a:gsLst>
            <a:lin ang="0" scaled="0"/>
          </a:gradFill>
        </p:spPr>
        <p:txBody>
          <a:bodyPr vert="horz" lIns="432000" tIns="49785" rIns="99569" bIns="72000" rtlCol="0" anchor="ctr">
            <a:noAutofit/>
          </a:bodyPr>
          <a:lstStyle/>
          <a:p>
            <a:pPr>
              <a:spcBef>
                <a:spcPct val="0"/>
              </a:spcBef>
            </a:pPr>
            <a:r>
              <a:rPr lang="cs-CZ" sz="2800" b="1" dirty="0">
                <a:ln w="3175">
                  <a:noFill/>
                </a:ln>
                <a:latin typeface="Trebuchet MS" panose="020B0603020202020204" pitchFamily="34" charset="0"/>
                <a:cs typeface="Arial" pitchFamily="34" charset="0"/>
              </a:rPr>
              <a:t>OBECNÉ INFORMACE O PROGRAMECH </a:t>
            </a:r>
          </a:p>
          <a:p>
            <a:pPr>
              <a:spcBef>
                <a:spcPct val="0"/>
              </a:spcBef>
            </a:pPr>
            <a:r>
              <a:rPr lang="cs-CZ" sz="2800" b="1" dirty="0">
                <a:ln w="3175">
                  <a:noFill/>
                </a:ln>
                <a:latin typeface="Trebuchet MS" panose="020B0603020202020204" pitchFamily="34" charset="0"/>
                <a:cs typeface="Arial" pitchFamily="34" charset="0"/>
              </a:rPr>
              <a:t>SELEKTIVNÍ PRIMÁRNÍ PREVENCE (SPP)</a:t>
            </a:r>
          </a:p>
        </p:txBody>
      </p:sp>
      <p:sp>
        <p:nvSpPr>
          <p:cNvPr id="16" name="Nadpis 4"/>
          <p:cNvSpPr txBox="1">
            <a:spLocks/>
          </p:cNvSpPr>
          <p:nvPr/>
        </p:nvSpPr>
        <p:spPr>
          <a:xfrm>
            <a:off x="1010244" y="7021037"/>
            <a:ext cx="9361169" cy="540226"/>
          </a:xfrm>
          <a:prstGeom prst="rect">
            <a:avLst/>
          </a:prstGeom>
          <a:noFill/>
        </p:spPr>
        <p:txBody>
          <a:bodyPr vert="horz" lIns="0" tIns="49785" rIns="99569" bIns="49785" rtlCol="0" anchor="ctr">
            <a:noAutofit/>
          </a:bodyPr>
          <a:lstStyle/>
          <a:p>
            <a:r>
              <a:rPr lang="fr-FR" sz="1600" spc="100" baseline="30000" dirty="0">
                <a:ea typeface="+mj-ea"/>
                <a:cs typeface="Arial" pitchFamily="34" charset="0"/>
              </a:rPr>
              <a:t>Prev—Centrum z.</a:t>
            </a:r>
            <a:r>
              <a:rPr lang="cs-CZ" sz="1600" spc="100" baseline="30000" dirty="0">
                <a:ea typeface="+mj-ea"/>
                <a:cs typeface="Arial" pitchFamily="34" charset="0"/>
              </a:rPr>
              <a:t>ú</a:t>
            </a:r>
            <a:r>
              <a:rPr lang="fr-FR" sz="1600" spc="100" baseline="30000" dirty="0">
                <a:ea typeface="+mj-ea"/>
                <a:cs typeface="Arial" pitchFamily="34" charset="0"/>
              </a:rPr>
              <a:t>.</a:t>
            </a:r>
            <a:r>
              <a:rPr lang="cs-CZ" sz="1600" spc="100" baseline="30000" dirty="0">
                <a:ea typeface="+mj-ea"/>
                <a:cs typeface="Arial" pitchFamily="34" charset="0"/>
              </a:rPr>
              <a:t>,</a:t>
            </a:r>
            <a:r>
              <a:rPr lang="fr-FR" sz="1600" spc="100" baseline="30000" dirty="0">
                <a:ea typeface="+mj-ea"/>
                <a:cs typeface="Arial" pitchFamily="34" charset="0"/>
              </a:rPr>
              <a:t> </a:t>
            </a:r>
            <a:r>
              <a:rPr lang="cs-CZ" sz="1600" b="1" spc="100" baseline="30000" dirty="0">
                <a:ea typeface="+mj-ea"/>
                <a:cs typeface="Arial" pitchFamily="34" charset="0"/>
              </a:rPr>
              <a:t>PROGRAMY PRIMÁRNÍ PREVENCE</a:t>
            </a:r>
            <a:r>
              <a:rPr lang="fr-FR" sz="1600" spc="100" baseline="30000" dirty="0">
                <a:ea typeface="+mj-ea"/>
                <a:cs typeface="Arial" pitchFamily="34" charset="0"/>
              </a:rPr>
              <a:t>  tel: 2</a:t>
            </a:r>
            <a:r>
              <a:rPr lang="cs-CZ" sz="1600" spc="100" baseline="30000" dirty="0">
                <a:ea typeface="+mj-ea"/>
                <a:cs typeface="Arial" pitchFamily="34" charset="0"/>
              </a:rPr>
              <a:t>42</a:t>
            </a:r>
            <a:r>
              <a:rPr lang="fr-FR" sz="1600" spc="100" baseline="30000" dirty="0">
                <a:ea typeface="+mj-ea"/>
                <a:cs typeface="Arial" pitchFamily="34" charset="0"/>
              </a:rPr>
              <a:t> </a:t>
            </a:r>
            <a:r>
              <a:rPr lang="cs-CZ" sz="1600" spc="100" baseline="30000" dirty="0">
                <a:ea typeface="+mj-ea"/>
                <a:cs typeface="Arial" pitchFamily="34" charset="0"/>
              </a:rPr>
              <a:t>498</a:t>
            </a:r>
            <a:r>
              <a:rPr lang="fr-FR" sz="1600" spc="100" baseline="30000" dirty="0">
                <a:ea typeface="+mj-ea"/>
                <a:cs typeface="Arial" pitchFamily="34" charset="0"/>
              </a:rPr>
              <a:t> </a:t>
            </a:r>
            <a:r>
              <a:rPr lang="cs-CZ" sz="1600" spc="100" baseline="30000" dirty="0">
                <a:ea typeface="+mj-ea"/>
                <a:cs typeface="Arial" pitchFamily="34" charset="0"/>
              </a:rPr>
              <a:t>335</a:t>
            </a:r>
            <a:r>
              <a:rPr lang="fr-FR" sz="1600" spc="100" baseline="30000" dirty="0">
                <a:ea typeface="+mj-ea"/>
                <a:cs typeface="Arial" pitchFamily="34" charset="0"/>
              </a:rPr>
              <a:t> / 77</a:t>
            </a:r>
            <a:r>
              <a:rPr lang="cs-CZ" sz="1600" spc="100" baseline="30000" dirty="0">
                <a:ea typeface="+mj-ea"/>
                <a:cs typeface="Arial" pitchFamily="34" charset="0"/>
              </a:rPr>
              <a:t>6</a:t>
            </a:r>
            <a:r>
              <a:rPr lang="fr-FR" sz="1600" spc="100" baseline="30000" dirty="0">
                <a:ea typeface="+mj-ea"/>
                <a:cs typeface="Arial" pitchFamily="34" charset="0"/>
              </a:rPr>
              <a:t> </a:t>
            </a:r>
            <a:r>
              <a:rPr lang="cs-CZ" sz="1600" spc="100" baseline="30000" dirty="0">
                <a:ea typeface="+mj-ea"/>
                <a:cs typeface="Arial" pitchFamily="34" charset="0"/>
              </a:rPr>
              <a:t>619</a:t>
            </a:r>
            <a:r>
              <a:rPr lang="fr-FR" sz="1600" spc="100" baseline="30000" dirty="0">
                <a:ea typeface="+mj-ea"/>
                <a:cs typeface="Arial" pitchFamily="34" charset="0"/>
              </a:rPr>
              <a:t> </a:t>
            </a:r>
            <a:r>
              <a:rPr lang="cs-CZ" sz="1600" spc="100" baseline="30000" dirty="0">
                <a:ea typeface="+mj-ea"/>
                <a:cs typeface="Arial" pitchFamily="34" charset="0"/>
              </a:rPr>
              <a:t>505</a:t>
            </a:r>
            <a:r>
              <a:rPr lang="fr-FR" sz="1600" spc="100" baseline="30000" dirty="0">
                <a:ea typeface="+mj-ea"/>
                <a:cs typeface="Arial" pitchFamily="34" charset="0"/>
              </a:rPr>
              <a:t> / email: p</a:t>
            </a:r>
            <a:r>
              <a:rPr lang="cs-CZ" sz="1600" spc="100" baseline="30000" dirty="0">
                <a:ea typeface="+mj-ea"/>
                <a:cs typeface="Arial" pitchFamily="34" charset="0"/>
              </a:rPr>
              <a:t>revence</a:t>
            </a:r>
            <a:r>
              <a:rPr lang="fr-FR" sz="1600" spc="100" baseline="30000" dirty="0">
                <a:ea typeface="+mj-ea"/>
                <a:cs typeface="Arial" pitchFamily="34" charset="0"/>
              </a:rPr>
              <a:t>@prevcentrum.cz / www.prevcentrum.cz</a:t>
            </a:r>
          </a:p>
        </p:txBody>
      </p:sp>
      <p:sp>
        <p:nvSpPr>
          <p:cNvPr id="7" name="Nadpis 4">
            <a:extLst>
              <a:ext uri="{FF2B5EF4-FFF2-40B4-BE49-F238E27FC236}">
                <a16:creationId xmlns:a16="http://schemas.microsoft.com/office/drawing/2014/main" id="{EA481152-AD2E-1340-9CD9-4CFDF8714EFF}"/>
              </a:ext>
            </a:extLst>
          </p:cNvPr>
          <p:cNvSpPr txBox="1">
            <a:spLocks/>
          </p:cNvSpPr>
          <p:nvPr/>
        </p:nvSpPr>
        <p:spPr>
          <a:xfrm>
            <a:off x="8937522" y="0"/>
            <a:ext cx="1089763" cy="901082"/>
          </a:xfrm>
          <a:prstGeom prst="rect">
            <a:avLst/>
          </a:prstGeom>
          <a:solidFill>
            <a:schemeClr val="bg1">
              <a:lumMod val="95000"/>
            </a:schemeClr>
          </a:solidFill>
        </p:spPr>
        <p:txBody>
          <a:bodyPr vert="horz" lIns="0" tIns="0" rIns="0" bIns="0" rtlCol="0" anchor="ctr">
            <a:noAutofit/>
          </a:bodyPr>
          <a:lstStyle/>
          <a:p>
            <a:pPr algn="ctr">
              <a:spcBef>
                <a:spcPct val="0"/>
              </a:spcBef>
            </a:pPr>
            <a:r>
              <a:rPr lang="cs-CZ" sz="1400" dirty="0">
                <a:ln w="3175">
                  <a:noFill/>
                </a:ln>
                <a:latin typeface="Trebuchet MS" panose="020B0603020202020204" pitchFamily="34" charset="0"/>
                <a:ea typeface="+mj-ea"/>
                <a:cs typeface="Arial" pitchFamily="34" charset="0"/>
              </a:rPr>
              <a:t>15</a:t>
            </a:r>
          </a:p>
        </p:txBody>
      </p:sp>
    </p:spTree>
    <p:extLst>
      <p:ext uri="{BB962C8B-B14F-4D97-AF65-F5344CB8AC3E}">
        <p14:creationId xmlns:p14="http://schemas.microsoft.com/office/powerpoint/2010/main" val="11824724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666117" y="901082"/>
            <a:ext cx="9361168" cy="0"/>
          </a:xfrm>
          <a:prstGeom prst="line">
            <a:avLst/>
          </a:prstGeom>
          <a:ln>
            <a:solidFill>
              <a:schemeClr val="bg1">
                <a:alpha val="50000"/>
              </a:schemeClr>
            </a:solidFill>
            <a:prstDash val="sysDot"/>
          </a:ln>
          <a:effectLst/>
        </p:spPr>
        <p:style>
          <a:lnRef idx="1">
            <a:schemeClr val="accent1"/>
          </a:lnRef>
          <a:fillRef idx="0">
            <a:schemeClr val="accent1"/>
          </a:fillRef>
          <a:effectRef idx="0">
            <a:schemeClr val="accent1"/>
          </a:effectRef>
          <a:fontRef idx="minor">
            <a:schemeClr val="tx1"/>
          </a:fontRef>
        </p:style>
      </p:cxnSp>
      <p:sp>
        <p:nvSpPr>
          <p:cNvPr id="23" name="Nadpis 4"/>
          <p:cNvSpPr txBox="1">
            <a:spLocks/>
          </p:cNvSpPr>
          <p:nvPr/>
        </p:nvSpPr>
        <p:spPr>
          <a:xfrm>
            <a:off x="666116" y="0"/>
            <a:ext cx="9361169" cy="901082"/>
          </a:xfrm>
          <a:prstGeom prst="rect">
            <a:avLst/>
          </a:prstGeom>
          <a:gradFill>
            <a:gsLst>
              <a:gs pos="0">
                <a:srgbClr val="FFFF00"/>
              </a:gs>
              <a:gs pos="100000">
                <a:srgbClr val="FCDE04"/>
              </a:gs>
            </a:gsLst>
            <a:lin ang="0" scaled="0"/>
          </a:gradFill>
        </p:spPr>
        <p:txBody>
          <a:bodyPr vert="horz" lIns="432000" tIns="49785" rIns="99569" bIns="72000" rtlCol="0" anchor="ctr">
            <a:noAutofit/>
          </a:bodyPr>
          <a:lstStyle/>
          <a:p>
            <a:pPr>
              <a:spcBef>
                <a:spcPct val="0"/>
              </a:spcBef>
            </a:pPr>
            <a:r>
              <a:rPr lang="cs-CZ" sz="2800" b="1" dirty="0">
                <a:ln w="3175">
                  <a:noFill/>
                </a:ln>
                <a:latin typeface="Trebuchet MS" panose="020B0603020202020204" pitchFamily="34" charset="0"/>
                <a:cs typeface="Arial" pitchFamily="34" charset="0"/>
              </a:rPr>
              <a:t>NEJČASTĚJŠÍ TÉMATA PROGRAMŮ SELEKTIVNÍ PRIMÁRNÍ PREVENCE</a:t>
            </a:r>
          </a:p>
        </p:txBody>
      </p:sp>
      <p:sp>
        <p:nvSpPr>
          <p:cNvPr id="16" name="Nadpis 4"/>
          <p:cNvSpPr txBox="1">
            <a:spLocks/>
          </p:cNvSpPr>
          <p:nvPr/>
        </p:nvSpPr>
        <p:spPr>
          <a:xfrm>
            <a:off x="1010244" y="7021037"/>
            <a:ext cx="9361169" cy="540226"/>
          </a:xfrm>
          <a:prstGeom prst="rect">
            <a:avLst/>
          </a:prstGeom>
          <a:noFill/>
        </p:spPr>
        <p:txBody>
          <a:bodyPr vert="horz" lIns="0" tIns="49785" rIns="99569" bIns="49785" rtlCol="0" anchor="ctr">
            <a:noAutofit/>
          </a:bodyPr>
          <a:lstStyle/>
          <a:p>
            <a:r>
              <a:rPr lang="fr-FR" sz="1600" spc="100" baseline="30000" dirty="0">
                <a:ea typeface="+mj-ea"/>
                <a:cs typeface="Arial" pitchFamily="34" charset="0"/>
              </a:rPr>
              <a:t>Prev—Centrum z.</a:t>
            </a:r>
            <a:r>
              <a:rPr lang="cs-CZ" sz="1600" spc="100" baseline="30000" dirty="0">
                <a:ea typeface="+mj-ea"/>
                <a:cs typeface="Arial" pitchFamily="34" charset="0"/>
              </a:rPr>
              <a:t>ú</a:t>
            </a:r>
            <a:r>
              <a:rPr lang="fr-FR" sz="1600" spc="100" baseline="30000" dirty="0">
                <a:ea typeface="+mj-ea"/>
                <a:cs typeface="Arial" pitchFamily="34" charset="0"/>
              </a:rPr>
              <a:t>.</a:t>
            </a:r>
            <a:r>
              <a:rPr lang="cs-CZ" sz="1600" spc="100" baseline="30000" dirty="0">
                <a:ea typeface="+mj-ea"/>
                <a:cs typeface="Arial" pitchFamily="34" charset="0"/>
              </a:rPr>
              <a:t>,</a:t>
            </a:r>
            <a:r>
              <a:rPr lang="fr-FR" sz="1600" spc="100" baseline="30000" dirty="0">
                <a:ea typeface="+mj-ea"/>
                <a:cs typeface="Arial" pitchFamily="34" charset="0"/>
              </a:rPr>
              <a:t> </a:t>
            </a:r>
            <a:r>
              <a:rPr lang="cs-CZ" sz="1600" b="1" spc="100" baseline="30000" dirty="0">
                <a:ea typeface="+mj-ea"/>
                <a:cs typeface="Arial" pitchFamily="34" charset="0"/>
              </a:rPr>
              <a:t>PROGRAMY PRIMÁRNÍ PREVENCE</a:t>
            </a:r>
            <a:r>
              <a:rPr lang="fr-FR" sz="1600" spc="100" baseline="30000" dirty="0">
                <a:ea typeface="+mj-ea"/>
                <a:cs typeface="Arial" pitchFamily="34" charset="0"/>
              </a:rPr>
              <a:t>  tel: 2</a:t>
            </a:r>
            <a:r>
              <a:rPr lang="cs-CZ" sz="1600" spc="100" baseline="30000" dirty="0">
                <a:ea typeface="+mj-ea"/>
                <a:cs typeface="Arial" pitchFamily="34" charset="0"/>
              </a:rPr>
              <a:t>42</a:t>
            </a:r>
            <a:r>
              <a:rPr lang="fr-FR" sz="1600" spc="100" baseline="30000" dirty="0">
                <a:ea typeface="+mj-ea"/>
                <a:cs typeface="Arial" pitchFamily="34" charset="0"/>
              </a:rPr>
              <a:t> </a:t>
            </a:r>
            <a:r>
              <a:rPr lang="cs-CZ" sz="1600" spc="100" baseline="30000" dirty="0">
                <a:ea typeface="+mj-ea"/>
                <a:cs typeface="Arial" pitchFamily="34" charset="0"/>
              </a:rPr>
              <a:t>498</a:t>
            </a:r>
            <a:r>
              <a:rPr lang="fr-FR" sz="1600" spc="100" baseline="30000" dirty="0">
                <a:ea typeface="+mj-ea"/>
                <a:cs typeface="Arial" pitchFamily="34" charset="0"/>
              </a:rPr>
              <a:t> </a:t>
            </a:r>
            <a:r>
              <a:rPr lang="cs-CZ" sz="1600" spc="100" baseline="30000" dirty="0">
                <a:ea typeface="+mj-ea"/>
                <a:cs typeface="Arial" pitchFamily="34" charset="0"/>
              </a:rPr>
              <a:t>335</a:t>
            </a:r>
            <a:r>
              <a:rPr lang="fr-FR" sz="1600" spc="100" baseline="30000" dirty="0">
                <a:ea typeface="+mj-ea"/>
                <a:cs typeface="Arial" pitchFamily="34" charset="0"/>
              </a:rPr>
              <a:t> / 77</a:t>
            </a:r>
            <a:r>
              <a:rPr lang="cs-CZ" sz="1600" spc="100" baseline="30000" dirty="0">
                <a:ea typeface="+mj-ea"/>
                <a:cs typeface="Arial" pitchFamily="34" charset="0"/>
              </a:rPr>
              <a:t>6</a:t>
            </a:r>
            <a:r>
              <a:rPr lang="fr-FR" sz="1600" spc="100" baseline="30000" dirty="0">
                <a:ea typeface="+mj-ea"/>
                <a:cs typeface="Arial" pitchFamily="34" charset="0"/>
              </a:rPr>
              <a:t> </a:t>
            </a:r>
            <a:r>
              <a:rPr lang="cs-CZ" sz="1600" spc="100" baseline="30000" dirty="0">
                <a:ea typeface="+mj-ea"/>
                <a:cs typeface="Arial" pitchFamily="34" charset="0"/>
              </a:rPr>
              <a:t>619</a:t>
            </a:r>
            <a:r>
              <a:rPr lang="fr-FR" sz="1600" spc="100" baseline="30000" dirty="0">
                <a:ea typeface="+mj-ea"/>
                <a:cs typeface="Arial" pitchFamily="34" charset="0"/>
              </a:rPr>
              <a:t> </a:t>
            </a:r>
            <a:r>
              <a:rPr lang="cs-CZ" sz="1600" spc="100" baseline="30000" dirty="0">
                <a:ea typeface="+mj-ea"/>
                <a:cs typeface="Arial" pitchFamily="34" charset="0"/>
              </a:rPr>
              <a:t>505</a:t>
            </a:r>
            <a:r>
              <a:rPr lang="fr-FR" sz="1600" spc="100" baseline="30000" dirty="0">
                <a:ea typeface="+mj-ea"/>
                <a:cs typeface="Arial" pitchFamily="34" charset="0"/>
              </a:rPr>
              <a:t> / email: p</a:t>
            </a:r>
            <a:r>
              <a:rPr lang="cs-CZ" sz="1600" spc="100" baseline="30000" dirty="0">
                <a:ea typeface="+mj-ea"/>
                <a:cs typeface="Arial" pitchFamily="34" charset="0"/>
              </a:rPr>
              <a:t>revence</a:t>
            </a:r>
            <a:r>
              <a:rPr lang="fr-FR" sz="1600" spc="100" baseline="30000" dirty="0">
                <a:ea typeface="+mj-ea"/>
                <a:cs typeface="Arial" pitchFamily="34" charset="0"/>
              </a:rPr>
              <a:t>@prevcentrum.cz / www.prevcentrum.cz</a:t>
            </a:r>
          </a:p>
        </p:txBody>
      </p:sp>
      <p:sp>
        <p:nvSpPr>
          <p:cNvPr id="8" name="TextovéPole 7">
            <a:extLst>
              <a:ext uri="{FF2B5EF4-FFF2-40B4-BE49-F238E27FC236}">
                <a16:creationId xmlns:a16="http://schemas.microsoft.com/office/drawing/2014/main" id="{EF7BF984-2EBD-0644-A6AD-66F42D4312CB}"/>
              </a:ext>
            </a:extLst>
          </p:cNvPr>
          <p:cNvSpPr txBox="1"/>
          <p:nvPr/>
        </p:nvSpPr>
        <p:spPr>
          <a:xfrm>
            <a:off x="2671763" y="2451765"/>
            <a:ext cx="5343524" cy="400110"/>
          </a:xfrm>
          <a:prstGeom prst="rect">
            <a:avLst/>
          </a:prstGeom>
          <a:noFill/>
        </p:spPr>
        <p:txBody>
          <a:bodyPr wrap="square">
            <a:spAutoFit/>
          </a:bodyPr>
          <a:lstStyle/>
          <a:p>
            <a:pPr lvl="0"/>
            <a:endParaRPr lang="cs-CZ" sz="2000" dirty="0"/>
          </a:p>
        </p:txBody>
      </p:sp>
      <p:sp>
        <p:nvSpPr>
          <p:cNvPr id="11" name="TextovéPole 10">
            <a:extLst>
              <a:ext uri="{FF2B5EF4-FFF2-40B4-BE49-F238E27FC236}">
                <a16:creationId xmlns:a16="http://schemas.microsoft.com/office/drawing/2014/main" id="{93303706-446C-3649-AD05-81C822E5258A}"/>
              </a:ext>
            </a:extLst>
          </p:cNvPr>
          <p:cNvSpPr txBox="1"/>
          <p:nvPr/>
        </p:nvSpPr>
        <p:spPr>
          <a:xfrm>
            <a:off x="662941" y="1047413"/>
            <a:ext cx="9361168" cy="6740307"/>
          </a:xfrm>
          <a:prstGeom prst="rect">
            <a:avLst/>
          </a:prstGeom>
          <a:noFill/>
        </p:spPr>
        <p:txBody>
          <a:bodyPr wrap="square">
            <a:spAutoFit/>
          </a:bodyPr>
          <a:lstStyle/>
          <a:p>
            <a:pPr marL="342900" lvl="0" indent="-342900">
              <a:buFont typeface="Arial" panose="020B0604020202020204" pitchFamily="34" charset="0"/>
              <a:buChar char="•"/>
            </a:pPr>
            <a:r>
              <a:rPr lang="cs-CZ" sz="2400" b="1" dirty="0"/>
              <a:t>Problematické vztahy mezi spolužáky</a:t>
            </a:r>
          </a:p>
          <a:p>
            <a:pPr marL="840745" lvl="1" indent="-342900">
              <a:buFont typeface="Courier New" panose="02070309020205020404" pitchFamily="49" charset="0"/>
              <a:buChar char="o"/>
            </a:pPr>
            <a:r>
              <a:rPr lang="cs-CZ" sz="2400" dirty="0"/>
              <a:t>nadávky</a:t>
            </a:r>
          </a:p>
          <a:p>
            <a:pPr marL="840745" lvl="1" indent="-342900">
              <a:buFont typeface="Courier New" panose="02070309020205020404" pitchFamily="49" charset="0"/>
              <a:buChar char="o"/>
            </a:pPr>
            <a:r>
              <a:rPr lang="cs-CZ" sz="2400" dirty="0"/>
              <a:t>hrubé chování</a:t>
            </a:r>
          </a:p>
          <a:p>
            <a:pPr marL="840745" lvl="1" indent="-342900">
              <a:buFont typeface="Courier New" panose="02070309020205020404" pitchFamily="49" charset="0"/>
              <a:buChar char="o"/>
            </a:pPr>
            <a:r>
              <a:rPr lang="cs-CZ" sz="2400" dirty="0"/>
              <a:t>neschopnost spolupráce</a:t>
            </a:r>
          </a:p>
          <a:p>
            <a:pPr marL="840745" lvl="1" indent="-342900">
              <a:buFont typeface="Courier New" panose="02070309020205020404" pitchFamily="49" charset="0"/>
              <a:buChar char="o"/>
            </a:pPr>
            <a:r>
              <a:rPr lang="cs-CZ" sz="2400" dirty="0"/>
              <a:t>nulová koheze</a:t>
            </a:r>
          </a:p>
          <a:p>
            <a:pPr marL="840745" lvl="1" indent="-342900">
              <a:buFont typeface="Courier New" panose="02070309020205020404" pitchFamily="49" charset="0"/>
              <a:buChar char="o"/>
            </a:pPr>
            <a:r>
              <a:rPr lang="cs-CZ" sz="2400" dirty="0"/>
              <a:t>nepříznivé sociální klima</a:t>
            </a:r>
          </a:p>
          <a:p>
            <a:pPr marL="840745" lvl="1" indent="-342900">
              <a:buFont typeface="Courier New" panose="02070309020205020404" pitchFamily="49" charset="0"/>
              <a:buChar char="o"/>
            </a:pPr>
            <a:r>
              <a:rPr lang="cs-CZ" sz="2400" dirty="0"/>
              <a:t>šikana/</a:t>
            </a:r>
            <a:r>
              <a:rPr lang="cs-CZ" sz="2400" dirty="0" err="1"/>
              <a:t>kyberšikana</a:t>
            </a:r>
            <a:endParaRPr lang="cs-CZ" sz="2400" dirty="0"/>
          </a:p>
          <a:p>
            <a:pPr marL="840745" lvl="1" indent="-342900">
              <a:buFont typeface="Courier New" panose="02070309020205020404" pitchFamily="49" charset="0"/>
              <a:buChar char="o"/>
            </a:pPr>
            <a:endParaRPr lang="cs-CZ" sz="1200" dirty="0"/>
          </a:p>
          <a:p>
            <a:pPr marL="342900" lvl="0" indent="-342900">
              <a:buFont typeface="Arial" panose="020B0604020202020204" pitchFamily="34" charset="0"/>
              <a:buChar char="•"/>
            </a:pPr>
            <a:r>
              <a:rPr lang="cs-CZ" sz="2400" b="1" dirty="0"/>
              <a:t>Kázeňské problémy </a:t>
            </a:r>
          </a:p>
          <a:p>
            <a:pPr marL="840745" lvl="1" indent="-342900">
              <a:buFont typeface="Courier New" panose="02070309020205020404" pitchFamily="49" charset="0"/>
              <a:buChar char="o"/>
            </a:pPr>
            <a:r>
              <a:rPr lang="cs-CZ" sz="2400" dirty="0"/>
              <a:t>neschopnost dodržovat pravidla</a:t>
            </a:r>
          </a:p>
          <a:p>
            <a:pPr marL="840745" lvl="1" indent="-342900">
              <a:buFont typeface="Courier New" panose="02070309020205020404" pitchFamily="49" charset="0"/>
              <a:buChar char="o"/>
            </a:pPr>
            <a:r>
              <a:rPr lang="cs-CZ" sz="2400" dirty="0"/>
              <a:t>nepřiměřený hluk</a:t>
            </a:r>
          </a:p>
          <a:p>
            <a:pPr marL="840745" lvl="1" indent="-342900">
              <a:buFont typeface="Courier New" panose="02070309020205020404" pitchFamily="49" charset="0"/>
              <a:buChar char="o"/>
            </a:pPr>
            <a:r>
              <a:rPr lang="cs-CZ" sz="2400" dirty="0"/>
              <a:t>problematické vztahy s učiteli</a:t>
            </a:r>
          </a:p>
          <a:p>
            <a:pPr marL="840745" lvl="1" indent="-342900">
              <a:buFont typeface="Courier New" panose="02070309020205020404" pitchFamily="49" charset="0"/>
              <a:buChar char="o"/>
            </a:pPr>
            <a:r>
              <a:rPr lang="cs-CZ" sz="2400" dirty="0"/>
              <a:t>„ve třídě se nedá učit“</a:t>
            </a:r>
          </a:p>
          <a:p>
            <a:pPr lvl="1"/>
            <a:endParaRPr lang="cs-CZ" sz="1200" dirty="0"/>
          </a:p>
          <a:p>
            <a:pPr marL="342900" lvl="0" indent="-342900">
              <a:buFont typeface="Arial" panose="020B0604020202020204" pitchFamily="34" charset="0"/>
              <a:buChar char="•"/>
            </a:pPr>
            <a:r>
              <a:rPr lang="cs-CZ" sz="2400" b="1" dirty="0"/>
              <a:t>Konkrétní formy rizikového chování</a:t>
            </a:r>
          </a:p>
          <a:p>
            <a:pPr marL="840745" lvl="1" indent="-342900">
              <a:buFont typeface="Courier New" panose="02070309020205020404" pitchFamily="49" charset="0"/>
              <a:buChar char="o"/>
            </a:pPr>
            <a:r>
              <a:rPr lang="cs-CZ" sz="2400" dirty="0" smtClean="0"/>
              <a:t>Užívání návykových látek, rizikový pohyb v kyberprostoru, rizikové sexuální chování</a:t>
            </a:r>
            <a:endParaRPr lang="cs-CZ" sz="2400" dirty="0"/>
          </a:p>
          <a:p>
            <a:pPr marL="342900" lvl="0" indent="-342900">
              <a:buFont typeface="Arial" panose="020B0604020202020204" pitchFamily="34" charset="0"/>
              <a:buChar char="•"/>
            </a:pPr>
            <a:endParaRPr lang="cs-CZ" sz="2400" dirty="0"/>
          </a:p>
          <a:p>
            <a:pPr marL="840745" lvl="1" indent="-342900">
              <a:buFont typeface="Courier New" panose="02070309020205020404" pitchFamily="49" charset="0"/>
              <a:buChar char="o"/>
            </a:pPr>
            <a:endParaRPr lang="cs-CZ" sz="2400" dirty="0"/>
          </a:p>
        </p:txBody>
      </p:sp>
      <p:sp>
        <p:nvSpPr>
          <p:cNvPr id="12" name="Nadpis 4">
            <a:extLst>
              <a:ext uri="{FF2B5EF4-FFF2-40B4-BE49-F238E27FC236}">
                <a16:creationId xmlns:a16="http://schemas.microsoft.com/office/drawing/2014/main" id="{453A08A8-E908-0E41-BA3B-41EA4A457CE9}"/>
              </a:ext>
            </a:extLst>
          </p:cNvPr>
          <p:cNvSpPr txBox="1">
            <a:spLocks/>
          </p:cNvSpPr>
          <p:nvPr/>
        </p:nvSpPr>
        <p:spPr>
          <a:xfrm>
            <a:off x="8937522" y="0"/>
            <a:ext cx="1089763" cy="901082"/>
          </a:xfrm>
          <a:prstGeom prst="rect">
            <a:avLst/>
          </a:prstGeom>
          <a:solidFill>
            <a:schemeClr val="bg1">
              <a:lumMod val="95000"/>
            </a:schemeClr>
          </a:solidFill>
        </p:spPr>
        <p:txBody>
          <a:bodyPr vert="horz" lIns="0" tIns="0" rIns="0" bIns="0" rtlCol="0" anchor="ctr">
            <a:noAutofit/>
          </a:bodyPr>
          <a:lstStyle/>
          <a:p>
            <a:pPr algn="ctr">
              <a:spcBef>
                <a:spcPct val="0"/>
              </a:spcBef>
            </a:pPr>
            <a:r>
              <a:rPr lang="cs-CZ" sz="1400" dirty="0">
                <a:ln w="3175">
                  <a:noFill/>
                </a:ln>
                <a:latin typeface="Trebuchet MS" panose="020B0603020202020204" pitchFamily="34" charset="0"/>
                <a:ea typeface="+mj-ea"/>
                <a:cs typeface="Arial" pitchFamily="34" charset="0"/>
              </a:rPr>
              <a:t>16</a:t>
            </a:r>
          </a:p>
        </p:txBody>
      </p:sp>
    </p:spTree>
    <p:extLst>
      <p:ext uri="{BB962C8B-B14F-4D97-AF65-F5344CB8AC3E}">
        <p14:creationId xmlns:p14="http://schemas.microsoft.com/office/powerpoint/2010/main" val="2685090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90826" y="1059748"/>
            <a:ext cx="9436459" cy="5932204"/>
          </a:xfrm>
          <a:prstGeom prst="rect">
            <a:avLst/>
          </a:prstGeom>
          <a:noFill/>
        </p:spPr>
        <p:txBody>
          <a:bodyPr wrap="square" rIns="360000" numCol="1" spcCol="360000" rtlCol="0" anchor="t">
            <a:noAutofit/>
          </a:bodyPr>
          <a:lstStyle/>
          <a:p>
            <a:pPr marL="342900" indent="-342900">
              <a:buFont typeface="Arial" panose="020B0604020202020204" pitchFamily="34" charset="0"/>
              <a:buChar char="•"/>
            </a:pPr>
            <a:r>
              <a:rPr lang="cs-CZ" sz="1700" dirty="0"/>
              <a:t>Program je obvykle realizován v prostorách </a:t>
            </a:r>
            <a:r>
              <a:rPr lang="cs-CZ" sz="1700" dirty="0" err="1"/>
              <a:t>Prev</a:t>
            </a:r>
            <a:r>
              <a:rPr lang="cs-CZ" sz="1700" dirty="0"/>
              <a:t>-Centrum, </a:t>
            </a:r>
            <a:r>
              <a:rPr lang="cs-CZ" sz="1700" dirty="0" err="1"/>
              <a:t>z.ú</a:t>
            </a:r>
            <a:r>
              <a:rPr lang="cs-CZ" sz="1700" dirty="0"/>
              <a:t>. ve speciální místnosti k tomu určené. Pokud není v možnostech školy uvolnit třídu k dojíždění na program do </a:t>
            </a:r>
            <a:r>
              <a:rPr lang="cs-CZ" sz="1700" dirty="0" err="1"/>
              <a:t>Prev</a:t>
            </a:r>
            <a:r>
              <a:rPr lang="cs-CZ" sz="1700" dirty="0"/>
              <a:t>-Centrum, </a:t>
            </a:r>
            <a:r>
              <a:rPr lang="cs-CZ" sz="1700" dirty="0" err="1"/>
              <a:t>z.ú</a:t>
            </a:r>
            <a:r>
              <a:rPr lang="cs-CZ" sz="1700" dirty="0"/>
              <a:t>., je program realizován v prostorách školy, ve speciálně vyčleněné učebně. </a:t>
            </a:r>
          </a:p>
          <a:p>
            <a:endParaRPr lang="cs-CZ" sz="900" dirty="0"/>
          </a:p>
          <a:p>
            <a:pPr marL="342900" indent="-342900">
              <a:buFont typeface="Arial" panose="020B0604020202020204" pitchFamily="34" charset="0"/>
              <a:buChar char="•"/>
            </a:pPr>
            <a:r>
              <a:rPr lang="cs-CZ" sz="1700" dirty="0"/>
              <a:t>Počet setkání je závislý na obtížnosti řešeného problému a na konkrétní situaci ve třídě. Standardně program zahrnuje 3 - 6 setkání. Časová dotace setkání je 3 hodiny.</a:t>
            </a:r>
          </a:p>
          <a:p>
            <a:pPr marL="342900" indent="-342900">
              <a:buFont typeface="Arial" panose="020B0604020202020204" pitchFamily="34" charset="0"/>
              <a:buChar char="•"/>
            </a:pPr>
            <a:endParaRPr lang="cs-CZ" sz="900" dirty="0"/>
          </a:p>
          <a:p>
            <a:pPr marL="342900" indent="-342900">
              <a:buFont typeface="Arial" panose="020B0604020202020204" pitchFamily="34" charset="0"/>
              <a:buChar char="•"/>
            </a:pPr>
            <a:r>
              <a:rPr lang="cs-CZ" sz="1700" dirty="0"/>
              <a:t>Samotnému programu předchází vstupní konzultace, obsahem je seznámení s programem, jeho obsahem, strukturou a průběhem. Vyjasnění si zakázky třídního učitele, jeho zapojení do programu, seznámení s pravidly programu. Součástí vstupní konzultace stanovení cílů programu.</a:t>
            </a:r>
          </a:p>
          <a:p>
            <a:pPr marL="342900" lvl="0" indent="-342900">
              <a:buFont typeface="Arial" panose="020B0604020202020204" pitchFamily="34" charset="0"/>
              <a:buChar char="•"/>
            </a:pPr>
            <a:endParaRPr lang="cs-CZ" sz="900" dirty="0">
              <a:solidFill>
                <a:srgbClr val="FF0000"/>
              </a:solidFill>
            </a:endParaRPr>
          </a:p>
          <a:p>
            <a:pPr marL="342900" lvl="0" indent="-342900">
              <a:buFont typeface="Arial" panose="020B0604020202020204" pitchFamily="34" charset="0"/>
              <a:buChar char="•"/>
            </a:pPr>
            <a:r>
              <a:rPr lang="cs-CZ" sz="1700" dirty="0"/>
              <a:t>Intervenční program je realizován interaktivní formou, žáci se do realizace programu aktivně zapojují, ovlivňují obsah i průběh jednotlivých setkání. Stávají se tak realizátory změn ve třídě a přebírají v adekvátní míře zodpovědnost za průběh a výsledek programu.</a:t>
            </a:r>
          </a:p>
          <a:p>
            <a:pPr marL="342900" lvl="0" indent="-342900">
              <a:buFont typeface="Arial" panose="020B0604020202020204" pitchFamily="34" charset="0"/>
              <a:buChar char="•"/>
            </a:pPr>
            <a:endParaRPr lang="cs-CZ" sz="900" dirty="0"/>
          </a:p>
          <a:p>
            <a:pPr marL="342900" lvl="0" indent="-342900">
              <a:buFont typeface="Arial" panose="020B0604020202020204" pitchFamily="34" charset="0"/>
              <a:buChar char="•"/>
            </a:pPr>
            <a:r>
              <a:rPr lang="cs-CZ" sz="1700" b="1" dirty="0"/>
              <a:t>Struktura programu:</a:t>
            </a:r>
          </a:p>
          <a:p>
            <a:pPr marL="783595" lvl="1" indent="-285750">
              <a:buFont typeface="Courier New" panose="02070309020205020404" pitchFamily="49" charset="0"/>
              <a:buChar char="o"/>
            </a:pPr>
            <a:r>
              <a:rPr lang="cs-CZ" sz="1700" dirty="0"/>
              <a:t>Konzultace s pedagogem před začátkem programu – obsahem je předání informací o žácích, vyjasnění si struktury a obsahu programu, popis událostí v době mezi jednotlivými setkáními, pozorované změny v třídním kolektivu, apod. </a:t>
            </a:r>
          </a:p>
          <a:p>
            <a:pPr marL="783595" lvl="1" indent="-285750">
              <a:buFont typeface="Courier New" panose="02070309020205020404" pitchFamily="49" charset="0"/>
              <a:buChar char="o"/>
            </a:pPr>
            <a:r>
              <a:rPr lang="cs-CZ" sz="1700" dirty="0"/>
              <a:t>Přímá práce s primární cílovou skupinou – program primární prevence s jasně danou strukturou a tematickým rámcem, časová dotace dvě hodiny.</a:t>
            </a:r>
          </a:p>
          <a:p>
            <a:pPr marL="783595" lvl="1" indent="-285750">
              <a:buFont typeface="Courier New" panose="02070309020205020404" pitchFamily="49" charset="0"/>
              <a:buChar char="o"/>
            </a:pPr>
            <a:r>
              <a:rPr lang="cs-CZ" sz="1700" dirty="0"/>
              <a:t>Konzultace s pedagogem po skončení programu – obsahem je reflexe průběhu programu, reflexe zpozorovaných jevů a procesů ve skupině, chování žáků, doporučení pro další práci se třídou apod.</a:t>
            </a:r>
          </a:p>
        </p:txBody>
      </p:sp>
      <p:cxnSp>
        <p:nvCxnSpPr>
          <p:cNvPr id="10" name="Straight Connector 9"/>
          <p:cNvCxnSpPr/>
          <p:nvPr/>
        </p:nvCxnSpPr>
        <p:spPr>
          <a:xfrm>
            <a:off x="666117" y="901082"/>
            <a:ext cx="9361168" cy="0"/>
          </a:xfrm>
          <a:prstGeom prst="line">
            <a:avLst/>
          </a:prstGeom>
          <a:ln>
            <a:solidFill>
              <a:schemeClr val="bg1">
                <a:alpha val="50000"/>
              </a:schemeClr>
            </a:solidFill>
            <a:prstDash val="sysDot"/>
          </a:ln>
          <a:effectLst/>
        </p:spPr>
        <p:style>
          <a:lnRef idx="1">
            <a:schemeClr val="accent1"/>
          </a:lnRef>
          <a:fillRef idx="0">
            <a:schemeClr val="accent1"/>
          </a:fillRef>
          <a:effectRef idx="0">
            <a:schemeClr val="accent1"/>
          </a:effectRef>
          <a:fontRef idx="minor">
            <a:schemeClr val="tx1"/>
          </a:fontRef>
        </p:style>
      </p:cxnSp>
      <p:sp>
        <p:nvSpPr>
          <p:cNvPr id="23" name="Nadpis 4"/>
          <p:cNvSpPr txBox="1">
            <a:spLocks/>
          </p:cNvSpPr>
          <p:nvPr/>
        </p:nvSpPr>
        <p:spPr>
          <a:xfrm>
            <a:off x="666116" y="0"/>
            <a:ext cx="9361169" cy="901082"/>
          </a:xfrm>
          <a:prstGeom prst="rect">
            <a:avLst/>
          </a:prstGeom>
          <a:gradFill>
            <a:gsLst>
              <a:gs pos="0">
                <a:srgbClr val="FFFF00"/>
              </a:gs>
              <a:gs pos="100000">
                <a:srgbClr val="FCDE04"/>
              </a:gs>
            </a:gsLst>
            <a:lin ang="0" scaled="0"/>
          </a:gradFill>
        </p:spPr>
        <p:txBody>
          <a:bodyPr vert="horz" lIns="432000" tIns="49785" rIns="99569" bIns="72000" rtlCol="0" anchor="ctr">
            <a:noAutofit/>
          </a:bodyPr>
          <a:lstStyle/>
          <a:p>
            <a:pPr>
              <a:spcBef>
                <a:spcPct val="0"/>
              </a:spcBef>
            </a:pPr>
            <a:r>
              <a:rPr lang="cs-CZ" sz="2800" b="1" dirty="0">
                <a:ln w="3175">
                  <a:noFill/>
                </a:ln>
                <a:latin typeface="Trebuchet MS" panose="020B0603020202020204" pitchFamily="34" charset="0"/>
                <a:ea typeface="+mj-ea"/>
                <a:cs typeface="Arial" pitchFamily="34" charset="0"/>
              </a:rPr>
              <a:t>PRŮBĚH PROGRAMU SELEKTIVNÍ PRIMÁRNÍ </a:t>
            </a:r>
          </a:p>
          <a:p>
            <a:pPr>
              <a:spcBef>
                <a:spcPct val="0"/>
              </a:spcBef>
            </a:pPr>
            <a:r>
              <a:rPr lang="cs-CZ" sz="2800" b="1" dirty="0">
                <a:ln w="3175">
                  <a:noFill/>
                </a:ln>
                <a:latin typeface="Trebuchet MS" panose="020B0603020202020204" pitchFamily="34" charset="0"/>
                <a:ea typeface="+mj-ea"/>
                <a:cs typeface="Arial" pitchFamily="34" charset="0"/>
              </a:rPr>
              <a:t>PREVENCE</a:t>
            </a:r>
          </a:p>
        </p:txBody>
      </p:sp>
      <p:sp>
        <p:nvSpPr>
          <p:cNvPr id="16" name="Nadpis 4"/>
          <p:cNvSpPr txBox="1">
            <a:spLocks/>
          </p:cNvSpPr>
          <p:nvPr/>
        </p:nvSpPr>
        <p:spPr>
          <a:xfrm>
            <a:off x="1010244" y="7021037"/>
            <a:ext cx="9361169" cy="540226"/>
          </a:xfrm>
          <a:prstGeom prst="rect">
            <a:avLst/>
          </a:prstGeom>
          <a:noFill/>
        </p:spPr>
        <p:txBody>
          <a:bodyPr vert="horz" lIns="0" tIns="49785" rIns="99569" bIns="49785" rtlCol="0" anchor="ctr">
            <a:noAutofit/>
          </a:bodyPr>
          <a:lstStyle/>
          <a:p>
            <a:r>
              <a:rPr lang="fr-FR" sz="1600" spc="100" baseline="30000" dirty="0">
                <a:ea typeface="+mj-ea"/>
                <a:cs typeface="Arial" pitchFamily="34" charset="0"/>
              </a:rPr>
              <a:t>Prev—Centrum z.</a:t>
            </a:r>
            <a:r>
              <a:rPr lang="cs-CZ" sz="1600" spc="100" baseline="30000" dirty="0">
                <a:ea typeface="+mj-ea"/>
                <a:cs typeface="Arial" pitchFamily="34" charset="0"/>
              </a:rPr>
              <a:t>ú</a:t>
            </a:r>
            <a:r>
              <a:rPr lang="fr-FR" sz="1600" spc="100" baseline="30000" dirty="0">
                <a:ea typeface="+mj-ea"/>
                <a:cs typeface="Arial" pitchFamily="34" charset="0"/>
              </a:rPr>
              <a:t>.</a:t>
            </a:r>
            <a:r>
              <a:rPr lang="cs-CZ" sz="1600" spc="100" baseline="30000" dirty="0">
                <a:ea typeface="+mj-ea"/>
                <a:cs typeface="Arial" pitchFamily="34" charset="0"/>
              </a:rPr>
              <a:t>,</a:t>
            </a:r>
            <a:r>
              <a:rPr lang="fr-FR" sz="1600" spc="100" baseline="30000" dirty="0">
                <a:ea typeface="+mj-ea"/>
                <a:cs typeface="Arial" pitchFamily="34" charset="0"/>
              </a:rPr>
              <a:t> </a:t>
            </a:r>
            <a:r>
              <a:rPr lang="cs-CZ" sz="1600" b="1" spc="100" baseline="30000" dirty="0">
                <a:ea typeface="+mj-ea"/>
                <a:cs typeface="Arial" pitchFamily="34" charset="0"/>
              </a:rPr>
              <a:t>PROGRAMY PRIMÁRNÍ PREVENCE</a:t>
            </a:r>
            <a:r>
              <a:rPr lang="fr-FR" sz="1600" spc="100" baseline="30000" dirty="0">
                <a:ea typeface="+mj-ea"/>
                <a:cs typeface="Arial" pitchFamily="34" charset="0"/>
              </a:rPr>
              <a:t>  tel: 2</a:t>
            </a:r>
            <a:r>
              <a:rPr lang="cs-CZ" sz="1600" spc="100" baseline="30000" dirty="0">
                <a:ea typeface="+mj-ea"/>
                <a:cs typeface="Arial" pitchFamily="34" charset="0"/>
              </a:rPr>
              <a:t>42</a:t>
            </a:r>
            <a:r>
              <a:rPr lang="fr-FR" sz="1600" spc="100" baseline="30000" dirty="0">
                <a:ea typeface="+mj-ea"/>
                <a:cs typeface="Arial" pitchFamily="34" charset="0"/>
              </a:rPr>
              <a:t> </a:t>
            </a:r>
            <a:r>
              <a:rPr lang="cs-CZ" sz="1600" spc="100" baseline="30000" dirty="0">
                <a:ea typeface="+mj-ea"/>
                <a:cs typeface="Arial" pitchFamily="34" charset="0"/>
              </a:rPr>
              <a:t>498</a:t>
            </a:r>
            <a:r>
              <a:rPr lang="fr-FR" sz="1600" spc="100" baseline="30000" dirty="0">
                <a:ea typeface="+mj-ea"/>
                <a:cs typeface="Arial" pitchFamily="34" charset="0"/>
              </a:rPr>
              <a:t> </a:t>
            </a:r>
            <a:r>
              <a:rPr lang="cs-CZ" sz="1600" spc="100" baseline="30000" dirty="0">
                <a:ea typeface="+mj-ea"/>
                <a:cs typeface="Arial" pitchFamily="34" charset="0"/>
              </a:rPr>
              <a:t>335</a:t>
            </a:r>
            <a:r>
              <a:rPr lang="fr-FR" sz="1600" spc="100" baseline="30000" dirty="0">
                <a:ea typeface="+mj-ea"/>
                <a:cs typeface="Arial" pitchFamily="34" charset="0"/>
              </a:rPr>
              <a:t> / 77</a:t>
            </a:r>
            <a:r>
              <a:rPr lang="cs-CZ" sz="1600" spc="100" baseline="30000" dirty="0">
                <a:ea typeface="+mj-ea"/>
                <a:cs typeface="Arial" pitchFamily="34" charset="0"/>
              </a:rPr>
              <a:t>6</a:t>
            </a:r>
            <a:r>
              <a:rPr lang="fr-FR" sz="1600" spc="100" baseline="30000" dirty="0">
                <a:ea typeface="+mj-ea"/>
                <a:cs typeface="Arial" pitchFamily="34" charset="0"/>
              </a:rPr>
              <a:t> </a:t>
            </a:r>
            <a:r>
              <a:rPr lang="cs-CZ" sz="1600" spc="100" baseline="30000" dirty="0">
                <a:ea typeface="+mj-ea"/>
                <a:cs typeface="Arial" pitchFamily="34" charset="0"/>
              </a:rPr>
              <a:t>619</a:t>
            </a:r>
            <a:r>
              <a:rPr lang="fr-FR" sz="1600" spc="100" baseline="30000" dirty="0">
                <a:ea typeface="+mj-ea"/>
                <a:cs typeface="Arial" pitchFamily="34" charset="0"/>
              </a:rPr>
              <a:t> </a:t>
            </a:r>
            <a:r>
              <a:rPr lang="cs-CZ" sz="1600" spc="100" baseline="30000" dirty="0">
                <a:ea typeface="+mj-ea"/>
                <a:cs typeface="Arial" pitchFamily="34" charset="0"/>
              </a:rPr>
              <a:t>505</a:t>
            </a:r>
            <a:r>
              <a:rPr lang="fr-FR" sz="1600" spc="100" baseline="30000" dirty="0">
                <a:ea typeface="+mj-ea"/>
                <a:cs typeface="Arial" pitchFamily="34" charset="0"/>
              </a:rPr>
              <a:t> / email: p</a:t>
            </a:r>
            <a:r>
              <a:rPr lang="cs-CZ" sz="1600" spc="100" baseline="30000" dirty="0">
                <a:ea typeface="+mj-ea"/>
                <a:cs typeface="Arial" pitchFamily="34" charset="0"/>
              </a:rPr>
              <a:t>revence</a:t>
            </a:r>
            <a:r>
              <a:rPr lang="fr-FR" sz="1600" spc="100" baseline="30000" dirty="0">
                <a:ea typeface="+mj-ea"/>
                <a:cs typeface="Arial" pitchFamily="34" charset="0"/>
              </a:rPr>
              <a:t>@prevcentrum.cz / www.prevcentrum.cz</a:t>
            </a:r>
          </a:p>
        </p:txBody>
      </p:sp>
      <p:sp>
        <p:nvSpPr>
          <p:cNvPr id="7" name="Nadpis 4">
            <a:extLst>
              <a:ext uri="{FF2B5EF4-FFF2-40B4-BE49-F238E27FC236}">
                <a16:creationId xmlns:a16="http://schemas.microsoft.com/office/drawing/2014/main" id="{60B6B655-24E7-F141-AA79-6F8004F80401}"/>
              </a:ext>
            </a:extLst>
          </p:cNvPr>
          <p:cNvSpPr txBox="1">
            <a:spLocks/>
          </p:cNvSpPr>
          <p:nvPr/>
        </p:nvSpPr>
        <p:spPr>
          <a:xfrm>
            <a:off x="8937522" y="0"/>
            <a:ext cx="1089763" cy="901082"/>
          </a:xfrm>
          <a:prstGeom prst="rect">
            <a:avLst/>
          </a:prstGeom>
          <a:solidFill>
            <a:schemeClr val="bg1">
              <a:lumMod val="95000"/>
            </a:schemeClr>
          </a:solidFill>
        </p:spPr>
        <p:txBody>
          <a:bodyPr vert="horz" lIns="0" tIns="0" rIns="0" bIns="0" rtlCol="0" anchor="ctr">
            <a:noAutofit/>
          </a:bodyPr>
          <a:lstStyle/>
          <a:p>
            <a:pPr algn="ctr">
              <a:spcBef>
                <a:spcPct val="0"/>
              </a:spcBef>
            </a:pPr>
            <a:r>
              <a:rPr lang="cs-CZ" sz="1400" dirty="0">
                <a:ln w="3175">
                  <a:noFill/>
                </a:ln>
                <a:latin typeface="Trebuchet MS" panose="020B0603020202020204" pitchFamily="34" charset="0"/>
                <a:ea typeface="+mj-ea"/>
                <a:cs typeface="Arial" pitchFamily="34" charset="0"/>
              </a:rPr>
              <a:t>17</a:t>
            </a:r>
          </a:p>
        </p:txBody>
      </p:sp>
    </p:spTree>
    <p:extLst>
      <p:ext uri="{BB962C8B-B14F-4D97-AF65-F5344CB8AC3E}">
        <p14:creationId xmlns:p14="http://schemas.microsoft.com/office/powerpoint/2010/main" val="37430968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90826" y="1059748"/>
            <a:ext cx="9436459" cy="5932204"/>
          </a:xfrm>
          <a:prstGeom prst="rect">
            <a:avLst/>
          </a:prstGeom>
          <a:noFill/>
        </p:spPr>
        <p:txBody>
          <a:bodyPr wrap="square" rIns="360000" numCol="1" spcCol="360000" rtlCol="0" anchor="t">
            <a:noAutofit/>
          </a:bodyPr>
          <a:lstStyle/>
          <a:p>
            <a:pPr marL="342900" lvl="0" indent="-342900">
              <a:buFont typeface="Arial" panose="020B0604020202020204" pitchFamily="34" charset="0"/>
              <a:buChar char="•"/>
            </a:pPr>
            <a:r>
              <a:rPr lang="cs-CZ" sz="1600" b="1" dirty="0"/>
              <a:t>Zakázka na práci s jednotlivcem</a:t>
            </a:r>
          </a:p>
          <a:p>
            <a:pPr marL="840745" lvl="1" indent="-342900">
              <a:buFont typeface="Courier New" panose="02070309020205020404" pitchFamily="49" charset="0"/>
              <a:buChar char="o"/>
            </a:pPr>
            <a:r>
              <a:rPr lang="cs-CZ" sz="1600" dirty="0"/>
              <a:t>Třída je chápána jako celek, v němž probíhají skupinové procesy, a funguje skupinová dynamika. Na problém je tedy nahlíženo jako  na záležitost celé skupiny, nikoli jednotlivců. </a:t>
            </a:r>
          </a:p>
          <a:p>
            <a:pPr marL="342900" indent="-342900">
              <a:buFont typeface="Arial" panose="020B0604020202020204" pitchFamily="34" charset="0"/>
              <a:buChar char="•"/>
            </a:pPr>
            <a:r>
              <a:rPr lang="cs-CZ" sz="1600" b="1" dirty="0"/>
              <a:t>Nemotivovanost třídního učitele</a:t>
            </a:r>
          </a:p>
          <a:p>
            <a:pPr marL="840745" lvl="1" indent="-342900">
              <a:buFont typeface="Courier New" panose="02070309020205020404" pitchFamily="49" charset="0"/>
              <a:buChar char="o"/>
            </a:pPr>
            <a:r>
              <a:rPr lang="cs-CZ" sz="1600" dirty="0"/>
              <a:t>Pedagog není pro spolupráci v programu motivován, jedná se o objednávku školy (např. škola „testuje kvalitu pedagoga“). Pedagog je vnímán jako neoddělitelná součást třídy a bez jeho součinnosti nelze dojít kýžené změny. </a:t>
            </a:r>
          </a:p>
          <a:p>
            <a:pPr marL="342900" indent="-342900">
              <a:buFont typeface="Arial" panose="020B0604020202020204" pitchFamily="34" charset="0"/>
              <a:buChar char="•"/>
            </a:pPr>
            <a:r>
              <a:rPr lang="cs-CZ" sz="1600" b="1" dirty="0"/>
              <a:t>Nemotivovanost třídy</a:t>
            </a:r>
          </a:p>
          <a:p>
            <a:pPr marL="840745" lvl="1" indent="-342900">
              <a:buFont typeface="Courier New" panose="02070309020205020404" pitchFamily="49" charset="0"/>
              <a:buChar char="o"/>
            </a:pPr>
            <a:r>
              <a:rPr lang="cs-CZ" sz="1600" dirty="0"/>
              <a:t>Třída nespolupracuje, není motivována ke změně, je bez náhledu na problém ve vztazích apod.</a:t>
            </a:r>
            <a:endParaRPr lang="cs-CZ" sz="1600" dirty="0">
              <a:solidFill>
                <a:srgbClr val="FF0000"/>
              </a:solidFill>
            </a:endParaRPr>
          </a:p>
          <a:p>
            <a:pPr marL="342900" indent="-342900">
              <a:buFont typeface="Arial" panose="020B0604020202020204" pitchFamily="34" charset="0"/>
              <a:buChar char="•"/>
            </a:pPr>
            <a:r>
              <a:rPr lang="cs-CZ" sz="1600" b="1" dirty="0"/>
              <a:t>Přítomnost šikany</a:t>
            </a:r>
          </a:p>
          <a:p>
            <a:pPr marL="840745" lvl="1" indent="-342900">
              <a:buFont typeface="Courier New" panose="02070309020205020404" pitchFamily="49" charset="0"/>
              <a:buChar char="o"/>
            </a:pPr>
            <a:r>
              <a:rPr lang="cs-CZ" sz="1600" dirty="0"/>
              <a:t>Pokud se v průběhu programu prokáže přítomnost šikany, program je zastaven a je předán podnět škole k vyšetření šikany ve třídě. Po vyšetření případu a předefinování kontraktu je možné v programu dále pokračovat později.</a:t>
            </a:r>
          </a:p>
          <a:p>
            <a:pPr marL="342900" indent="-342900">
              <a:buFont typeface="Arial" panose="020B0604020202020204" pitchFamily="34" charset="0"/>
              <a:buChar char="•"/>
            </a:pPr>
            <a:r>
              <a:rPr lang="cs-CZ" sz="1600" b="1" dirty="0"/>
              <a:t>Vnímání programu jako „opravny“</a:t>
            </a:r>
          </a:p>
          <a:p>
            <a:pPr marL="840745" lvl="1" indent="-342900">
              <a:buFont typeface="Courier New" panose="02070309020205020404" pitchFamily="49" charset="0"/>
              <a:buChar char="o"/>
            </a:pPr>
            <a:r>
              <a:rPr lang="cs-CZ" sz="1600" dirty="0"/>
              <a:t>Program je třeba vnímat jako možnost pojmenování problému a práce s ním, “nastartování“ třídy pro další práci. Není možné program vnímat jako intervenci, která třídu vrátí „opravenou“, bez nutnosti další péče o vztahy mezi žáky.</a:t>
            </a:r>
          </a:p>
          <a:p>
            <a:pPr marL="342900" indent="-342900">
              <a:buFont typeface="Arial" panose="020B0604020202020204" pitchFamily="34" charset="0"/>
              <a:buChar char="•"/>
            </a:pPr>
            <a:r>
              <a:rPr lang="cs-CZ" sz="1600" b="1" dirty="0"/>
              <a:t>Správné načasování</a:t>
            </a:r>
          </a:p>
          <a:p>
            <a:pPr marL="840745" lvl="1" indent="-342900">
              <a:buFont typeface="Courier New" panose="02070309020205020404" pitchFamily="49" charset="0"/>
              <a:buChar char="o"/>
            </a:pPr>
            <a:r>
              <a:rPr lang="cs-CZ" sz="1600" dirty="0"/>
              <a:t>Škola často poptává program ve chvíli, kdy se situace stává neúnosnou. Lépe však hasit drobný plamen, než velký požár.</a:t>
            </a:r>
          </a:p>
          <a:p>
            <a:pPr marL="342900" indent="-342900">
              <a:buFont typeface="Arial" panose="020B0604020202020204" pitchFamily="34" charset="0"/>
              <a:buChar char="•"/>
            </a:pPr>
            <a:r>
              <a:rPr lang="cs-CZ" sz="1600" b="1" dirty="0"/>
              <a:t>Online prostředí</a:t>
            </a:r>
          </a:p>
          <a:p>
            <a:pPr marL="840745" lvl="1" indent="-342900">
              <a:buFont typeface="Courier New" panose="02070309020205020404" pitchFamily="49" charset="0"/>
              <a:buChar char="o"/>
            </a:pPr>
            <a:r>
              <a:rPr lang="cs-CZ" sz="1600" dirty="0"/>
              <a:t>Program SPP není možné kvalitně realizovat v online prostředí (nemožnost interakce, zajištění bezpečného prostředí a diskrétnosti, nemožnost ošetření krizových situací).</a:t>
            </a:r>
            <a:endParaRPr lang="cs-CZ" sz="1600" dirty="0">
              <a:solidFill>
                <a:srgbClr val="FF0000"/>
              </a:solidFill>
            </a:endParaRPr>
          </a:p>
          <a:p>
            <a:pPr lvl="0"/>
            <a:endParaRPr lang="cs-CZ" sz="2200" dirty="0"/>
          </a:p>
        </p:txBody>
      </p:sp>
      <p:cxnSp>
        <p:nvCxnSpPr>
          <p:cNvPr id="10" name="Straight Connector 9"/>
          <p:cNvCxnSpPr/>
          <p:nvPr/>
        </p:nvCxnSpPr>
        <p:spPr>
          <a:xfrm>
            <a:off x="666117" y="901082"/>
            <a:ext cx="9361168" cy="0"/>
          </a:xfrm>
          <a:prstGeom prst="line">
            <a:avLst/>
          </a:prstGeom>
          <a:ln>
            <a:solidFill>
              <a:schemeClr val="bg1">
                <a:alpha val="50000"/>
              </a:schemeClr>
            </a:solidFill>
            <a:prstDash val="sysDot"/>
          </a:ln>
          <a:effectLst/>
        </p:spPr>
        <p:style>
          <a:lnRef idx="1">
            <a:schemeClr val="accent1"/>
          </a:lnRef>
          <a:fillRef idx="0">
            <a:schemeClr val="accent1"/>
          </a:fillRef>
          <a:effectRef idx="0">
            <a:schemeClr val="accent1"/>
          </a:effectRef>
          <a:fontRef idx="minor">
            <a:schemeClr val="tx1"/>
          </a:fontRef>
        </p:style>
      </p:cxnSp>
      <p:sp>
        <p:nvSpPr>
          <p:cNvPr id="23" name="Nadpis 4"/>
          <p:cNvSpPr txBox="1">
            <a:spLocks/>
          </p:cNvSpPr>
          <p:nvPr/>
        </p:nvSpPr>
        <p:spPr>
          <a:xfrm>
            <a:off x="666116" y="0"/>
            <a:ext cx="9361169" cy="901082"/>
          </a:xfrm>
          <a:prstGeom prst="rect">
            <a:avLst/>
          </a:prstGeom>
          <a:gradFill>
            <a:gsLst>
              <a:gs pos="0">
                <a:srgbClr val="FFFF00"/>
              </a:gs>
              <a:gs pos="100000">
                <a:srgbClr val="FCDE04"/>
              </a:gs>
            </a:gsLst>
            <a:lin ang="0" scaled="0"/>
          </a:gradFill>
        </p:spPr>
        <p:txBody>
          <a:bodyPr vert="horz" lIns="432000" tIns="49785" rIns="99569" bIns="72000" rtlCol="0" anchor="ctr">
            <a:noAutofit/>
          </a:bodyPr>
          <a:lstStyle/>
          <a:p>
            <a:pPr>
              <a:spcBef>
                <a:spcPct val="0"/>
              </a:spcBef>
            </a:pPr>
            <a:r>
              <a:rPr lang="cs-CZ" sz="2800" b="1" dirty="0">
                <a:ln w="3175">
                  <a:noFill/>
                </a:ln>
                <a:latin typeface="Trebuchet MS" panose="020B0603020202020204" pitchFamily="34" charset="0"/>
                <a:ea typeface="+mj-ea"/>
                <a:cs typeface="Arial" pitchFamily="34" charset="0"/>
              </a:rPr>
              <a:t>LIMITY PROGRAMU SELEKTIVNÍ PRIMÁRNÍ </a:t>
            </a:r>
          </a:p>
          <a:p>
            <a:pPr>
              <a:spcBef>
                <a:spcPct val="0"/>
              </a:spcBef>
            </a:pPr>
            <a:r>
              <a:rPr lang="cs-CZ" sz="2800" b="1" dirty="0">
                <a:ln w="3175">
                  <a:noFill/>
                </a:ln>
                <a:latin typeface="Trebuchet MS" panose="020B0603020202020204" pitchFamily="34" charset="0"/>
                <a:ea typeface="+mj-ea"/>
                <a:cs typeface="Arial" pitchFamily="34" charset="0"/>
              </a:rPr>
              <a:t>PREVENCE</a:t>
            </a:r>
          </a:p>
        </p:txBody>
      </p:sp>
      <p:sp>
        <p:nvSpPr>
          <p:cNvPr id="16" name="Nadpis 4"/>
          <p:cNvSpPr txBox="1">
            <a:spLocks/>
          </p:cNvSpPr>
          <p:nvPr/>
        </p:nvSpPr>
        <p:spPr>
          <a:xfrm>
            <a:off x="1010244" y="7021037"/>
            <a:ext cx="9361169" cy="540226"/>
          </a:xfrm>
          <a:prstGeom prst="rect">
            <a:avLst/>
          </a:prstGeom>
          <a:noFill/>
        </p:spPr>
        <p:txBody>
          <a:bodyPr vert="horz" lIns="0" tIns="49785" rIns="99569" bIns="49785" rtlCol="0" anchor="ctr">
            <a:noAutofit/>
          </a:bodyPr>
          <a:lstStyle/>
          <a:p>
            <a:r>
              <a:rPr lang="fr-FR" sz="1600" spc="100" baseline="30000" dirty="0">
                <a:ea typeface="+mj-ea"/>
                <a:cs typeface="Arial" pitchFamily="34" charset="0"/>
              </a:rPr>
              <a:t>Prev—Centrum z.</a:t>
            </a:r>
            <a:r>
              <a:rPr lang="cs-CZ" sz="1600" spc="100" baseline="30000" dirty="0">
                <a:ea typeface="+mj-ea"/>
                <a:cs typeface="Arial" pitchFamily="34" charset="0"/>
              </a:rPr>
              <a:t>ú</a:t>
            </a:r>
            <a:r>
              <a:rPr lang="fr-FR" sz="1600" spc="100" baseline="30000" dirty="0">
                <a:ea typeface="+mj-ea"/>
                <a:cs typeface="Arial" pitchFamily="34" charset="0"/>
              </a:rPr>
              <a:t>.</a:t>
            </a:r>
            <a:r>
              <a:rPr lang="cs-CZ" sz="1600" spc="100" baseline="30000" dirty="0">
                <a:ea typeface="+mj-ea"/>
                <a:cs typeface="Arial" pitchFamily="34" charset="0"/>
              </a:rPr>
              <a:t>,</a:t>
            </a:r>
            <a:r>
              <a:rPr lang="fr-FR" sz="1600" spc="100" baseline="30000" dirty="0">
                <a:ea typeface="+mj-ea"/>
                <a:cs typeface="Arial" pitchFamily="34" charset="0"/>
              </a:rPr>
              <a:t> </a:t>
            </a:r>
            <a:r>
              <a:rPr lang="cs-CZ" sz="1600" b="1" spc="100" baseline="30000" dirty="0">
                <a:ea typeface="+mj-ea"/>
                <a:cs typeface="Arial" pitchFamily="34" charset="0"/>
              </a:rPr>
              <a:t>PROGRAMY PRIMÁRNÍ PREVENCE</a:t>
            </a:r>
            <a:r>
              <a:rPr lang="fr-FR" sz="1600" spc="100" baseline="30000" dirty="0">
                <a:ea typeface="+mj-ea"/>
                <a:cs typeface="Arial" pitchFamily="34" charset="0"/>
              </a:rPr>
              <a:t>  tel: 2</a:t>
            </a:r>
            <a:r>
              <a:rPr lang="cs-CZ" sz="1600" spc="100" baseline="30000" dirty="0">
                <a:ea typeface="+mj-ea"/>
                <a:cs typeface="Arial" pitchFamily="34" charset="0"/>
              </a:rPr>
              <a:t>42</a:t>
            </a:r>
            <a:r>
              <a:rPr lang="fr-FR" sz="1600" spc="100" baseline="30000" dirty="0">
                <a:ea typeface="+mj-ea"/>
                <a:cs typeface="Arial" pitchFamily="34" charset="0"/>
              </a:rPr>
              <a:t> </a:t>
            </a:r>
            <a:r>
              <a:rPr lang="cs-CZ" sz="1600" spc="100" baseline="30000" dirty="0">
                <a:ea typeface="+mj-ea"/>
                <a:cs typeface="Arial" pitchFamily="34" charset="0"/>
              </a:rPr>
              <a:t>498</a:t>
            </a:r>
            <a:r>
              <a:rPr lang="fr-FR" sz="1600" spc="100" baseline="30000" dirty="0">
                <a:ea typeface="+mj-ea"/>
                <a:cs typeface="Arial" pitchFamily="34" charset="0"/>
              </a:rPr>
              <a:t> </a:t>
            </a:r>
            <a:r>
              <a:rPr lang="cs-CZ" sz="1600" spc="100" baseline="30000" dirty="0">
                <a:ea typeface="+mj-ea"/>
                <a:cs typeface="Arial" pitchFamily="34" charset="0"/>
              </a:rPr>
              <a:t>335</a:t>
            </a:r>
            <a:r>
              <a:rPr lang="fr-FR" sz="1600" spc="100" baseline="30000" dirty="0">
                <a:ea typeface="+mj-ea"/>
                <a:cs typeface="Arial" pitchFamily="34" charset="0"/>
              </a:rPr>
              <a:t> / 77</a:t>
            </a:r>
            <a:r>
              <a:rPr lang="cs-CZ" sz="1600" spc="100" baseline="30000" dirty="0">
                <a:ea typeface="+mj-ea"/>
                <a:cs typeface="Arial" pitchFamily="34" charset="0"/>
              </a:rPr>
              <a:t>6</a:t>
            </a:r>
            <a:r>
              <a:rPr lang="fr-FR" sz="1600" spc="100" baseline="30000" dirty="0">
                <a:ea typeface="+mj-ea"/>
                <a:cs typeface="Arial" pitchFamily="34" charset="0"/>
              </a:rPr>
              <a:t> </a:t>
            </a:r>
            <a:r>
              <a:rPr lang="cs-CZ" sz="1600" spc="100" baseline="30000" dirty="0">
                <a:ea typeface="+mj-ea"/>
                <a:cs typeface="Arial" pitchFamily="34" charset="0"/>
              </a:rPr>
              <a:t>619</a:t>
            </a:r>
            <a:r>
              <a:rPr lang="fr-FR" sz="1600" spc="100" baseline="30000" dirty="0">
                <a:ea typeface="+mj-ea"/>
                <a:cs typeface="Arial" pitchFamily="34" charset="0"/>
              </a:rPr>
              <a:t> </a:t>
            </a:r>
            <a:r>
              <a:rPr lang="cs-CZ" sz="1600" spc="100" baseline="30000" dirty="0">
                <a:ea typeface="+mj-ea"/>
                <a:cs typeface="Arial" pitchFamily="34" charset="0"/>
              </a:rPr>
              <a:t>505</a:t>
            </a:r>
            <a:r>
              <a:rPr lang="fr-FR" sz="1600" spc="100" baseline="30000" dirty="0">
                <a:ea typeface="+mj-ea"/>
                <a:cs typeface="Arial" pitchFamily="34" charset="0"/>
              </a:rPr>
              <a:t> / email: p</a:t>
            </a:r>
            <a:r>
              <a:rPr lang="cs-CZ" sz="1600" spc="100" baseline="30000" dirty="0">
                <a:ea typeface="+mj-ea"/>
                <a:cs typeface="Arial" pitchFamily="34" charset="0"/>
              </a:rPr>
              <a:t>revence</a:t>
            </a:r>
            <a:r>
              <a:rPr lang="fr-FR" sz="1600" spc="100" baseline="30000" dirty="0">
                <a:ea typeface="+mj-ea"/>
                <a:cs typeface="Arial" pitchFamily="34" charset="0"/>
              </a:rPr>
              <a:t>@prevcentrum.cz / www.prevcentrum.cz</a:t>
            </a:r>
          </a:p>
        </p:txBody>
      </p:sp>
      <p:sp>
        <p:nvSpPr>
          <p:cNvPr id="7" name="Nadpis 4">
            <a:extLst>
              <a:ext uri="{FF2B5EF4-FFF2-40B4-BE49-F238E27FC236}">
                <a16:creationId xmlns:a16="http://schemas.microsoft.com/office/drawing/2014/main" id="{551B4D38-F21A-3B43-9AA4-3D2A486C1917}"/>
              </a:ext>
            </a:extLst>
          </p:cNvPr>
          <p:cNvSpPr txBox="1">
            <a:spLocks/>
          </p:cNvSpPr>
          <p:nvPr/>
        </p:nvSpPr>
        <p:spPr>
          <a:xfrm>
            <a:off x="8937522" y="0"/>
            <a:ext cx="1089763" cy="901082"/>
          </a:xfrm>
          <a:prstGeom prst="rect">
            <a:avLst/>
          </a:prstGeom>
          <a:solidFill>
            <a:schemeClr val="bg1">
              <a:lumMod val="95000"/>
            </a:schemeClr>
          </a:solidFill>
        </p:spPr>
        <p:txBody>
          <a:bodyPr vert="horz" lIns="0" tIns="0" rIns="0" bIns="0" rtlCol="0" anchor="ctr">
            <a:noAutofit/>
          </a:bodyPr>
          <a:lstStyle/>
          <a:p>
            <a:pPr algn="ctr">
              <a:spcBef>
                <a:spcPct val="0"/>
              </a:spcBef>
            </a:pPr>
            <a:r>
              <a:rPr lang="cs-CZ" sz="1400" dirty="0">
                <a:ln w="3175">
                  <a:noFill/>
                </a:ln>
                <a:latin typeface="Trebuchet MS" panose="020B0603020202020204" pitchFamily="34" charset="0"/>
                <a:ea typeface="+mj-ea"/>
                <a:cs typeface="Arial" pitchFamily="34" charset="0"/>
              </a:rPr>
              <a:t>18</a:t>
            </a:r>
          </a:p>
        </p:txBody>
      </p:sp>
    </p:spTree>
    <p:extLst>
      <p:ext uri="{BB962C8B-B14F-4D97-AF65-F5344CB8AC3E}">
        <p14:creationId xmlns:p14="http://schemas.microsoft.com/office/powerpoint/2010/main" val="22162662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90826" y="994957"/>
            <a:ext cx="9436459" cy="5932204"/>
          </a:xfrm>
          <a:prstGeom prst="rect">
            <a:avLst/>
          </a:prstGeom>
          <a:noFill/>
        </p:spPr>
        <p:txBody>
          <a:bodyPr wrap="square" rIns="360000" numCol="1" spcCol="360000" rtlCol="0" anchor="t">
            <a:noAutofit/>
          </a:bodyPr>
          <a:lstStyle/>
          <a:p>
            <a:r>
              <a:rPr lang="cs-CZ" b="1" dirty="0"/>
              <a:t>Selektivní primární prevence</a:t>
            </a:r>
          </a:p>
          <a:p>
            <a:endParaRPr lang="cs-CZ" dirty="0"/>
          </a:p>
          <a:p>
            <a:endParaRPr lang="cs-CZ" dirty="0"/>
          </a:p>
          <a:p>
            <a:endParaRPr lang="cs-CZ" dirty="0"/>
          </a:p>
          <a:p>
            <a:pPr marL="342900" indent="-342900">
              <a:buFont typeface="Arial" panose="020B0604020202020204" pitchFamily="34" charset="0"/>
              <a:buChar char="•"/>
            </a:pPr>
            <a:endParaRPr lang="cs-CZ" sz="2800" i="1" dirty="0"/>
          </a:p>
        </p:txBody>
      </p:sp>
      <p:cxnSp>
        <p:nvCxnSpPr>
          <p:cNvPr id="10" name="Straight Connector 9"/>
          <p:cNvCxnSpPr/>
          <p:nvPr/>
        </p:nvCxnSpPr>
        <p:spPr>
          <a:xfrm>
            <a:off x="666117" y="901082"/>
            <a:ext cx="9361168" cy="0"/>
          </a:xfrm>
          <a:prstGeom prst="line">
            <a:avLst/>
          </a:prstGeom>
          <a:ln>
            <a:solidFill>
              <a:schemeClr val="bg1">
                <a:alpha val="50000"/>
              </a:schemeClr>
            </a:solidFill>
            <a:prstDash val="sysDot"/>
          </a:ln>
          <a:effectLst/>
        </p:spPr>
        <p:style>
          <a:lnRef idx="1">
            <a:schemeClr val="accent1"/>
          </a:lnRef>
          <a:fillRef idx="0">
            <a:schemeClr val="accent1"/>
          </a:fillRef>
          <a:effectRef idx="0">
            <a:schemeClr val="accent1"/>
          </a:effectRef>
          <a:fontRef idx="minor">
            <a:schemeClr val="tx1"/>
          </a:fontRef>
        </p:style>
      </p:cxnSp>
      <p:sp>
        <p:nvSpPr>
          <p:cNvPr id="23" name="Nadpis 4"/>
          <p:cNvSpPr txBox="1">
            <a:spLocks/>
          </p:cNvSpPr>
          <p:nvPr/>
        </p:nvSpPr>
        <p:spPr>
          <a:xfrm>
            <a:off x="666116" y="0"/>
            <a:ext cx="9361169" cy="901082"/>
          </a:xfrm>
          <a:prstGeom prst="rect">
            <a:avLst/>
          </a:prstGeom>
          <a:gradFill>
            <a:gsLst>
              <a:gs pos="0">
                <a:srgbClr val="FFFF00"/>
              </a:gs>
              <a:gs pos="100000">
                <a:srgbClr val="FCDE04"/>
              </a:gs>
            </a:gsLst>
            <a:lin ang="0" scaled="0"/>
          </a:gradFill>
        </p:spPr>
        <p:txBody>
          <a:bodyPr vert="horz" lIns="432000" tIns="49785" rIns="99569" bIns="72000" rtlCol="0" anchor="ctr">
            <a:noAutofit/>
          </a:bodyPr>
          <a:lstStyle/>
          <a:p>
            <a:pPr>
              <a:spcBef>
                <a:spcPct val="0"/>
              </a:spcBef>
            </a:pPr>
            <a:r>
              <a:rPr lang="cs-CZ" sz="2700" b="1" dirty="0">
                <a:ln w="3175">
                  <a:noFill/>
                </a:ln>
                <a:latin typeface="Trebuchet MS" panose="020B0603020202020204" pitchFamily="34" charset="0"/>
                <a:ea typeface="+mj-ea"/>
                <a:cs typeface="Arial" pitchFamily="34" charset="0"/>
              </a:rPr>
              <a:t>STATISTICKÉ ÚDAJE ZA ROKY 2001-2021</a:t>
            </a:r>
          </a:p>
        </p:txBody>
      </p:sp>
      <p:sp>
        <p:nvSpPr>
          <p:cNvPr id="16" name="Nadpis 4"/>
          <p:cNvSpPr txBox="1">
            <a:spLocks/>
          </p:cNvSpPr>
          <p:nvPr/>
        </p:nvSpPr>
        <p:spPr>
          <a:xfrm>
            <a:off x="1010244" y="7021037"/>
            <a:ext cx="9361169" cy="540226"/>
          </a:xfrm>
          <a:prstGeom prst="rect">
            <a:avLst/>
          </a:prstGeom>
          <a:noFill/>
        </p:spPr>
        <p:txBody>
          <a:bodyPr vert="horz" lIns="0" tIns="49785" rIns="99569" bIns="49785" rtlCol="0" anchor="ctr">
            <a:noAutofit/>
          </a:bodyPr>
          <a:lstStyle/>
          <a:p>
            <a:r>
              <a:rPr lang="fr-FR" sz="1600" spc="100" baseline="30000" dirty="0">
                <a:ea typeface="+mj-ea"/>
                <a:cs typeface="Arial" pitchFamily="34" charset="0"/>
              </a:rPr>
              <a:t>Prev—Centrum z.</a:t>
            </a:r>
            <a:r>
              <a:rPr lang="cs-CZ" sz="1600" spc="100" baseline="30000" dirty="0">
                <a:ea typeface="+mj-ea"/>
                <a:cs typeface="Arial" pitchFamily="34" charset="0"/>
              </a:rPr>
              <a:t>ú</a:t>
            </a:r>
            <a:r>
              <a:rPr lang="fr-FR" sz="1600" spc="100" baseline="30000" dirty="0">
                <a:ea typeface="+mj-ea"/>
                <a:cs typeface="Arial" pitchFamily="34" charset="0"/>
              </a:rPr>
              <a:t>.</a:t>
            </a:r>
            <a:r>
              <a:rPr lang="cs-CZ" sz="1600" spc="100" baseline="30000" dirty="0">
                <a:ea typeface="+mj-ea"/>
                <a:cs typeface="Arial" pitchFamily="34" charset="0"/>
              </a:rPr>
              <a:t>,</a:t>
            </a:r>
            <a:r>
              <a:rPr lang="fr-FR" sz="1600" spc="100" baseline="30000" dirty="0">
                <a:ea typeface="+mj-ea"/>
                <a:cs typeface="Arial" pitchFamily="34" charset="0"/>
              </a:rPr>
              <a:t> </a:t>
            </a:r>
            <a:r>
              <a:rPr lang="cs-CZ" sz="1600" b="1" spc="100" baseline="30000" dirty="0">
                <a:ea typeface="+mj-ea"/>
                <a:cs typeface="Arial" pitchFamily="34" charset="0"/>
              </a:rPr>
              <a:t>PROGRAMY PRIMÁRNÍ PREVENCE</a:t>
            </a:r>
            <a:r>
              <a:rPr lang="fr-FR" sz="1600" spc="100" baseline="30000" dirty="0">
                <a:ea typeface="+mj-ea"/>
                <a:cs typeface="Arial" pitchFamily="34" charset="0"/>
              </a:rPr>
              <a:t>  tel: 2</a:t>
            </a:r>
            <a:r>
              <a:rPr lang="cs-CZ" sz="1600" spc="100" baseline="30000" dirty="0">
                <a:ea typeface="+mj-ea"/>
                <a:cs typeface="Arial" pitchFamily="34" charset="0"/>
              </a:rPr>
              <a:t>42</a:t>
            </a:r>
            <a:r>
              <a:rPr lang="fr-FR" sz="1600" spc="100" baseline="30000" dirty="0">
                <a:ea typeface="+mj-ea"/>
                <a:cs typeface="Arial" pitchFamily="34" charset="0"/>
              </a:rPr>
              <a:t> </a:t>
            </a:r>
            <a:r>
              <a:rPr lang="cs-CZ" sz="1600" spc="100" baseline="30000" dirty="0">
                <a:ea typeface="+mj-ea"/>
                <a:cs typeface="Arial" pitchFamily="34" charset="0"/>
              </a:rPr>
              <a:t>498</a:t>
            </a:r>
            <a:r>
              <a:rPr lang="fr-FR" sz="1600" spc="100" baseline="30000" dirty="0">
                <a:ea typeface="+mj-ea"/>
                <a:cs typeface="Arial" pitchFamily="34" charset="0"/>
              </a:rPr>
              <a:t> </a:t>
            </a:r>
            <a:r>
              <a:rPr lang="cs-CZ" sz="1600" spc="100" baseline="30000" dirty="0">
                <a:ea typeface="+mj-ea"/>
                <a:cs typeface="Arial" pitchFamily="34" charset="0"/>
              </a:rPr>
              <a:t>335</a:t>
            </a:r>
            <a:r>
              <a:rPr lang="fr-FR" sz="1600" spc="100" baseline="30000" dirty="0">
                <a:ea typeface="+mj-ea"/>
                <a:cs typeface="Arial" pitchFamily="34" charset="0"/>
              </a:rPr>
              <a:t> / 77</a:t>
            </a:r>
            <a:r>
              <a:rPr lang="cs-CZ" sz="1600" spc="100" baseline="30000" dirty="0">
                <a:ea typeface="+mj-ea"/>
                <a:cs typeface="Arial" pitchFamily="34" charset="0"/>
              </a:rPr>
              <a:t>6</a:t>
            </a:r>
            <a:r>
              <a:rPr lang="fr-FR" sz="1600" spc="100" baseline="30000" dirty="0">
                <a:ea typeface="+mj-ea"/>
                <a:cs typeface="Arial" pitchFamily="34" charset="0"/>
              </a:rPr>
              <a:t> </a:t>
            </a:r>
            <a:r>
              <a:rPr lang="cs-CZ" sz="1600" spc="100" baseline="30000" dirty="0">
                <a:ea typeface="+mj-ea"/>
                <a:cs typeface="Arial" pitchFamily="34" charset="0"/>
              </a:rPr>
              <a:t>619</a:t>
            </a:r>
            <a:r>
              <a:rPr lang="fr-FR" sz="1600" spc="100" baseline="30000" dirty="0">
                <a:ea typeface="+mj-ea"/>
                <a:cs typeface="Arial" pitchFamily="34" charset="0"/>
              </a:rPr>
              <a:t> </a:t>
            </a:r>
            <a:r>
              <a:rPr lang="cs-CZ" sz="1600" spc="100" baseline="30000" dirty="0">
                <a:ea typeface="+mj-ea"/>
                <a:cs typeface="Arial" pitchFamily="34" charset="0"/>
              </a:rPr>
              <a:t>505</a:t>
            </a:r>
            <a:r>
              <a:rPr lang="fr-FR" sz="1600" spc="100" baseline="30000" dirty="0">
                <a:ea typeface="+mj-ea"/>
                <a:cs typeface="Arial" pitchFamily="34" charset="0"/>
              </a:rPr>
              <a:t> / email: p</a:t>
            </a:r>
            <a:r>
              <a:rPr lang="cs-CZ" sz="1600" spc="100" baseline="30000" dirty="0">
                <a:ea typeface="+mj-ea"/>
                <a:cs typeface="Arial" pitchFamily="34" charset="0"/>
              </a:rPr>
              <a:t>revence</a:t>
            </a:r>
            <a:r>
              <a:rPr lang="fr-FR" sz="1600" spc="100" baseline="30000" dirty="0">
                <a:ea typeface="+mj-ea"/>
                <a:cs typeface="Arial" pitchFamily="34" charset="0"/>
              </a:rPr>
              <a:t>@prevcentrum.cz / www.prevcentrum.cz</a:t>
            </a:r>
          </a:p>
        </p:txBody>
      </p:sp>
      <p:graphicFrame>
        <p:nvGraphicFramePr>
          <p:cNvPr id="2" name="Tabulka 1"/>
          <p:cNvGraphicFramePr>
            <a:graphicFrameLocks noGrp="1"/>
          </p:cNvGraphicFramePr>
          <p:nvPr>
            <p:extLst>
              <p:ext uri="{D42A27DB-BD31-4B8C-83A1-F6EECF244321}">
                <p14:modId xmlns:p14="http://schemas.microsoft.com/office/powerpoint/2010/main" val="1918296137"/>
              </p:ext>
            </p:extLst>
          </p:nvPr>
        </p:nvGraphicFramePr>
        <p:xfrm>
          <a:off x="698774" y="1434251"/>
          <a:ext cx="8271406" cy="5574030"/>
        </p:xfrm>
        <a:graphic>
          <a:graphicData uri="http://schemas.openxmlformats.org/drawingml/2006/table">
            <a:tbl>
              <a:tblPr>
                <a:tableStyleId>{5C22544A-7EE6-4342-B048-85BDC9FD1C3A}</a:tableStyleId>
              </a:tblPr>
              <a:tblGrid>
                <a:gridCol w="1143463">
                  <a:extLst>
                    <a:ext uri="{9D8B030D-6E8A-4147-A177-3AD203B41FA5}">
                      <a16:colId xmlns:a16="http://schemas.microsoft.com/office/drawing/2014/main" val="3742036396"/>
                    </a:ext>
                  </a:extLst>
                </a:gridCol>
                <a:gridCol w="2308299">
                  <a:extLst>
                    <a:ext uri="{9D8B030D-6E8A-4147-A177-3AD203B41FA5}">
                      <a16:colId xmlns:a16="http://schemas.microsoft.com/office/drawing/2014/main" val="541174982"/>
                    </a:ext>
                  </a:extLst>
                </a:gridCol>
                <a:gridCol w="2329673">
                  <a:extLst>
                    <a:ext uri="{9D8B030D-6E8A-4147-A177-3AD203B41FA5}">
                      <a16:colId xmlns:a16="http://schemas.microsoft.com/office/drawing/2014/main" val="992874089"/>
                    </a:ext>
                  </a:extLst>
                </a:gridCol>
                <a:gridCol w="2489971">
                  <a:extLst>
                    <a:ext uri="{9D8B030D-6E8A-4147-A177-3AD203B41FA5}">
                      <a16:colId xmlns:a16="http://schemas.microsoft.com/office/drawing/2014/main" val="873383000"/>
                    </a:ext>
                  </a:extLst>
                </a:gridCol>
              </a:tblGrid>
              <a:tr h="222801">
                <a:tc>
                  <a:txBody>
                    <a:bodyPr/>
                    <a:lstStyle/>
                    <a:p>
                      <a:pPr algn="l" fontAlgn="b"/>
                      <a:r>
                        <a:rPr lang="cs-CZ" sz="1600" b="1" u="none" strike="noStrike" dirty="0">
                          <a:effectLst/>
                        </a:rPr>
                        <a:t>Rok</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600" b="1" u="none" strike="noStrike" dirty="0">
                          <a:effectLst/>
                        </a:rPr>
                        <a:t>Počet dětí</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600" b="1" u="none" strike="noStrike" dirty="0">
                          <a:effectLst/>
                        </a:rPr>
                        <a:t>Počet programů</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600" b="1" u="none" strike="noStrike" dirty="0">
                          <a:effectLst/>
                        </a:rPr>
                        <a:t>Počet škol</a:t>
                      </a:r>
                      <a:endParaRPr lang="cs-CZ"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88912522"/>
                  </a:ext>
                </a:extLst>
              </a:tr>
              <a:tr h="218379">
                <a:tc>
                  <a:txBody>
                    <a:bodyPr/>
                    <a:lstStyle/>
                    <a:p>
                      <a:pPr algn="r" fontAlgn="b"/>
                      <a:r>
                        <a:rPr lang="cs-CZ" sz="1600" b="1" u="none" strike="noStrike" dirty="0">
                          <a:effectLst/>
                        </a:rPr>
                        <a:t>2001</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a:effectLst/>
                        </a:rPr>
                        <a:t>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0</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75943558"/>
                  </a:ext>
                </a:extLst>
              </a:tr>
              <a:tr h="218379">
                <a:tc>
                  <a:txBody>
                    <a:bodyPr/>
                    <a:lstStyle/>
                    <a:p>
                      <a:pPr algn="r" fontAlgn="b"/>
                      <a:r>
                        <a:rPr lang="cs-CZ" sz="1600" b="1" u="none" strike="noStrike" dirty="0">
                          <a:effectLst/>
                        </a:rPr>
                        <a:t>2002</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120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51963720"/>
                  </a:ext>
                </a:extLst>
              </a:tr>
              <a:tr h="218379">
                <a:tc>
                  <a:txBody>
                    <a:bodyPr/>
                    <a:lstStyle/>
                    <a:p>
                      <a:pPr algn="r" fontAlgn="b"/>
                      <a:r>
                        <a:rPr lang="cs-CZ" sz="1600" b="1" u="none" strike="noStrike">
                          <a:effectLst/>
                        </a:rPr>
                        <a:t>2003</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260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41</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a:effectLst/>
                        </a:rPr>
                        <a:t>16</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9571467"/>
                  </a:ext>
                </a:extLst>
              </a:tr>
              <a:tr h="218379">
                <a:tc>
                  <a:txBody>
                    <a:bodyPr/>
                    <a:lstStyle/>
                    <a:p>
                      <a:pPr algn="r" fontAlgn="b"/>
                      <a:r>
                        <a:rPr lang="cs-CZ" sz="1600" b="1" u="none" strike="noStrike" dirty="0">
                          <a:effectLst/>
                        </a:rPr>
                        <a:t>2004</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577</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79</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a:effectLst/>
                        </a:rPr>
                        <a:t>22</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46205900"/>
                  </a:ext>
                </a:extLst>
              </a:tr>
              <a:tr h="218379">
                <a:tc>
                  <a:txBody>
                    <a:bodyPr/>
                    <a:lstStyle/>
                    <a:p>
                      <a:pPr algn="r" fontAlgn="b"/>
                      <a:r>
                        <a:rPr lang="cs-CZ" sz="1600" b="1" u="none" strike="noStrike" dirty="0">
                          <a:effectLst/>
                        </a:rPr>
                        <a:t>2005</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408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81</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a:effectLst/>
                        </a:rPr>
                        <a:t>22</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94421172"/>
                  </a:ext>
                </a:extLst>
              </a:tr>
              <a:tr h="218379">
                <a:tc>
                  <a:txBody>
                    <a:bodyPr/>
                    <a:lstStyle/>
                    <a:p>
                      <a:pPr algn="r" fontAlgn="b"/>
                      <a:r>
                        <a:rPr lang="cs-CZ" sz="1600" b="1" u="none" strike="noStrike">
                          <a:effectLst/>
                        </a:rPr>
                        <a:t>2006</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759</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92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27</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65924395"/>
                  </a:ext>
                </a:extLst>
              </a:tr>
              <a:tr h="218379">
                <a:tc>
                  <a:txBody>
                    <a:bodyPr/>
                    <a:lstStyle/>
                    <a:p>
                      <a:pPr algn="r" fontAlgn="b"/>
                      <a:r>
                        <a:rPr lang="cs-CZ" sz="1600" b="1" u="none" strike="noStrike" dirty="0">
                          <a:effectLst/>
                        </a:rPr>
                        <a:t>2007</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720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87</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a:effectLst/>
                        </a:rPr>
                        <a:t>29</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09007106"/>
                  </a:ext>
                </a:extLst>
              </a:tr>
              <a:tr h="218379">
                <a:tc>
                  <a:txBody>
                    <a:bodyPr/>
                    <a:lstStyle/>
                    <a:p>
                      <a:pPr algn="r" fontAlgn="b"/>
                      <a:r>
                        <a:rPr lang="cs-CZ" sz="1600" b="1" u="none" strike="noStrike" dirty="0">
                          <a:effectLst/>
                        </a:rPr>
                        <a:t>2008</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a:effectLst/>
                        </a:rPr>
                        <a:t>414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52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a:effectLst/>
                        </a:rPr>
                        <a:t>16</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17803720"/>
                  </a:ext>
                </a:extLst>
              </a:tr>
              <a:tr h="218379">
                <a:tc>
                  <a:txBody>
                    <a:bodyPr/>
                    <a:lstStyle/>
                    <a:p>
                      <a:pPr algn="r" fontAlgn="b"/>
                      <a:r>
                        <a:rPr lang="cs-CZ" sz="1600" b="1" u="none" strike="noStrike">
                          <a:effectLst/>
                        </a:rPr>
                        <a:t>2009</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a:effectLst/>
                        </a:rPr>
                        <a:t>397</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71</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a:effectLst/>
                        </a:rPr>
                        <a:t>13</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34545085"/>
                  </a:ext>
                </a:extLst>
              </a:tr>
              <a:tr h="218379">
                <a:tc>
                  <a:txBody>
                    <a:bodyPr/>
                    <a:lstStyle/>
                    <a:p>
                      <a:pPr algn="r" fontAlgn="b"/>
                      <a:r>
                        <a:rPr lang="cs-CZ" sz="1600" b="1" u="none" strike="noStrike" dirty="0">
                          <a:effectLst/>
                        </a:rPr>
                        <a:t>2010</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a:effectLst/>
                        </a:rPr>
                        <a:t>320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65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a:effectLst/>
                        </a:rPr>
                        <a:t>10</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51700419"/>
                  </a:ext>
                </a:extLst>
              </a:tr>
              <a:tr h="218379">
                <a:tc>
                  <a:txBody>
                    <a:bodyPr/>
                    <a:lstStyle/>
                    <a:p>
                      <a:pPr algn="r" fontAlgn="b"/>
                      <a:r>
                        <a:rPr lang="cs-CZ" sz="1600" b="1" u="none" strike="noStrike" dirty="0">
                          <a:effectLst/>
                        </a:rPr>
                        <a:t>2011</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a:effectLst/>
                        </a:rPr>
                        <a:t>303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41</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a:effectLst/>
                        </a:rPr>
                        <a:t>11</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97502145"/>
                  </a:ext>
                </a:extLst>
              </a:tr>
              <a:tr h="218379">
                <a:tc>
                  <a:txBody>
                    <a:bodyPr/>
                    <a:lstStyle/>
                    <a:p>
                      <a:pPr algn="r" fontAlgn="b"/>
                      <a:r>
                        <a:rPr lang="cs-CZ" sz="1600" b="1" u="none" strike="noStrike" dirty="0">
                          <a:effectLst/>
                        </a:rPr>
                        <a:t>2012</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a:effectLst/>
                        </a:rPr>
                        <a:t>291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44</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a:effectLst/>
                        </a:rPr>
                        <a:t>9</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46142162"/>
                  </a:ext>
                </a:extLst>
              </a:tr>
              <a:tr h="218379">
                <a:tc>
                  <a:txBody>
                    <a:bodyPr/>
                    <a:lstStyle/>
                    <a:p>
                      <a:pPr algn="r" fontAlgn="b"/>
                      <a:r>
                        <a:rPr lang="cs-CZ" sz="1600" b="1" u="none" strike="noStrike" dirty="0">
                          <a:effectLst/>
                        </a:rPr>
                        <a:t>2013</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a:effectLst/>
                        </a:rPr>
                        <a:t>978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109</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21</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94372267"/>
                  </a:ext>
                </a:extLst>
              </a:tr>
              <a:tr h="218379">
                <a:tc>
                  <a:txBody>
                    <a:bodyPr/>
                    <a:lstStyle/>
                    <a:p>
                      <a:pPr algn="r" fontAlgn="b"/>
                      <a:r>
                        <a:rPr lang="cs-CZ" sz="1600" b="1" u="none" strike="noStrike" dirty="0">
                          <a:effectLst/>
                        </a:rPr>
                        <a:t>2014</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a:effectLst/>
                        </a:rPr>
                        <a:t>882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56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13</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6180715"/>
                  </a:ext>
                </a:extLst>
              </a:tr>
              <a:tr h="218379">
                <a:tc>
                  <a:txBody>
                    <a:bodyPr/>
                    <a:lstStyle/>
                    <a:p>
                      <a:pPr algn="r" fontAlgn="b"/>
                      <a:r>
                        <a:rPr lang="cs-CZ" sz="1600" b="1" u="none" strike="noStrike" dirty="0">
                          <a:effectLst/>
                        </a:rPr>
                        <a:t>2015</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a:effectLst/>
                        </a:rPr>
                        <a:t>798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72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18</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48821475"/>
                  </a:ext>
                </a:extLst>
              </a:tr>
              <a:tr h="218379">
                <a:tc>
                  <a:txBody>
                    <a:bodyPr/>
                    <a:lstStyle/>
                    <a:p>
                      <a:pPr algn="r" fontAlgn="b"/>
                      <a:r>
                        <a:rPr lang="cs-CZ" sz="1600" b="1" u="none" strike="noStrike" dirty="0">
                          <a:effectLst/>
                        </a:rPr>
                        <a:t>2016</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a:effectLst/>
                        </a:rPr>
                        <a:t>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63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24</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90493410"/>
                  </a:ext>
                </a:extLst>
              </a:tr>
              <a:tr h="218379">
                <a:tc>
                  <a:txBody>
                    <a:bodyPr/>
                    <a:lstStyle/>
                    <a:p>
                      <a:pPr algn="r" fontAlgn="b"/>
                      <a:r>
                        <a:rPr lang="cs-CZ" sz="1600" b="1" u="none" strike="noStrike" dirty="0">
                          <a:effectLst/>
                        </a:rPr>
                        <a:t>2017</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a:effectLst/>
                        </a:rPr>
                        <a:t>520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53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15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97816570"/>
                  </a:ext>
                </a:extLst>
              </a:tr>
              <a:tr h="218379">
                <a:tc>
                  <a:txBody>
                    <a:bodyPr/>
                    <a:lstStyle/>
                    <a:p>
                      <a:pPr algn="r" fontAlgn="b"/>
                      <a:r>
                        <a:rPr lang="cs-CZ" sz="1600" b="1" u="none" strike="noStrike" dirty="0">
                          <a:effectLst/>
                        </a:rPr>
                        <a:t>2018</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a:effectLst/>
                        </a:rPr>
                        <a:t>670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54</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15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33851659"/>
                  </a:ext>
                </a:extLst>
              </a:tr>
              <a:tr h="218379">
                <a:tc>
                  <a:txBody>
                    <a:bodyPr/>
                    <a:lstStyle/>
                    <a:p>
                      <a:pPr algn="r" fontAlgn="b"/>
                      <a:r>
                        <a:rPr lang="cs-CZ" sz="1600" b="1" u="none" strike="noStrike" dirty="0">
                          <a:effectLst/>
                        </a:rPr>
                        <a:t>2019</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a:effectLst/>
                        </a:rPr>
                        <a:t>538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43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13</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14065563"/>
                  </a:ext>
                </a:extLst>
              </a:tr>
              <a:tr h="218379">
                <a:tc>
                  <a:txBody>
                    <a:bodyPr/>
                    <a:lstStyle/>
                    <a:p>
                      <a:pPr algn="r" fontAlgn="b"/>
                      <a:r>
                        <a:rPr lang="cs-CZ" sz="1600" b="1" u="none" strike="noStrike" dirty="0">
                          <a:effectLst/>
                        </a:rPr>
                        <a:t>2020</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a:effectLst/>
                        </a:rPr>
                        <a:t>147</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9</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4</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70783033"/>
                  </a:ext>
                </a:extLst>
              </a:tr>
              <a:tr h="218379">
                <a:tc>
                  <a:txBody>
                    <a:bodyPr/>
                    <a:lstStyle/>
                    <a:p>
                      <a:pPr algn="r" fontAlgn="b"/>
                      <a:r>
                        <a:rPr lang="cs-CZ" sz="1600" b="1" u="none" strike="noStrike" dirty="0">
                          <a:effectLst/>
                        </a:rPr>
                        <a:t>2021</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b="0" i="0" u="none" strike="noStrike" dirty="0">
                          <a:solidFill>
                            <a:srgbClr val="000000"/>
                          </a:solidFill>
                          <a:effectLst/>
                          <a:latin typeface="Calibri" panose="020F0502020204030204" pitchFamily="34" charset="0"/>
                        </a:rPr>
                        <a:t>117</a:t>
                      </a:r>
                    </a:p>
                  </a:txBody>
                  <a:tcPr marL="9525" marR="9525" marT="9525" marB="0" anchor="b"/>
                </a:tc>
                <a:tc>
                  <a:txBody>
                    <a:bodyPr/>
                    <a:lstStyle/>
                    <a:p>
                      <a:pPr algn="r" fontAlgn="b"/>
                      <a:r>
                        <a:rPr lang="cs-CZ" sz="1600" b="0" i="0" u="none" strike="noStrike" dirty="0">
                          <a:solidFill>
                            <a:srgbClr val="000000"/>
                          </a:solidFill>
                          <a:effectLst/>
                          <a:latin typeface="Calibri" panose="020F0502020204030204" pitchFamily="34" charset="0"/>
                        </a:rPr>
                        <a:t>12</a:t>
                      </a:r>
                    </a:p>
                  </a:txBody>
                  <a:tcPr marL="9525" marR="9525" marT="9525" marB="0" anchor="b"/>
                </a:tc>
                <a:tc>
                  <a:txBody>
                    <a:bodyPr/>
                    <a:lstStyle/>
                    <a:p>
                      <a:pPr algn="r" fontAlgn="b"/>
                      <a:r>
                        <a:rPr lang="cs-CZ" sz="1600" b="0" i="0" u="none" strike="noStrike" dirty="0">
                          <a:solidFill>
                            <a:srgbClr val="000000"/>
                          </a:solidFill>
                          <a:effectLst/>
                          <a:latin typeface="Calibri" panose="020F0502020204030204" pitchFamily="34" charset="0"/>
                        </a:rPr>
                        <a:t>4</a:t>
                      </a:r>
                    </a:p>
                  </a:txBody>
                  <a:tcPr marL="9525" marR="9525" marT="9525" marB="0" anchor="b"/>
                </a:tc>
                <a:extLst>
                  <a:ext uri="{0D108BD9-81ED-4DB2-BD59-A6C34878D82A}">
                    <a16:rowId xmlns:a16="http://schemas.microsoft.com/office/drawing/2014/main" val="2757343137"/>
                  </a:ext>
                </a:extLst>
              </a:tr>
            </a:tbl>
          </a:graphicData>
        </a:graphic>
      </p:graphicFrame>
      <p:sp>
        <p:nvSpPr>
          <p:cNvPr id="8" name="Nadpis 4">
            <a:extLst>
              <a:ext uri="{FF2B5EF4-FFF2-40B4-BE49-F238E27FC236}">
                <a16:creationId xmlns:a16="http://schemas.microsoft.com/office/drawing/2014/main" id="{99C4841D-B426-6644-9BE6-9244FC5799BA}"/>
              </a:ext>
            </a:extLst>
          </p:cNvPr>
          <p:cNvSpPr txBox="1">
            <a:spLocks/>
          </p:cNvSpPr>
          <p:nvPr/>
        </p:nvSpPr>
        <p:spPr>
          <a:xfrm>
            <a:off x="8937522" y="0"/>
            <a:ext cx="1089763" cy="901082"/>
          </a:xfrm>
          <a:prstGeom prst="rect">
            <a:avLst/>
          </a:prstGeom>
          <a:solidFill>
            <a:schemeClr val="bg1">
              <a:lumMod val="95000"/>
            </a:schemeClr>
          </a:solidFill>
        </p:spPr>
        <p:txBody>
          <a:bodyPr vert="horz" lIns="0" tIns="0" rIns="0" bIns="0" rtlCol="0" anchor="ctr">
            <a:noAutofit/>
          </a:bodyPr>
          <a:lstStyle/>
          <a:p>
            <a:pPr algn="ctr">
              <a:spcBef>
                <a:spcPct val="0"/>
              </a:spcBef>
            </a:pPr>
            <a:r>
              <a:rPr lang="cs-CZ" sz="1400" dirty="0">
                <a:ln w="3175">
                  <a:noFill/>
                </a:ln>
                <a:latin typeface="Trebuchet MS" panose="020B0603020202020204" pitchFamily="34" charset="0"/>
                <a:ea typeface="+mj-ea"/>
                <a:cs typeface="Arial" pitchFamily="34" charset="0"/>
              </a:rPr>
              <a:t>20</a:t>
            </a:r>
          </a:p>
        </p:txBody>
      </p:sp>
    </p:spTree>
    <p:extLst>
      <p:ext uri="{BB962C8B-B14F-4D97-AF65-F5344CB8AC3E}">
        <p14:creationId xmlns:p14="http://schemas.microsoft.com/office/powerpoint/2010/main" val="38608956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23" y="0"/>
            <a:ext cx="10691790" cy="7559358"/>
            <a:chOff x="0" y="0"/>
            <a:chExt cx="10694035" cy="7560945"/>
          </a:xfrm>
        </p:grpSpPr>
        <p:sp>
          <p:nvSpPr>
            <p:cNvPr id="3" name="object 3"/>
            <p:cNvSpPr/>
            <p:nvPr/>
          </p:nvSpPr>
          <p:spPr>
            <a:xfrm>
              <a:off x="0" y="0"/>
              <a:ext cx="10693908" cy="7560564"/>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6243828" y="0"/>
              <a:ext cx="4450079" cy="7560561"/>
            </a:xfrm>
            <a:prstGeom prst="rect">
              <a:avLst/>
            </a:prstGeom>
            <a:blipFill>
              <a:blip r:embed="rId4" cstate="print"/>
              <a:stretch>
                <a:fillRect/>
              </a:stretch>
            </a:blipFill>
          </p:spPr>
          <p:txBody>
            <a:bodyPr wrap="square" lIns="0" tIns="0" rIns="0" bIns="0" rtlCol="0"/>
            <a:lstStyle/>
            <a:p>
              <a:endParaRPr dirty="0"/>
            </a:p>
          </p:txBody>
        </p:sp>
      </p:grpSp>
      <p:sp>
        <p:nvSpPr>
          <p:cNvPr id="5" name="object 5"/>
          <p:cNvSpPr txBox="1">
            <a:spLocks noGrp="1"/>
          </p:cNvSpPr>
          <p:nvPr>
            <p:ph type="title"/>
          </p:nvPr>
        </p:nvSpPr>
        <p:spPr>
          <a:xfrm>
            <a:off x="364762" y="1313145"/>
            <a:ext cx="5553635" cy="4321693"/>
          </a:xfrm>
          <a:prstGeom prst="rect">
            <a:avLst/>
          </a:prstGeom>
        </p:spPr>
        <p:txBody>
          <a:bodyPr vert="horz" wrap="square" lIns="0" tIns="12697" rIns="0" bIns="0" rtlCol="0" anchor="ctr">
            <a:spAutoFit/>
          </a:bodyPr>
          <a:lstStyle/>
          <a:p>
            <a:pPr marL="12697" algn="l">
              <a:spcBef>
                <a:spcPts val="100"/>
              </a:spcBef>
            </a:pPr>
            <a:r>
              <a:rPr lang="cs-CZ" sz="4000" spc="-15" dirty="0">
                <a:latin typeface="Calibri"/>
                <a:cs typeface="Calibri"/>
              </a:rPr>
              <a:t>SPOLUPRÁCE </a:t>
            </a:r>
            <a:br>
              <a:rPr lang="cs-CZ" sz="4000" spc="-15" dirty="0">
                <a:latin typeface="Calibri"/>
                <a:cs typeface="Calibri"/>
              </a:rPr>
            </a:br>
            <a:r>
              <a:rPr lang="cs-CZ" sz="4000" spc="-15" dirty="0">
                <a:latin typeface="Calibri"/>
                <a:cs typeface="Calibri"/>
              </a:rPr>
              <a:t>PREV-CENTRUM, Z.Ú. SE  ZÁKLADNÍMI A STŘEDNÍMI ŠKOLAMI V RÁMCI PROGRAMU INDIKOVANÉ PRIMÁRNÍ PREVENCE RIZIKOVÉHO CHOVÁNÍ</a:t>
            </a:r>
            <a:endParaRPr sz="4000" dirty="0">
              <a:latin typeface="Calibri"/>
              <a:cs typeface="Calibri"/>
            </a:endParaRPr>
          </a:p>
        </p:txBody>
      </p:sp>
      <p:sp>
        <p:nvSpPr>
          <p:cNvPr id="6" name="object 6"/>
          <p:cNvSpPr txBox="1"/>
          <p:nvPr/>
        </p:nvSpPr>
        <p:spPr>
          <a:xfrm>
            <a:off x="998625" y="6676563"/>
            <a:ext cx="4594530" cy="337841"/>
          </a:xfrm>
          <a:prstGeom prst="rect">
            <a:avLst/>
          </a:prstGeom>
        </p:spPr>
        <p:txBody>
          <a:bodyPr vert="horz" wrap="square" lIns="0" tIns="14601" rIns="0" bIns="0" rtlCol="0">
            <a:spAutoFit/>
          </a:bodyPr>
          <a:lstStyle/>
          <a:p>
            <a:pPr marL="12697">
              <a:spcBef>
                <a:spcPts val="114"/>
              </a:spcBef>
            </a:pPr>
            <a:r>
              <a:rPr sz="1050" spc="65" dirty="0">
                <a:latin typeface="Calibri"/>
                <a:cs typeface="Calibri"/>
              </a:rPr>
              <a:t>Prev—Centrum </a:t>
            </a:r>
            <a:r>
              <a:rPr sz="1050" spc="60" dirty="0">
                <a:latin typeface="Calibri"/>
                <a:cs typeface="Calibri"/>
              </a:rPr>
              <a:t>z.ú., </a:t>
            </a:r>
            <a:r>
              <a:rPr sz="1050" b="1" spc="65" dirty="0">
                <a:latin typeface="Calibri"/>
                <a:cs typeface="Calibri"/>
              </a:rPr>
              <a:t>PROGRAMY PRIMÁRNÍ PREVENCE </a:t>
            </a:r>
            <a:r>
              <a:rPr sz="1050" spc="50" dirty="0">
                <a:latin typeface="Calibri"/>
                <a:cs typeface="Calibri"/>
              </a:rPr>
              <a:t>tel: </a:t>
            </a:r>
            <a:r>
              <a:rPr sz="1050" spc="55" dirty="0">
                <a:latin typeface="Calibri"/>
                <a:cs typeface="Calibri"/>
              </a:rPr>
              <a:t>242 498</a:t>
            </a:r>
            <a:r>
              <a:rPr sz="1050" spc="204" dirty="0">
                <a:latin typeface="Calibri"/>
                <a:cs typeface="Calibri"/>
              </a:rPr>
              <a:t> </a:t>
            </a:r>
            <a:r>
              <a:rPr sz="1050" spc="75" dirty="0">
                <a:latin typeface="Calibri"/>
                <a:cs typeface="Calibri"/>
              </a:rPr>
              <a:t>335</a:t>
            </a:r>
            <a:endParaRPr sz="1050" dirty="0">
              <a:latin typeface="Calibri"/>
              <a:cs typeface="Calibri"/>
            </a:endParaRPr>
          </a:p>
          <a:p>
            <a:pPr marL="12697">
              <a:spcBef>
                <a:spcPts val="25"/>
              </a:spcBef>
            </a:pPr>
            <a:r>
              <a:rPr sz="1050" spc="5" dirty="0">
                <a:latin typeface="Calibri"/>
                <a:cs typeface="Calibri"/>
              </a:rPr>
              <a:t>/ </a:t>
            </a:r>
            <a:r>
              <a:rPr sz="1050" spc="55" dirty="0">
                <a:latin typeface="Calibri"/>
                <a:cs typeface="Calibri"/>
              </a:rPr>
              <a:t>776 619 505 </a:t>
            </a:r>
            <a:r>
              <a:rPr sz="1050" spc="5" dirty="0">
                <a:latin typeface="Calibri"/>
                <a:cs typeface="Calibri"/>
              </a:rPr>
              <a:t>/ </a:t>
            </a:r>
            <a:r>
              <a:rPr sz="1050" spc="60" dirty="0">
                <a:latin typeface="Calibri"/>
                <a:cs typeface="Calibri"/>
              </a:rPr>
              <a:t>email: </a:t>
            </a:r>
            <a:r>
              <a:rPr sz="1050" spc="65" dirty="0">
                <a:latin typeface="Calibri"/>
                <a:cs typeface="Calibri"/>
                <a:hlinkClick r:id="rId5"/>
              </a:rPr>
              <a:t>prevence@prevcentrum.cz </a:t>
            </a:r>
            <a:r>
              <a:rPr sz="1050" spc="5" dirty="0">
                <a:latin typeface="Calibri"/>
                <a:cs typeface="Calibri"/>
              </a:rPr>
              <a:t>/</a:t>
            </a:r>
            <a:r>
              <a:rPr sz="1050" spc="155" dirty="0">
                <a:latin typeface="Calibri"/>
                <a:cs typeface="Calibri"/>
              </a:rPr>
              <a:t> </a:t>
            </a:r>
            <a:r>
              <a:rPr sz="1050" spc="65" dirty="0">
                <a:latin typeface="Calibri"/>
                <a:cs typeface="Calibri"/>
                <a:hlinkClick r:id="rId6"/>
              </a:rPr>
              <a:t>www.prevcentrum.cz</a:t>
            </a:r>
            <a:endParaRPr sz="1050" dirty="0">
              <a:latin typeface="Calibri"/>
              <a:cs typeface="Calibri"/>
            </a:endParaRPr>
          </a:p>
        </p:txBody>
      </p:sp>
      <p:sp>
        <p:nvSpPr>
          <p:cNvPr id="7" name="object 7"/>
          <p:cNvSpPr/>
          <p:nvPr/>
        </p:nvSpPr>
        <p:spPr>
          <a:xfrm>
            <a:off x="6051655" y="3473991"/>
            <a:ext cx="2792906" cy="612519"/>
          </a:xfrm>
          <a:prstGeom prst="rect">
            <a:avLst/>
          </a:prstGeom>
          <a:blipFill>
            <a:blip r:embed="rId7"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329232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100000">
              <a:srgbClr val="FCDE04"/>
            </a:gs>
          </a:gsLst>
          <a:lin ang="5400000" scaled="0"/>
        </a:gradFill>
        <a:effectLst/>
      </p:bgPr>
    </p:bg>
    <p:spTree>
      <p:nvGrpSpPr>
        <p:cNvPr id="1" name=""/>
        <p:cNvGrpSpPr/>
        <p:nvPr/>
      </p:nvGrpSpPr>
      <p:grpSpPr>
        <a:xfrm>
          <a:off x="0" y="0"/>
          <a:ext cx="0" cy="0"/>
          <a:chOff x="0" y="0"/>
          <a:chExt cx="0" cy="0"/>
        </a:xfrm>
      </p:grpSpPr>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 y="631"/>
            <a:ext cx="10693741" cy="7560000"/>
          </a:xfrm>
          <a:prstGeom prst="rect">
            <a:avLst/>
          </a:prstGeom>
        </p:spPr>
      </p:pic>
      <p:sp>
        <p:nvSpPr>
          <p:cNvPr id="7" name="Nadpis 4"/>
          <p:cNvSpPr txBox="1">
            <a:spLocks/>
          </p:cNvSpPr>
          <p:nvPr/>
        </p:nvSpPr>
        <p:spPr>
          <a:xfrm>
            <a:off x="1010244" y="7021037"/>
            <a:ext cx="9361169" cy="540226"/>
          </a:xfrm>
          <a:prstGeom prst="rect">
            <a:avLst/>
          </a:prstGeom>
          <a:noFill/>
        </p:spPr>
        <p:txBody>
          <a:bodyPr vert="horz" lIns="0" tIns="49785" rIns="99569" bIns="49785" rtlCol="0" anchor="ctr">
            <a:noAutofit/>
          </a:bodyPr>
          <a:lstStyle/>
          <a:p>
            <a:r>
              <a:rPr lang="fr-FR" sz="1600" spc="100" baseline="30000" dirty="0">
                <a:ea typeface="+mj-ea"/>
                <a:cs typeface="Arial" pitchFamily="34" charset="0"/>
              </a:rPr>
              <a:t>Prev—Centrum z.</a:t>
            </a:r>
            <a:r>
              <a:rPr lang="cs-CZ" sz="1600" spc="100" baseline="30000" dirty="0">
                <a:ea typeface="+mj-ea"/>
                <a:cs typeface="Arial" pitchFamily="34" charset="0"/>
              </a:rPr>
              <a:t>ú</a:t>
            </a:r>
            <a:r>
              <a:rPr lang="fr-FR" sz="1600" spc="100" baseline="30000" dirty="0">
                <a:ea typeface="+mj-ea"/>
                <a:cs typeface="Arial" pitchFamily="34" charset="0"/>
              </a:rPr>
              <a:t>.</a:t>
            </a:r>
            <a:r>
              <a:rPr lang="cs-CZ" sz="1600" spc="100" baseline="30000" dirty="0">
                <a:ea typeface="+mj-ea"/>
                <a:cs typeface="Arial" pitchFamily="34" charset="0"/>
              </a:rPr>
              <a:t>,</a:t>
            </a:r>
            <a:r>
              <a:rPr lang="cs-CZ" sz="1600" spc="100" dirty="0">
                <a:ea typeface="+mj-ea"/>
                <a:cs typeface="Arial" pitchFamily="34" charset="0"/>
              </a:rPr>
              <a:t> </a:t>
            </a:r>
            <a:r>
              <a:rPr lang="cs-CZ" sz="1600" b="1" spc="100" baseline="30000" dirty="0">
                <a:ea typeface="+mj-ea"/>
                <a:cs typeface="Arial" pitchFamily="34" charset="0"/>
              </a:rPr>
              <a:t>PROGRAMY PRIMÁRNÍ PREVENCE</a:t>
            </a:r>
            <a:r>
              <a:rPr lang="fr-FR" sz="1600" spc="100" baseline="30000" dirty="0">
                <a:ea typeface="+mj-ea"/>
                <a:cs typeface="Arial" pitchFamily="34" charset="0"/>
              </a:rPr>
              <a:t> tel: 2</a:t>
            </a:r>
            <a:r>
              <a:rPr lang="cs-CZ" sz="1600" spc="100" baseline="30000" dirty="0">
                <a:ea typeface="+mj-ea"/>
                <a:cs typeface="Arial" pitchFamily="34" charset="0"/>
              </a:rPr>
              <a:t>42</a:t>
            </a:r>
            <a:r>
              <a:rPr lang="fr-FR" sz="1600" spc="100" baseline="30000" dirty="0">
                <a:ea typeface="+mj-ea"/>
                <a:cs typeface="Arial" pitchFamily="34" charset="0"/>
              </a:rPr>
              <a:t> </a:t>
            </a:r>
            <a:r>
              <a:rPr lang="cs-CZ" sz="1600" spc="100" baseline="30000" dirty="0">
                <a:ea typeface="+mj-ea"/>
                <a:cs typeface="Arial" pitchFamily="34" charset="0"/>
              </a:rPr>
              <a:t>498</a:t>
            </a:r>
            <a:r>
              <a:rPr lang="fr-FR" sz="1600" spc="100" baseline="30000" dirty="0">
                <a:ea typeface="+mj-ea"/>
                <a:cs typeface="Arial" pitchFamily="34" charset="0"/>
              </a:rPr>
              <a:t> </a:t>
            </a:r>
            <a:r>
              <a:rPr lang="cs-CZ" sz="1600" spc="100" baseline="30000" dirty="0">
                <a:ea typeface="+mj-ea"/>
                <a:cs typeface="Arial" pitchFamily="34" charset="0"/>
              </a:rPr>
              <a:t>335</a:t>
            </a:r>
            <a:r>
              <a:rPr lang="fr-FR" sz="1600" spc="100" baseline="30000" dirty="0">
                <a:ea typeface="+mj-ea"/>
                <a:cs typeface="Arial" pitchFamily="34" charset="0"/>
              </a:rPr>
              <a:t> / </a:t>
            </a:r>
            <a:r>
              <a:rPr lang="cs-CZ" sz="1600" spc="100" baseline="30000" dirty="0">
                <a:ea typeface="+mj-ea"/>
                <a:cs typeface="Arial" pitchFamily="34" charset="0"/>
              </a:rPr>
              <a:t>776 619 505</a:t>
            </a:r>
            <a:r>
              <a:rPr lang="fr-FR" sz="1600" spc="100" baseline="30000" dirty="0">
                <a:ea typeface="+mj-ea"/>
                <a:cs typeface="Arial" pitchFamily="34" charset="0"/>
              </a:rPr>
              <a:t>/ email: p</a:t>
            </a:r>
            <a:r>
              <a:rPr lang="cs-CZ" sz="1600" spc="100" baseline="30000" dirty="0">
                <a:ea typeface="+mj-ea"/>
                <a:cs typeface="Arial" pitchFamily="34" charset="0"/>
              </a:rPr>
              <a:t>revence</a:t>
            </a:r>
            <a:r>
              <a:rPr lang="fr-FR" sz="1600" spc="100" baseline="30000" dirty="0">
                <a:ea typeface="+mj-ea"/>
                <a:cs typeface="Arial" pitchFamily="34" charset="0"/>
              </a:rPr>
              <a:t>@prevcentrum.cz / www.prevcentrum.cz</a:t>
            </a:r>
          </a:p>
        </p:txBody>
      </p:sp>
      <p:sp>
        <p:nvSpPr>
          <p:cNvPr id="10" name="Nadpis 4"/>
          <p:cNvSpPr txBox="1">
            <a:spLocks/>
          </p:cNvSpPr>
          <p:nvPr/>
        </p:nvSpPr>
        <p:spPr>
          <a:xfrm>
            <a:off x="794154" y="1109118"/>
            <a:ext cx="7509063" cy="5178406"/>
          </a:xfrm>
          <a:prstGeom prst="rect">
            <a:avLst/>
          </a:prstGeom>
          <a:ln>
            <a:noFill/>
          </a:ln>
        </p:spPr>
        <p:txBody>
          <a:bodyPr vert="horz" lIns="99569" tIns="49785" rIns="99569" bIns="49785" rtlCol="0" anchor="ctr">
            <a:normAutofit/>
          </a:bodyPr>
          <a:lstStyle/>
          <a:p>
            <a:r>
              <a:rPr lang="cs-CZ" sz="2800" dirty="0"/>
              <a:t>Prev-Centrum, z.ú.</a:t>
            </a:r>
          </a:p>
          <a:p>
            <a:r>
              <a:rPr lang="cs-CZ" sz="2800" spc="600" dirty="0">
                <a:cs typeface="Arial" pitchFamily="34" charset="0"/>
              </a:rPr>
              <a:t>Programy primární prevence</a:t>
            </a:r>
          </a:p>
          <a:p>
            <a:endParaRPr lang="cs-CZ" sz="800" spc="600" dirty="0">
              <a:cs typeface="Arial" pitchFamily="34" charset="0"/>
            </a:endParaRPr>
          </a:p>
          <a:p>
            <a:pPr>
              <a:spcBef>
                <a:spcPct val="0"/>
              </a:spcBef>
            </a:pPr>
            <a:endParaRPr lang="cs-CZ" sz="600" b="1" spc="600" dirty="0">
              <a:cs typeface="Arial" pitchFamily="34" charset="0"/>
            </a:endParaRPr>
          </a:p>
          <a:p>
            <a:pPr>
              <a:spcBef>
                <a:spcPct val="0"/>
              </a:spcBef>
            </a:pPr>
            <a:r>
              <a:rPr lang="cs-CZ" sz="3400" b="1" spc="600" dirty="0">
                <a:cs typeface="Arial" pitchFamily="34" charset="0"/>
              </a:rPr>
              <a:t>Primární prevence rizikového chování v rámci služeb Prev-Centrum, </a:t>
            </a:r>
            <a:r>
              <a:rPr lang="cs-CZ" sz="3400" b="1" spc="600" dirty="0" err="1">
                <a:cs typeface="Arial" pitchFamily="34" charset="0"/>
              </a:rPr>
              <a:t>z.ú</a:t>
            </a:r>
            <a:r>
              <a:rPr lang="cs-CZ" sz="3400" b="1" spc="600" dirty="0">
                <a:cs typeface="Arial" pitchFamily="34" charset="0"/>
              </a:rPr>
              <a:t>., Programy primární prevence </a:t>
            </a:r>
          </a:p>
          <a:p>
            <a:pPr>
              <a:spcBef>
                <a:spcPct val="0"/>
              </a:spcBef>
            </a:pPr>
            <a:r>
              <a:rPr lang="cs-CZ" sz="2400" b="1" spc="600" dirty="0">
                <a:cs typeface="Arial" pitchFamily="34" charset="0"/>
              </a:rPr>
              <a:t>(vývoj, současnost, vize, VPP, SPP, IPP, koordinace a komplexní služby)</a:t>
            </a:r>
          </a:p>
          <a:p>
            <a:pPr>
              <a:spcBef>
                <a:spcPct val="0"/>
              </a:spcBef>
            </a:pPr>
            <a:endParaRPr lang="cs-CZ" sz="1600" b="1" spc="600" dirty="0">
              <a:cs typeface="Arial" pitchFamily="34" charset="0"/>
            </a:endParaRPr>
          </a:p>
          <a:p>
            <a:pPr>
              <a:spcBef>
                <a:spcPct val="0"/>
              </a:spcBef>
            </a:pPr>
            <a:r>
              <a:rPr lang="cs-CZ" sz="2400" spc="600" dirty="0">
                <a:cs typeface="Arial" pitchFamily="34" charset="0"/>
              </a:rPr>
              <a:t>Bc. et Mgr. Tereza Nikodymová</a:t>
            </a:r>
          </a:p>
          <a:p>
            <a:pPr>
              <a:spcBef>
                <a:spcPct val="0"/>
              </a:spcBef>
            </a:pPr>
            <a:endParaRPr lang="cs-CZ" sz="1600" b="1" i="1" spc="600" dirty="0">
              <a:cs typeface="Arial" pitchFamily="34" charset="0"/>
            </a:endParaRPr>
          </a:p>
        </p:txBody>
      </p:sp>
      <p:pic>
        <p:nvPicPr>
          <p:cNvPr id="9" name="Obráze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8071" y="6287524"/>
            <a:ext cx="2793342" cy="61282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90826" y="1059748"/>
            <a:ext cx="9436459" cy="5932204"/>
          </a:xfrm>
          <a:prstGeom prst="rect">
            <a:avLst/>
          </a:prstGeom>
          <a:noFill/>
        </p:spPr>
        <p:txBody>
          <a:bodyPr wrap="square" rIns="360000" numCol="1" spcCol="360000" rtlCol="0" anchor="t">
            <a:noAutofit/>
          </a:bodyPr>
          <a:lstStyle/>
          <a:p>
            <a:pPr marL="342900" indent="-342900">
              <a:buFont typeface="Arial" panose="020B0604020202020204" pitchFamily="34" charset="0"/>
              <a:buChar char="•"/>
            </a:pPr>
            <a:r>
              <a:rPr lang="cs-CZ" sz="2400" b="1" dirty="0"/>
              <a:t>2002</a:t>
            </a:r>
            <a:r>
              <a:rPr lang="cs-CZ" sz="2400" dirty="0"/>
              <a:t> – Klub pro děti od 10 do 15 let s výchovnými obtížemi či problematickým postavením ve třídě.</a:t>
            </a:r>
          </a:p>
          <a:p>
            <a:pPr marL="840745" lvl="1" indent="-342900">
              <a:buFont typeface="Courier New" panose="02070309020205020404" pitchFamily="49" charset="0"/>
              <a:buChar char="o"/>
            </a:pPr>
            <a:r>
              <a:rPr lang="cs-CZ" sz="2400" dirty="0"/>
              <a:t>Individuální konzultace pro děti a pedagogy</a:t>
            </a:r>
          </a:p>
          <a:p>
            <a:pPr marL="840745" lvl="1" indent="-342900">
              <a:buFont typeface="Courier New" panose="02070309020205020404" pitchFamily="49" charset="0"/>
              <a:buChar char="o"/>
            </a:pPr>
            <a:r>
              <a:rPr lang="cs-CZ" sz="2400" dirty="0"/>
              <a:t>Skupinová setkání, 1 x týdně 2 hodiny</a:t>
            </a:r>
          </a:p>
          <a:p>
            <a:pPr marL="840745" lvl="1" indent="-342900">
              <a:buFont typeface="Courier New" panose="02070309020205020404" pitchFamily="49" charset="0"/>
              <a:buChar char="o"/>
            </a:pPr>
            <a:r>
              <a:rPr lang="cs-CZ" sz="2400" dirty="0"/>
              <a:t>Vícedenní výjezdové akce</a:t>
            </a:r>
          </a:p>
          <a:p>
            <a:pPr marL="342900" indent="-342900">
              <a:buFont typeface="Arial" panose="020B0604020202020204" pitchFamily="34" charset="0"/>
              <a:buChar char="•"/>
            </a:pPr>
            <a:endParaRPr lang="cs-CZ" sz="1800" b="1" dirty="0"/>
          </a:p>
          <a:p>
            <a:pPr marL="342900" indent="-342900">
              <a:buFont typeface="Arial" panose="020B0604020202020204" pitchFamily="34" charset="0"/>
              <a:buChar char="•"/>
            </a:pPr>
            <a:r>
              <a:rPr lang="cs-CZ" sz="2400" b="1" dirty="0"/>
              <a:t>2005</a:t>
            </a:r>
            <a:r>
              <a:rPr lang="cs-CZ" sz="2400" dirty="0"/>
              <a:t> – Přerod klubu na program včasné intervence pro děti, rodiče a pedagogy, který probíhá formou odborných konzultací.</a:t>
            </a:r>
          </a:p>
          <a:p>
            <a:pPr marL="342900" indent="-342900">
              <a:buFont typeface="Arial" panose="020B0604020202020204" pitchFamily="34" charset="0"/>
              <a:buChar char="•"/>
            </a:pPr>
            <a:endParaRPr lang="cs-CZ" sz="1800" dirty="0"/>
          </a:p>
          <a:p>
            <a:pPr marL="342900" indent="-342900">
              <a:buFont typeface="Arial" panose="020B0604020202020204" pitchFamily="34" charset="0"/>
              <a:buChar char="•"/>
            </a:pPr>
            <a:r>
              <a:rPr lang="cs-CZ" sz="2400" b="1" dirty="0"/>
              <a:t>2013</a:t>
            </a:r>
            <a:r>
              <a:rPr lang="cs-CZ" sz="2400" dirty="0"/>
              <a:t> – Zpracování nové koncepce IPP.</a:t>
            </a:r>
          </a:p>
          <a:p>
            <a:pPr marL="342900" indent="-342900">
              <a:buFont typeface="Arial" panose="020B0604020202020204" pitchFamily="34" charset="0"/>
              <a:buChar char="•"/>
            </a:pPr>
            <a:endParaRPr lang="cs-CZ" sz="1800" dirty="0"/>
          </a:p>
          <a:p>
            <a:pPr marL="342900" indent="-342900">
              <a:buFont typeface="Arial" panose="020B0604020202020204" pitchFamily="34" charset="0"/>
              <a:buChar char="•"/>
            </a:pPr>
            <a:r>
              <a:rPr lang="cs-CZ" sz="2400" b="1" dirty="0"/>
              <a:t>2015</a:t>
            </a:r>
            <a:r>
              <a:rPr lang="cs-CZ" sz="2400" dirty="0"/>
              <a:t> – Získání Certifikátu odborné způsobilosti v oblasti indikované primární prevence na 5 let.</a:t>
            </a:r>
          </a:p>
          <a:p>
            <a:pPr marL="342900" indent="-342900">
              <a:buFont typeface="Arial" panose="020B0604020202020204" pitchFamily="34" charset="0"/>
              <a:buChar char="•"/>
            </a:pPr>
            <a:endParaRPr lang="cs-CZ" sz="1800" dirty="0"/>
          </a:p>
          <a:p>
            <a:pPr marL="342900" indent="-342900">
              <a:buFont typeface="Arial" panose="020B0604020202020204" pitchFamily="34" charset="0"/>
              <a:buChar char="•"/>
            </a:pPr>
            <a:r>
              <a:rPr lang="cs-CZ" sz="2400" b="1" dirty="0"/>
              <a:t>od r. 2020</a:t>
            </a:r>
            <a:r>
              <a:rPr lang="cs-CZ" sz="2400" dirty="0"/>
              <a:t> – Propojení s programem Nízkoprahové služby – klienti z řad dětí a dospívajících jsou indikováni do této služby.</a:t>
            </a:r>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endParaRPr lang="cs-CZ" dirty="0"/>
          </a:p>
        </p:txBody>
      </p:sp>
      <p:cxnSp>
        <p:nvCxnSpPr>
          <p:cNvPr id="10" name="Straight Connector 9"/>
          <p:cNvCxnSpPr/>
          <p:nvPr/>
        </p:nvCxnSpPr>
        <p:spPr>
          <a:xfrm>
            <a:off x="666117" y="901082"/>
            <a:ext cx="9361168" cy="0"/>
          </a:xfrm>
          <a:prstGeom prst="line">
            <a:avLst/>
          </a:prstGeom>
          <a:ln>
            <a:solidFill>
              <a:schemeClr val="bg1">
                <a:alpha val="50000"/>
              </a:schemeClr>
            </a:solidFill>
            <a:prstDash val="sysDot"/>
          </a:ln>
          <a:effectLst/>
        </p:spPr>
        <p:style>
          <a:lnRef idx="1">
            <a:schemeClr val="accent1"/>
          </a:lnRef>
          <a:fillRef idx="0">
            <a:schemeClr val="accent1"/>
          </a:fillRef>
          <a:effectRef idx="0">
            <a:schemeClr val="accent1"/>
          </a:effectRef>
          <a:fontRef idx="minor">
            <a:schemeClr val="tx1"/>
          </a:fontRef>
        </p:style>
      </p:cxnSp>
      <p:sp>
        <p:nvSpPr>
          <p:cNvPr id="23" name="Nadpis 4"/>
          <p:cNvSpPr txBox="1">
            <a:spLocks/>
          </p:cNvSpPr>
          <p:nvPr/>
        </p:nvSpPr>
        <p:spPr>
          <a:xfrm>
            <a:off x="666116" y="0"/>
            <a:ext cx="9361169" cy="901082"/>
          </a:xfrm>
          <a:prstGeom prst="rect">
            <a:avLst/>
          </a:prstGeom>
          <a:gradFill>
            <a:gsLst>
              <a:gs pos="0">
                <a:srgbClr val="FFFF00"/>
              </a:gs>
              <a:gs pos="100000">
                <a:srgbClr val="FCDE04"/>
              </a:gs>
            </a:gsLst>
            <a:lin ang="0" scaled="0"/>
          </a:gradFill>
        </p:spPr>
        <p:txBody>
          <a:bodyPr vert="horz" lIns="432000" tIns="49785" rIns="99569" bIns="72000" rtlCol="0" anchor="ctr">
            <a:noAutofit/>
          </a:bodyPr>
          <a:lstStyle/>
          <a:p>
            <a:pPr>
              <a:spcBef>
                <a:spcPct val="0"/>
              </a:spcBef>
            </a:pPr>
            <a:r>
              <a:rPr lang="cs-CZ" sz="2800" b="1" dirty="0">
                <a:ln w="3175">
                  <a:noFill/>
                </a:ln>
                <a:latin typeface="Trebuchet MS" panose="020B0603020202020204" pitchFamily="34" charset="0"/>
                <a:ea typeface="+mj-ea"/>
                <a:cs typeface="Arial" pitchFamily="34" charset="0"/>
              </a:rPr>
              <a:t>INDIKOVANÁ PRIMÁRNÍ PREVENCE V PRŮBĚHU HISTORIE</a:t>
            </a:r>
          </a:p>
        </p:txBody>
      </p:sp>
      <p:sp>
        <p:nvSpPr>
          <p:cNvPr id="16" name="Nadpis 4"/>
          <p:cNvSpPr txBox="1">
            <a:spLocks/>
          </p:cNvSpPr>
          <p:nvPr/>
        </p:nvSpPr>
        <p:spPr>
          <a:xfrm>
            <a:off x="1010244" y="7021037"/>
            <a:ext cx="9361169" cy="540226"/>
          </a:xfrm>
          <a:prstGeom prst="rect">
            <a:avLst/>
          </a:prstGeom>
          <a:noFill/>
        </p:spPr>
        <p:txBody>
          <a:bodyPr vert="horz" lIns="0" tIns="49785" rIns="99569" bIns="49785" rtlCol="0" anchor="ctr">
            <a:noAutofit/>
          </a:bodyPr>
          <a:lstStyle/>
          <a:p>
            <a:r>
              <a:rPr lang="fr-FR" sz="1600" spc="100" baseline="30000" dirty="0">
                <a:ea typeface="+mj-ea"/>
                <a:cs typeface="Arial" pitchFamily="34" charset="0"/>
              </a:rPr>
              <a:t>Prev—Centrum z.</a:t>
            </a:r>
            <a:r>
              <a:rPr lang="cs-CZ" sz="1600" spc="100" baseline="30000" dirty="0">
                <a:ea typeface="+mj-ea"/>
                <a:cs typeface="Arial" pitchFamily="34" charset="0"/>
              </a:rPr>
              <a:t>ú</a:t>
            </a:r>
            <a:r>
              <a:rPr lang="fr-FR" sz="1600" spc="100" baseline="30000" dirty="0">
                <a:ea typeface="+mj-ea"/>
                <a:cs typeface="Arial" pitchFamily="34" charset="0"/>
              </a:rPr>
              <a:t>.</a:t>
            </a:r>
            <a:r>
              <a:rPr lang="cs-CZ" sz="1600" spc="100" baseline="30000" dirty="0">
                <a:ea typeface="+mj-ea"/>
                <a:cs typeface="Arial" pitchFamily="34" charset="0"/>
              </a:rPr>
              <a:t>,</a:t>
            </a:r>
            <a:r>
              <a:rPr lang="fr-FR" sz="1600" spc="100" baseline="30000" dirty="0">
                <a:ea typeface="+mj-ea"/>
                <a:cs typeface="Arial" pitchFamily="34" charset="0"/>
              </a:rPr>
              <a:t> </a:t>
            </a:r>
            <a:r>
              <a:rPr lang="cs-CZ" sz="1600" b="1" spc="100" baseline="30000" dirty="0">
                <a:ea typeface="+mj-ea"/>
                <a:cs typeface="Arial" pitchFamily="34" charset="0"/>
              </a:rPr>
              <a:t>PROGRAMY PRIMÁRNÍ PREVENCE</a:t>
            </a:r>
            <a:r>
              <a:rPr lang="fr-FR" sz="1600" spc="100" baseline="30000" dirty="0">
                <a:ea typeface="+mj-ea"/>
                <a:cs typeface="Arial" pitchFamily="34" charset="0"/>
              </a:rPr>
              <a:t>  tel: 2</a:t>
            </a:r>
            <a:r>
              <a:rPr lang="cs-CZ" sz="1600" spc="100" baseline="30000" dirty="0">
                <a:ea typeface="+mj-ea"/>
                <a:cs typeface="Arial" pitchFamily="34" charset="0"/>
              </a:rPr>
              <a:t>42</a:t>
            </a:r>
            <a:r>
              <a:rPr lang="fr-FR" sz="1600" spc="100" baseline="30000" dirty="0">
                <a:ea typeface="+mj-ea"/>
                <a:cs typeface="Arial" pitchFamily="34" charset="0"/>
              </a:rPr>
              <a:t> </a:t>
            </a:r>
            <a:r>
              <a:rPr lang="cs-CZ" sz="1600" spc="100" baseline="30000" dirty="0">
                <a:ea typeface="+mj-ea"/>
                <a:cs typeface="Arial" pitchFamily="34" charset="0"/>
              </a:rPr>
              <a:t>498</a:t>
            </a:r>
            <a:r>
              <a:rPr lang="fr-FR" sz="1600" spc="100" baseline="30000" dirty="0">
                <a:ea typeface="+mj-ea"/>
                <a:cs typeface="Arial" pitchFamily="34" charset="0"/>
              </a:rPr>
              <a:t> </a:t>
            </a:r>
            <a:r>
              <a:rPr lang="cs-CZ" sz="1600" spc="100" baseline="30000" dirty="0">
                <a:ea typeface="+mj-ea"/>
                <a:cs typeface="Arial" pitchFamily="34" charset="0"/>
              </a:rPr>
              <a:t>335</a:t>
            </a:r>
            <a:r>
              <a:rPr lang="fr-FR" sz="1600" spc="100" baseline="30000" dirty="0">
                <a:ea typeface="+mj-ea"/>
                <a:cs typeface="Arial" pitchFamily="34" charset="0"/>
              </a:rPr>
              <a:t> / 77</a:t>
            </a:r>
            <a:r>
              <a:rPr lang="cs-CZ" sz="1600" spc="100" baseline="30000" dirty="0">
                <a:ea typeface="+mj-ea"/>
                <a:cs typeface="Arial" pitchFamily="34" charset="0"/>
              </a:rPr>
              <a:t>6</a:t>
            </a:r>
            <a:r>
              <a:rPr lang="fr-FR" sz="1600" spc="100" baseline="30000" dirty="0">
                <a:ea typeface="+mj-ea"/>
                <a:cs typeface="Arial" pitchFamily="34" charset="0"/>
              </a:rPr>
              <a:t> </a:t>
            </a:r>
            <a:r>
              <a:rPr lang="cs-CZ" sz="1600" spc="100" baseline="30000" dirty="0">
                <a:ea typeface="+mj-ea"/>
                <a:cs typeface="Arial" pitchFamily="34" charset="0"/>
              </a:rPr>
              <a:t>619</a:t>
            </a:r>
            <a:r>
              <a:rPr lang="fr-FR" sz="1600" spc="100" baseline="30000" dirty="0">
                <a:ea typeface="+mj-ea"/>
                <a:cs typeface="Arial" pitchFamily="34" charset="0"/>
              </a:rPr>
              <a:t> </a:t>
            </a:r>
            <a:r>
              <a:rPr lang="cs-CZ" sz="1600" spc="100" baseline="30000" dirty="0">
                <a:ea typeface="+mj-ea"/>
                <a:cs typeface="Arial" pitchFamily="34" charset="0"/>
              </a:rPr>
              <a:t>505</a:t>
            </a:r>
            <a:r>
              <a:rPr lang="fr-FR" sz="1600" spc="100" baseline="30000" dirty="0">
                <a:ea typeface="+mj-ea"/>
                <a:cs typeface="Arial" pitchFamily="34" charset="0"/>
              </a:rPr>
              <a:t> / email: p</a:t>
            </a:r>
            <a:r>
              <a:rPr lang="cs-CZ" sz="1600" spc="100" baseline="30000" dirty="0">
                <a:ea typeface="+mj-ea"/>
                <a:cs typeface="Arial" pitchFamily="34" charset="0"/>
              </a:rPr>
              <a:t>revence</a:t>
            </a:r>
            <a:r>
              <a:rPr lang="fr-FR" sz="1600" spc="100" baseline="30000" dirty="0">
                <a:ea typeface="+mj-ea"/>
                <a:cs typeface="Arial" pitchFamily="34" charset="0"/>
              </a:rPr>
              <a:t>@prevcentrum.cz / www.prevcentrum.cz</a:t>
            </a:r>
          </a:p>
        </p:txBody>
      </p:sp>
      <p:sp>
        <p:nvSpPr>
          <p:cNvPr id="7" name="Nadpis 4">
            <a:extLst>
              <a:ext uri="{FF2B5EF4-FFF2-40B4-BE49-F238E27FC236}">
                <a16:creationId xmlns:a16="http://schemas.microsoft.com/office/drawing/2014/main" id="{CDCDF054-2B19-544E-845A-77037B9999A7}"/>
              </a:ext>
            </a:extLst>
          </p:cNvPr>
          <p:cNvSpPr txBox="1">
            <a:spLocks/>
          </p:cNvSpPr>
          <p:nvPr/>
        </p:nvSpPr>
        <p:spPr>
          <a:xfrm>
            <a:off x="8937522" y="0"/>
            <a:ext cx="1089763" cy="901082"/>
          </a:xfrm>
          <a:prstGeom prst="rect">
            <a:avLst/>
          </a:prstGeom>
          <a:solidFill>
            <a:schemeClr val="bg1">
              <a:lumMod val="95000"/>
            </a:schemeClr>
          </a:solidFill>
        </p:spPr>
        <p:txBody>
          <a:bodyPr vert="horz" lIns="0" tIns="0" rIns="0" bIns="0" rtlCol="0" anchor="ctr">
            <a:noAutofit/>
          </a:bodyPr>
          <a:lstStyle/>
          <a:p>
            <a:pPr algn="ctr">
              <a:spcBef>
                <a:spcPct val="0"/>
              </a:spcBef>
            </a:pPr>
            <a:r>
              <a:rPr lang="cs-CZ" sz="1400" dirty="0">
                <a:ln w="3175">
                  <a:noFill/>
                </a:ln>
                <a:latin typeface="Trebuchet MS" panose="020B0603020202020204" pitchFamily="34" charset="0"/>
                <a:ea typeface="+mj-ea"/>
                <a:cs typeface="Arial" pitchFamily="34" charset="0"/>
              </a:rPr>
              <a:t>22</a:t>
            </a:r>
          </a:p>
        </p:txBody>
      </p:sp>
    </p:spTree>
    <p:extLst>
      <p:ext uri="{BB962C8B-B14F-4D97-AF65-F5344CB8AC3E}">
        <p14:creationId xmlns:p14="http://schemas.microsoft.com/office/powerpoint/2010/main" val="40231373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90826" y="1059748"/>
            <a:ext cx="9436459" cy="5932204"/>
          </a:xfrm>
          <a:prstGeom prst="rect">
            <a:avLst/>
          </a:prstGeom>
          <a:noFill/>
        </p:spPr>
        <p:txBody>
          <a:bodyPr wrap="square" rIns="360000" numCol="1" spcCol="360000" rtlCol="0" anchor="t">
            <a:noAutofit/>
          </a:bodyPr>
          <a:lstStyle/>
          <a:p>
            <a:pPr marL="342900" indent="-342900">
              <a:buFont typeface="Arial" panose="020B0604020202020204" pitchFamily="34" charset="0"/>
              <a:buChar char="•"/>
            </a:pPr>
            <a:r>
              <a:rPr lang="cs-CZ" sz="2100" dirty="0"/>
              <a:t>Na úrovni indikované primární prevence nabízí </a:t>
            </a:r>
            <a:r>
              <a:rPr lang="cs-CZ" sz="2100" dirty="0" err="1"/>
              <a:t>Prev</a:t>
            </a:r>
            <a:r>
              <a:rPr lang="cs-CZ" sz="2100" dirty="0"/>
              <a:t>-Centrum, </a:t>
            </a:r>
            <a:r>
              <a:rPr lang="cs-CZ" sz="2100" dirty="0" err="1"/>
              <a:t>z.ú</a:t>
            </a:r>
            <a:r>
              <a:rPr lang="cs-CZ" sz="2100" dirty="0"/>
              <a:t>., Programy primární prevence poradenské konzultace, které jsou v současnosti určeny pro pedagogy, rodiče.</a:t>
            </a:r>
          </a:p>
          <a:p>
            <a:pPr marL="342900" indent="-342900">
              <a:buFont typeface="Arial" panose="020B0604020202020204" pitchFamily="34" charset="0"/>
              <a:buChar char="•"/>
            </a:pPr>
            <a:endParaRPr lang="cs-CZ" sz="1000" dirty="0"/>
          </a:p>
          <a:p>
            <a:pPr marL="342900" indent="-342900">
              <a:buFont typeface="Arial" panose="020B0604020202020204" pitchFamily="34" charset="0"/>
              <a:buChar char="•"/>
            </a:pPr>
            <a:r>
              <a:rPr lang="cs-CZ" sz="2100" dirty="0"/>
              <a:t>Program může navazovat na programy VPP a SPP. </a:t>
            </a:r>
          </a:p>
          <a:p>
            <a:pPr marL="840745" lvl="1" indent="-342900">
              <a:buFont typeface="Courier New" panose="02070309020205020404" pitchFamily="49" charset="0"/>
              <a:buChar char="o"/>
            </a:pPr>
            <a:endParaRPr lang="cs-CZ" sz="1000" dirty="0"/>
          </a:p>
          <a:p>
            <a:pPr marL="342900" indent="-342900">
              <a:buFont typeface="Arial" panose="020B0604020202020204" pitchFamily="34" charset="0"/>
              <a:buChar char="•"/>
            </a:pPr>
            <a:r>
              <a:rPr lang="cs-CZ" sz="2100" b="1" dirty="0"/>
              <a:t>Cíle IPP:</a:t>
            </a:r>
          </a:p>
          <a:p>
            <a:pPr marL="840745" lvl="1" indent="-342900">
              <a:buFont typeface="Courier New" panose="02070309020205020404" pitchFamily="49" charset="0"/>
              <a:buChar char="o"/>
            </a:pPr>
            <a:r>
              <a:rPr lang="cs-CZ" sz="2100" dirty="0"/>
              <a:t>Poskytnout odborné poradenství pedagogům v případě řešení konkrétních problémů týkající se žáků a dětí v rámci programu SPP a VPP a n</a:t>
            </a:r>
            <a:r>
              <a:rPr lang="x-none" sz="2100" dirty="0"/>
              <a:t>abídnout bezpečný prostor pro individuální konzultaci problematických situací</a:t>
            </a:r>
            <a:r>
              <a:rPr lang="cs-CZ" sz="2100" dirty="0"/>
              <a:t>.</a:t>
            </a:r>
          </a:p>
          <a:p>
            <a:pPr marL="840745" lvl="1" indent="-342900">
              <a:buFont typeface="Courier New" panose="02070309020205020404" pitchFamily="49" charset="0"/>
              <a:buChar char="o"/>
            </a:pPr>
            <a:r>
              <a:rPr lang="cs-CZ" sz="2100" dirty="0"/>
              <a:t>Poskytnout rodičům dětí odborné poradenství v případě řešení již konkrétních případů týkajících se rizikového chování jejich dětí.</a:t>
            </a:r>
          </a:p>
          <a:p>
            <a:pPr marL="342900" indent="-342900">
              <a:buFont typeface="Arial" panose="020B0604020202020204" pitchFamily="34" charset="0"/>
              <a:buChar char="•"/>
            </a:pPr>
            <a:endParaRPr lang="cs-CZ" sz="1000" dirty="0"/>
          </a:p>
          <a:p>
            <a:pPr marL="342900" indent="-342900">
              <a:buFont typeface="Arial" panose="020B0604020202020204" pitchFamily="34" charset="0"/>
              <a:buChar char="•"/>
            </a:pPr>
            <a:r>
              <a:rPr lang="cs-CZ" sz="2100" b="1" dirty="0"/>
              <a:t>Typická témata řešená v programu IPP:</a:t>
            </a:r>
          </a:p>
          <a:p>
            <a:pPr marL="840745" lvl="1" indent="-342900">
              <a:buFont typeface="Courier New" panose="02070309020205020404" pitchFamily="49" charset="0"/>
              <a:buChar char="o"/>
            </a:pPr>
            <a:r>
              <a:rPr lang="cs-CZ" sz="2100" dirty="0"/>
              <a:t>Rodič: dítě se straní kolektivu/je ve škole šikanováno, jak mohu jako rodič postupovat, jaké jsou povinnosti školy, jak mohu s dítětem o problému mluvit.</a:t>
            </a:r>
          </a:p>
          <a:p>
            <a:pPr marL="840745" lvl="1" indent="-342900">
              <a:buFont typeface="Courier New" panose="02070309020205020404" pitchFamily="49" charset="0"/>
              <a:buChar char="o"/>
            </a:pPr>
            <a:r>
              <a:rPr lang="cs-CZ" sz="2100" dirty="0"/>
              <a:t>Pedagog: ve třídě je problém s nekázní, žáci mají mezi sebou špatné vztahy, třída není stmelená, jak mohu napomoci zlepšení vztahů; ve třídě objevuje šikana, jak mám postupovat při jejím řešení.</a:t>
            </a:r>
          </a:p>
          <a:p>
            <a:pPr marL="342900" lvl="0" indent="-342900">
              <a:buFont typeface="Arial" panose="020B0604020202020204" pitchFamily="34" charset="0"/>
              <a:buChar char="•"/>
            </a:pPr>
            <a:endParaRPr lang="cs-CZ" sz="2100" b="1" dirty="0"/>
          </a:p>
          <a:p>
            <a:pPr lvl="1"/>
            <a:endParaRPr lang="cs-CZ" dirty="0"/>
          </a:p>
        </p:txBody>
      </p:sp>
      <p:cxnSp>
        <p:nvCxnSpPr>
          <p:cNvPr id="10" name="Straight Connector 9"/>
          <p:cNvCxnSpPr/>
          <p:nvPr/>
        </p:nvCxnSpPr>
        <p:spPr>
          <a:xfrm>
            <a:off x="666117" y="901082"/>
            <a:ext cx="9361168" cy="0"/>
          </a:xfrm>
          <a:prstGeom prst="line">
            <a:avLst/>
          </a:prstGeom>
          <a:ln>
            <a:solidFill>
              <a:schemeClr val="bg1">
                <a:alpha val="50000"/>
              </a:schemeClr>
            </a:solidFill>
            <a:prstDash val="sysDot"/>
          </a:ln>
          <a:effectLst/>
        </p:spPr>
        <p:style>
          <a:lnRef idx="1">
            <a:schemeClr val="accent1"/>
          </a:lnRef>
          <a:fillRef idx="0">
            <a:schemeClr val="accent1"/>
          </a:fillRef>
          <a:effectRef idx="0">
            <a:schemeClr val="accent1"/>
          </a:effectRef>
          <a:fontRef idx="minor">
            <a:schemeClr val="tx1"/>
          </a:fontRef>
        </p:style>
      </p:cxnSp>
      <p:sp>
        <p:nvSpPr>
          <p:cNvPr id="23" name="Nadpis 4"/>
          <p:cNvSpPr txBox="1">
            <a:spLocks/>
          </p:cNvSpPr>
          <p:nvPr/>
        </p:nvSpPr>
        <p:spPr>
          <a:xfrm>
            <a:off x="666116" y="0"/>
            <a:ext cx="9361169" cy="901082"/>
          </a:xfrm>
          <a:prstGeom prst="rect">
            <a:avLst/>
          </a:prstGeom>
          <a:gradFill>
            <a:gsLst>
              <a:gs pos="0">
                <a:srgbClr val="FFFF00"/>
              </a:gs>
              <a:gs pos="100000">
                <a:srgbClr val="FCDE04"/>
              </a:gs>
            </a:gsLst>
            <a:lin ang="0" scaled="0"/>
          </a:gradFill>
        </p:spPr>
        <p:txBody>
          <a:bodyPr vert="horz" lIns="432000" tIns="49785" rIns="99569" bIns="72000" rtlCol="0" anchor="ctr">
            <a:noAutofit/>
          </a:bodyPr>
          <a:lstStyle/>
          <a:p>
            <a:pPr>
              <a:spcBef>
                <a:spcPct val="0"/>
              </a:spcBef>
            </a:pPr>
            <a:r>
              <a:rPr lang="cs-CZ" sz="2800" b="1" dirty="0">
                <a:ln w="3175">
                  <a:noFill/>
                </a:ln>
                <a:latin typeface="Trebuchet MS" panose="020B0603020202020204" pitchFamily="34" charset="0"/>
                <a:cs typeface="Arial" pitchFamily="34" charset="0"/>
              </a:rPr>
              <a:t>OBECNÉ INFORMACE O PROGRAMU </a:t>
            </a:r>
          </a:p>
          <a:p>
            <a:pPr>
              <a:spcBef>
                <a:spcPct val="0"/>
              </a:spcBef>
            </a:pPr>
            <a:r>
              <a:rPr lang="cs-CZ" sz="2800" b="1" dirty="0">
                <a:ln w="3175">
                  <a:noFill/>
                </a:ln>
                <a:latin typeface="Trebuchet MS" panose="020B0603020202020204" pitchFamily="34" charset="0"/>
                <a:cs typeface="Arial" pitchFamily="34" charset="0"/>
              </a:rPr>
              <a:t>INDIKOVANÉ PRIMÁRNÍ PREVENCE (IPP)</a:t>
            </a:r>
          </a:p>
        </p:txBody>
      </p:sp>
      <p:sp>
        <p:nvSpPr>
          <p:cNvPr id="16" name="Nadpis 4"/>
          <p:cNvSpPr txBox="1">
            <a:spLocks/>
          </p:cNvSpPr>
          <p:nvPr/>
        </p:nvSpPr>
        <p:spPr>
          <a:xfrm>
            <a:off x="1010244" y="7021037"/>
            <a:ext cx="9361169" cy="540226"/>
          </a:xfrm>
          <a:prstGeom prst="rect">
            <a:avLst/>
          </a:prstGeom>
          <a:noFill/>
        </p:spPr>
        <p:txBody>
          <a:bodyPr vert="horz" lIns="0" tIns="49785" rIns="99569" bIns="49785" rtlCol="0" anchor="ctr">
            <a:noAutofit/>
          </a:bodyPr>
          <a:lstStyle/>
          <a:p>
            <a:r>
              <a:rPr lang="fr-FR" sz="1600" spc="100" baseline="30000" dirty="0">
                <a:ea typeface="+mj-ea"/>
                <a:cs typeface="Arial" pitchFamily="34" charset="0"/>
              </a:rPr>
              <a:t>Prev—Centrum z.</a:t>
            </a:r>
            <a:r>
              <a:rPr lang="cs-CZ" sz="1600" spc="100" baseline="30000" dirty="0">
                <a:ea typeface="+mj-ea"/>
                <a:cs typeface="Arial" pitchFamily="34" charset="0"/>
              </a:rPr>
              <a:t>ú</a:t>
            </a:r>
            <a:r>
              <a:rPr lang="fr-FR" sz="1600" spc="100" baseline="30000" dirty="0">
                <a:ea typeface="+mj-ea"/>
                <a:cs typeface="Arial" pitchFamily="34" charset="0"/>
              </a:rPr>
              <a:t>.</a:t>
            </a:r>
            <a:r>
              <a:rPr lang="cs-CZ" sz="1600" spc="100" baseline="30000" dirty="0">
                <a:ea typeface="+mj-ea"/>
                <a:cs typeface="Arial" pitchFamily="34" charset="0"/>
              </a:rPr>
              <a:t>,</a:t>
            </a:r>
            <a:r>
              <a:rPr lang="fr-FR" sz="1600" spc="100" baseline="30000" dirty="0">
                <a:ea typeface="+mj-ea"/>
                <a:cs typeface="Arial" pitchFamily="34" charset="0"/>
              </a:rPr>
              <a:t> </a:t>
            </a:r>
            <a:r>
              <a:rPr lang="cs-CZ" sz="1600" b="1" spc="100" baseline="30000" dirty="0">
                <a:ea typeface="+mj-ea"/>
                <a:cs typeface="Arial" pitchFamily="34" charset="0"/>
              </a:rPr>
              <a:t>PROGRAMY PRIMÁRNÍ PREVENCE</a:t>
            </a:r>
            <a:r>
              <a:rPr lang="fr-FR" sz="1600" spc="100" baseline="30000" dirty="0">
                <a:ea typeface="+mj-ea"/>
                <a:cs typeface="Arial" pitchFamily="34" charset="0"/>
              </a:rPr>
              <a:t>  tel: 2</a:t>
            </a:r>
            <a:r>
              <a:rPr lang="cs-CZ" sz="1600" spc="100" baseline="30000" dirty="0">
                <a:ea typeface="+mj-ea"/>
                <a:cs typeface="Arial" pitchFamily="34" charset="0"/>
              </a:rPr>
              <a:t>42</a:t>
            </a:r>
            <a:r>
              <a:rPr lang="fr-FR" sz="1600" spc="100" baseline="30000" dirty="0">
                <a:ea typeface="+mj-ea"/>
                <a:cs typeface="Arial" pitchFamily="34" charset="0"/>
              </a:rPr>
              <a:t> </a:t>
            </a:r>
            <a:r>
              <a:rPr lang="cs-CZ" sz="1600" spc="100" baseline="30000" dirty="0">
                <a:ea typeface="+mj-ea"/>
                <a:cs typeface="Arial" pitchFamily="34" charset="0"/>
              </a:rPr>
              <a:t>498</a:t>
            </a:r>
            <a:r>
              <a:rPr lang="fr-FR" sz="1600" spc="100" baseline="30000" dirty="0">
                <a:ea typeface="+mj-ea"/>
                <a:cs typeface="Arial" pitchFamily="34" charset="0"/>
              </a:rPr>
              <a:t> </a:t>
            </a:r>
            <a:r>
              <a:rPr lang="cs-CZ" sz="1600" spc="100" baseline="30000" dirty="0">
                <a:ea typeface="+mj-ea"/>
                <a:cs typeface="Arial" pitchFamily="34" charset="0"/>
              </a:rPr>
              <a:t>335</a:t>
            </a:r>
            <a:r>
              <a:rPr lang="fr-FR" sz="1600" spc="100" baseline="30000" dirty="0">
                <a:ea typeface="+mj-ea"/>
                <a:cs typeface="Arial" pitchFamily="34" charset="0"/>
              </a:rPr>
              <a:t> / 77</a:t>
            </a:r>
            <a:r>
              <a:rPr lang="cs-CZ" sz="1600" spc="100" baseline="30000" dirty="0">
                <a:ea typeface="+mj-ea"/>
                <a:cs typeface="Arial" pitchFamily="34" charset="0"/>
              </a:rPr>
              <a:t>6</a:t>
            </a:r>
            <a:r>
              <a:rPr lang="fr-FR" sz="1600" spc="100" baseline="30000" dirty="0">
                <a:ea typeface="+mj-ea"/>
                <a:cs typeface="Arial" pitchFamily="34" charset="0"/>
              </a:rPr>
              <a:t> </a:t>
            </a:r>
            <a:r>
              <a:rPr lang="cs-CZ" sz="1600" spc="100" baseline="30000" dirty="0">
                <a:ea typeface="+mj-ea"/>
                <a:cs typeface="Arial" pitchFamily="34" charset="0"/>
              </a:rPr>
              <a:t>619</a:t>
            </a:r>
            <a:r>
              <a:rPr lang="fr-FR" sz="1600" spc="100" baseline="30000" dirty="0">
                <a:ea typeface="+mj-ea"/>
                <a:cs typeface="Arial" pitchFamily="34" charset="0"/>
              </a:rPr>
              <a:t> </a:t>
            </a:r>
            <a:r>
              <a:rPr lang="cs-CZ" sz="1600" spc="100" baseline="30000" dirty="0">
                <a:ea typeface="+mj-ea"/>
                <a:cs typeface="Arial" pitchFamily="34" charset="0"/>
              </a:rPr>
              <a:t>505</a:t>
            </a:r>
            <a:r>
              <a:rPr lang="fr-FR" sz="1600" spc="100" baseline="30000" dirty="0">
                <a:ea typeface="+mj-ea"/>
                <a:cs typeface="Arial" pitchFamily="34" charset="0"/>
              </a:rPr>
              <a:t> / email: p</a:t>
            </a:r>
            <a:r>
              <a:rPr lang="cs-CZ" sz="1600" spc="100" baseline="30000" dirty="0">
                <a:ea typeface="+mj-ea"/>
                <a:cs typeface="Arial" pitchFamily="34" charset="0"/>
              </a:rPr>
              <a:t>revence</a:t>
            </a:r>
            <a:r>
              <a:rPr lang="fr-FR" sz="1600" spc="100" baseline="30000" dirty="0">
                <a:ea typeface="+mj-ea"/>
                <a:cs typeface="Arial" pitchFamily="34" charset="0"/>
              </a:rPr>
              <a:t>@prevcentrum.cz / www.prevcentrum.cz</a:t>
            </a:r>
          </a:p>
        </p:txBody>
      </p:sp>
      <p:sp>
        <p:nvSpPr>
          <p:cNvPr id="7" name="Nadpis 4">
            <a:extLst>
              <a:ext uri="{FF2B5EF4-FFF2-40B4-BE49-F238E27FC236}">
                <a16:creationId xmlns:a16="http://schemas.microsoft.com/office/drawing/2014/main" id="{14B93CAC-67D5-F349-A680-285D5A2A03E4}"/>
              </a:ext>
            </a:extLst>
          </p:cNvPr>
          <p:cNvSpPr txBox="1">
            <a:spLocks/>
          </p:cNvSpPr>
          <p:nvPr/>
        </p:nvSpPr>
        <p:spPr>
          <a:xfrm>
            <a:off x="8937522" y="0"/>
            <a:ext cx="1089763" cy="901082"/>
          </a:xfrm>
          <a:prstGeom prst="rect">
            <a:avLst/>
          </a:prstGeom>
          <a:solidFill>
            <a:schemeClr val="bg1">
              <a:lumMod val="95000"/>
            </a:schemeClr>
          </a:solidFill>
        </p:spPr>
        <p:txBody>
          <a:bodyPr vert="horz" lIns="0" tIns="0" rIns="0" bIns="0" rtlCol="0" anchor="ctr">
            <a:noAutofit/>
          </a:bodyPr>
          <a:lstStyle/>
          <a:p>
            <a:pPr algn="ctr">
              <a:spcBef>
                <a:spcPct val="0"/>
              </a:spcBef>
            </a:pPr>
            <a:r>
              <a:rPr lang="cs-CZ" sz="1400" dirty="0">
                <a:ln w="3175">
                  <a:noFill/>
                </a:ln>
                <a:latin typeface="Trebuchet MS" panose="020B0603020202020204" pitchFamily="34" charset="0"/>
                <a:ea typeface="+mj-ea"/>
                <a:cs typeface="Arial" pitchFamily="34" charset="0"/>
              </a:rPr>
              <a:t>23</a:t>
            </a:r>
          </a:p>
        </p:txBody>
      </p:sp>
    </p:spTree>
    <p:extLst>
      <p:ext uri="{BB962C8B-B14F-4D97-AF65-F5344CB8AC3E}">
        <p14:creationId xmlns:p14="http://schemas.microsoft.com/office/powerpoint/2010/main" val="1816632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23" y="0"/>
            <a:ext cx="10691790" cy="7559358"/>
            <a:chOff x="0" y="0"/>
            <a:chExt cx="10694035" cy="7560945"/>
          </a:xfrm>
        </p:grpSpPr>
        <p:sp>
          <p:nvSpPr>
            <p:cNvPr id="3" name="object 3"/>
            <p:cNvSpPr/>
            <p:nvPr/>
          </p:nvSpPr>
          <p:spPr>
            <a:xfrm>
              <a:off x="0" y="0"/>
              <a:ext cx="10693908" cy="7560564"/>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6243828" y="0"/>
              <a:ext cx="4450079" cy="7560561"/>
            </a:xfrm>
            <a:prstGeom prst="rect">
              <a:avLst/>
            </a:prstGeom>
            <a:blipFill>
              <a:blip r:embed="rId4" cstate="print"/>
              <a:stretch>
                <a:fillRect/>
              </a:stretch>
            </a:blipFill>
          </p:spPr>
          <p:txBody>
            <a:bodyPr wrap="square" lIns="0" tIns="0" rIns="0" bIns="0" rtlCol="0"/>
            <a:lstStyle/>
            <a:p>
              <a:endParaRPr dirty="0"/>
            </a:p>
          </p:txBody>
        </p:sp>
      </p:grpSp>
      <p:sp>
        <p:nvSpPr>
          <p:cNvPr id="5" name="object 5"/>
          <p:cNvSpPr txBox="1">
            <a:spLocks noGrp="1"/>
          </p:cNvSpPr>
          <p:nvPr>
            <p:ph type="title"/>
          </p:nvPr>
        </p:nvSpPr>
        <p:spPr>
          <a:xfrm>
            <a:off x="773031" y="1630362"/>
            <a:ext cx="4997849" cy="3706140"/>
          </a:xfrm>
          <a:prstGeom prst="rect">
            <a:avLst/>
          </a:prstGeom>
        </p:spPr>
        <p:txBody>
          <a:bodyPr vert="horz" wrap="square" lIns="0" tIns="12697" rIns="0" bIns="0" rtlCol="0" anchor="ctr">
            <a:spAutoFit/>
          </a:bodyPr>
          <a:lstStyle/>
          <a:p>
            <a:pPr marL="12697" algn="l">
              <a:spcBef>
                <a:spcPts val="100"/>
              </a:spcBef>
            </a:pPr>
            <a:r>
              <a:rPr lang="cs-CZ" sz="4000" spc="-15" dirty="0">
                <a:latin typeface="Calibri"/>
                <a:cs typeface="Calibri"/>
              </a:rPr>
              <a:t>ZAJIŠTĚNÍ PROFESNÍ KVALIFIKACE REALIZÁTORŮ PROGRAMŮ </a:t>
            </a:r>
            <a:r>
              <a:rPr lang="cs-CZ" sz="4000" spc="-15" dirty="0" smtClean="0">
                <a:latin typeface="Calibri"/>
                <a:cs typeface="Calibri"/>
              </a:rPr>
              <a:t>PRIMÁRNÍ </a:t>
            </a:r>
            <a:r>
              <a:rPr lang="cs-CZ" sz="4000" spc="-15" dirty="0">
                <a:latin typeface="Calibri"/>
                <a:cs typeface="Calibri"/>
              </a:rPr>
              <a:t>PREVENCE RIZIKOVÉHO CHOVÁNÍ </a:t>
            </a:r>
            <a:endParaRPr sz="4000" dirty="0">
              <a:latin typeface="Calibri"/>
              <a:cs typeface="Calibri"/>
            </a:endParaRPr>
          </a:p>
        </p:txBody>
      </p:sp>
      <p:sp>
        <p:nvSpPr>
          <p:cNvPr id="6" name="object 6"/>
          <p:cNvSpPr txBox="1"/>
          <p:nvPr/>
        </p:nvSpPr>
        <p:spPr>
          <a:xfrm>
            <a:off x="998625" y="6676563"/>
            <a:ext cx="4594530" cy="337841"/>
          </a:xfrm>
          <a:prstGeom prst="rect">
            <a:avLst/>
          </a:prstGeom>
        </p:spPr>
        <p:txBody>
          <a:bodyPr vert="horz" wrap="square" lIns="0" tIns="14601" rIns="0" bIns="0" rtlCol="0">
            <a:spAutoFit/>
          </a:bodyPr>
          <a:lstStyle/>
          <a:p>
            <a:pPr marL="12697">
              <a:spcBef>
                <a:spcPts val="114"/>
              </a:spcBef>
            </a:pPr>
            <a:r>
              <a:rPr sz="1050" spc="65" dirty="0">
                <a:latin typeface="Calibri"/>
                <a:cs typeface="Calibri"/>
              </a:rPr>
              <a:t>Prev—Centrum </a:t>
            </a:r>
            <a:r>
              <a:rPr sz="1050" spc="60" dirty="0">
                <a:latin typeface="Calibri"/>
                <a:cs typeface="Calibri"/>
              </a:rPr>
              <a:t>z.ú., </a:t>
            </a:r>
            <a:r>
              <a:rPr sz="1050" b="1" spc="65" dirty="0">
                <a:latin typeface="Calibri"/>
                <a:cs typeface="Calibri"/>
              </a:rPr>
              <a:t>PROGRAMY PRIMÁRNÍ PREVENCE </a:t>
            </a:r>
            <a:r>
              <a:rPr sz="1050" spc="50" dirty="0">
                <a:latin typeface="Calibri"/>
                <a:cs typeface="Calibri"/>
              </a:rPr>
              <a:t>tel: </a:t>
            </a:r>
            <a:r>
              <a:rPr sz="1050" spc="55" dirty="0">
                <a:latin typeface="Calibri"/>
                <a:cs typeface="Calibri"/>
              </a:rPr>
              <a:t>242 498</a:t>
            </a:r>
            <a:r>
              <a:rPr sz="1050" spc="204" dirty="0">
                <a:latin typeface="Calibri"/>
                <a:cs typeface="Calibri"/>
              </a:rPr>
              <a:t> </a:t>
            </a:r>
            <a:r>
              <a:rPr sz="1050" spc="75" dirty="0">
                <a:latin typeface="Calibri"/>
                <a:cs typeface="Calibri"/>
              </a:rPr>
              <a:t>335</a:t>
            </a:r>
            <a:endParaRPr sz="1050" dirty="0">
              <a:latin typeface="Calibri"/>
              <a:cs typeface="Calibri"/>
            </a:endParaRPr>
          </a:p>
          <a:p>
            <a:pPr marL="12697">
              <a:spcBef>
                <a:spcPts val="25"/>
              </a:spcBef>
            </a:pPr>
            <a:r>
              <a:rPr sz="1050" spc="5" dirty="0">
                <a:latin typeface="Calibri"/>
                <a:cs typeface="Calibri"/>
              </a:rPr>
              <a:t>/ </a:t>
            </a:r>
            <a:r>
              <a:rPr sz="1050" spc="55" dirty="0">
                <a:latin typeface="Calibri"/>
                <a:cs typeface="Calibri"/>
              </a:rPr>
              <a:t>776 619 505 </a:t>
            </a:r>
            <a:r>
              <a:rPr sz="1050" spc="5" dirty="0">
                <a:latin typeface="Calibri"/>
                <a:cs typeface="Calibri"/>
              </a:rPr>
              <a:t>/ </a:t>
            </a:r>
            <a:r>
              <a:rPr sz="1050" spc="60" dirty="0">
                <a:latin typeface="Calibri"/>
                <a:cs typeface="Calibri"/>
              </a:rPr>
              <a:t>email: </a:t>
            </a:r>
            <a:r>
              <a:rPr sz="1050" spc="65" dirty="0">
                <a:latin typeface="Calibri"/>
                <a:cs typeface="Calibri"/>
                <a:hlinkClick r:id="rId5"/>
              </a:rPr>
              <a:t>prevence@prevcentrum.cz </a:t>
            </a:r>
            <a:r>
              <a:rPr sz="1050" spc="5" dirty="0">
                <a:latin typeface="Calibri"/>
                <a:cs typeface="Calibri"/>
              </a:rPr>
              <a:t>/</a:t>
            </a:r>
            <a:r>
              <a:rPr sz="1050" spc="155" dirty="0">
                <a:latin typeface="Calibri"/>
                <a:cs typeface="Calibri"/>
              </a:rPr>
              <a:t> </a:t>
            </a:r>
            <a:r>
              <a:rPr sz="1050" spc="65" dirty="0">
                <a:latin typeface="Calibri"/>
                <a:cs typeface="Calibri"/>
                <a:hlinkClick r:id="rId6"/>
              </a:rPr>
              <a:t>www.prevcentrum.cz</a:t>
            </a:r>
            <a:endParaRPr sz="1050" dirty="0">
              <a:latin typeface="Calibri"/>
              <a:cs typeface="Calibri"/>
            </a:endParaRPr>
          </a:p>
        </p:txBody>
      </p:sp>
      <p:sp>
        <p:nvSpPr>
          <p:cNvPr id="7" name="object 7"/>
          <p:cNvSpPr/>
          <p:nvPr/>
        </p:nvSpPr>
        <p:spPr>
          <a:xfrm>
            <a:off x="6051655" y="3473991"/>
            <a:ext cx="2792906" cy="612519"/>
          </a:xfrm>
          <a:prstGeom prst="rect">
            <a:avLst/>
          </a:prstGeom>
          <a:blipFill>
            <a:blip r:embed="rId7"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1011092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22431" y="1088833"/>
            <a:ext cx="6516094" cy="5932204"/>
          </a:xfrm>
          <a:prstGeom prst="rect">
            <a:avLst/>
          </a:prstGeom>
          <a:noFill/>
        </p:spPr>
        <p:txBody>
          <a:bodyPr wrap="square" rIns="360000" numCol="1" spcCol="360000" rtlCol="0" anchor="t">
            <a:noAutofit/>
          </a:bodyPr>
          <a:lstStyle/>
          <a:p>
            <a:pPr marL="342900" indent="-342900">
              <a:buFont typeface="Arial" panose="020B0604020202020204" pitchFamily="34" charset="0"/>
              <a:buChar char="•"/>
            </a:pPr>
            <a:r>
              <a:rPr lang="cs-CZ" sz="2400" dirty="0"/>
              <a:t>Kurz pro začínající lektory (1–2x ročně)</a:t>
            </a:r>
          </a:p>
          <a:p>
            <a:pPr marL="342900" indent="-342900">
              <a:buFont typeface="Arial" panose="020B0604020202020204" pitchFamily="34" charset="0"/>
              <a:buChar char="•"/>
            </a:pPr>
            <a:endParaRPr lang="cs-CZ" sz="900" dirty="0"/>
          </a:p>
          <a:p>
            <a:pPr marL="342900" indent="-342900">
              <a:buFont typeface="Arial" panose="020B0604020202020204" pitchFamily="34" charset="0"/>
              <a:buChar char="•"/>
            </a:pPr>
            <a:r>
              <a:rPr lang="cs-CZ" sz="2400" dirty="0"/>
              <a:t>Supervize (5x za školní rok)</a:t>
            </a:r>
          </a:p>
          <a:p>
            <a:pPr marL="840745" lvl="2" indent="-342900">
              <a:buFont typeface="Courier New" panose="02070309020205020404" pitchFamily="49" charset="0"/>
              <a:buChar char="o"/>
            </a:pPr>
            <a:r>
              <a:rPr lang="cs-CZ" sz="1800" dirty="0"/>
              <a:t>Řešení konkrétních témat z programů, komunikace s pedagogy, komunikace mezi sebou aj.</a:t>
            </a:r>
          </a:p>
          <a:p>
            <a:endParaRPr lang="cs-CZ" sz="900" dirty="0"/>
          </a:p>
          <a:p>
            <a:pPr marL="342900" indent="-342900">
              <a:buFont typeface="Arial" panose="020B0604020202020204" pitchFamily="34" charset="0"/>
              <a:buChar char="•"/>
            </a:pPr>
            <a:r>
              <a:rPr lang="cs-CZ" sz="2400" dirty="0"/>
              <a:t>Intervize (dle individuální potřeby)</a:t>
            </a:r>
          </a:p>
          <a:p>
            <a:pPr marL="342900" indent="-342900">
              <a:buFont typeface="Arial" panose="020B0604020202020204" pitchFamily="34" charset="0"/>
              <a:buChar char="•"/>
            </a:pPr>
            <a:endParaRPr lang="cs-CZ" sz="900" dirty="0"/>
          </a:p>
          <a:p>
            <a:pPr marL="342900" indent="-342900">
              <a:buFont typeface="Arial" panose="020B0604020202020204" pitchFamily="34" charset="0"/>
              <a:buChar char="•"/>
            </a:pPr>
            <a:r>
              <a:rPr lang="cs-CZ" sz="2400" dirty="0"/>
              <a:t>Porady (3 x za školní rok)</a:t>
            </a:r>
          </a:p>
          <a:p>
            <a:pPr marL="342900" indent="-342900">
              <a:buFont typeface="Arial" panose="020B0604020202020204" pitchFamily="34" charset="0"/>
              <a:buChar char="•"/>
            </a:pPr>
            <a:endParaRPr lang="cs-CZ" sz="900" dirty="0"/>
          </a:p>
          <a:p>
            <a:pPr marL="342900" indent="-342900">
              <a:buFont typeface="Arial" panose="020B0604020202020204" pitchFamily="34" charset="0"/>
              <a:buChar char="•"/>
            </a:pPr>
            <a:r>
              <a:rPr lang="cs-CZ" sz="2400" dirty="0"/>
              <a:t>Hospitace (1x za pololetí a dle potřeby)</a:t>
            </a:r>
          </a:p>
          <a:p>
            <a:pPr marL="457200" lvl="1" indent="-457200">
              <a:buFont typeface="Arial" panose="020B0604020202020204" pitchFamily="34" charset="0"/>
              <a:buChar char="•"/>
            </a:pPr>
            <a:r>
              <a:rPr lang="cs-CZ" sz="1800" dirty="0"/>
              <a:t>Na začátku práce lektorů</a:t>
            </a:r>
          </a:p>
          <a:p>
            <a:pPr marL="457200" lvl="1" indent="-457200">
              <a:buFont typeface="Arial" panose="020B0604020202020204" pitchFamily="34" charset="0"/>
              <a:buChar char="•"/>
            </a:pPr>
            <a:r>
              <a:rPr lang="cs-CZ" sz="1800" dirty="0"/>
              <a:t>Běžné hospitace v průběhu školního roku</a:t>
            </a:r>
          </a:p>
          <a:p>
            <a:pPr marL="457200" lvl="1" indent="-457200">
              <a:buFont typeface="Arial" panose="020B0604020202020204" pitchFamily="34" charset="0"/>
              <a:buChar char="•"/>
            </a:pPr>
            <a:r>
              <a:rPr lang="cs-CZ" sz="1800" dirty="0"/>
              <a:t>Podpora rozvoje jednotlivých kompetencí lektorů</a:t>
            </a:r>
          </a:p>
          <a:p>
            <a:pPr marL="457200" lvl="1" indent="-457200">
              <a:buFont typeface="Arial" panose="020B0604020202020204" pitchFamily="34" charset="0"/>
              <a:buChar char="•"/>
            </a:pPr>
            <a:r>
              <a:rPr lang="cs-CZ" sz="1800" dirty="0"/>
              <a:t>Vlastní reflexe lektorů</a:t>
            </a:r>
          </a:p>
          <a:p>
            <a:pPr marL="457200" lvl="1" indent="-457200">
              <a:buFont typeface="Arial" panose="020B0604020202020204" pitchFamily="34" charset="0"/>
              <a:buChar char="•"/>
            </a:pPr>
            <a:r>
              <a:rPr lang="cs-CZ" sz="1800" dirty="0"/>
              <a:t>Dohled, zda dodržují certifikovanou metodiku</a:t>
            </a:r>
          </a:p>
          <a:p>
            <a:pPr marL="457200" lvl="1" indent="-457200">
              <a:buFont typeface="Arial" panose="020B0604020202020204" pitchFamily="34" charset="0"/>
              <a:buChar char="•"/>
            </a:pPr>
            <a:r>
              <a:rPr lang="cs-CZ" sz="1800" dirty="0"/>
              <a:t>Následné konzultace</a:t>
            </a:r>
            <a:endParaRPr lang="cs-CZ" sz="2400" dirty="0"/>
          </a:p>
          <a:p>
            <a:pPr marL="342900" indent="-342900">
              <a:buFont typeface="Arial" panose="020B0604020202020204" pitchFamily="34" charset="0"/>
              <a:buChar char="•"/>
            </a:pPr>
            <a:endParaRPr lang="cs-CZ" sz="900" dirty="0"/>
          </a:p>
          <a:p>
            <a:pPr marL="342900" indent="-342900">
              <a:buFont typeface="Arial" panose="020B0604020202020204" pitchFamily="34" charset="0"/>
              <a:buChar char="•"/>
            </a:pPr>
            <a:r>
              <a:rPr lang="cs-CZ" sz="2400" dirty="0"/>
              <a:t>Vzdělávací semináře (2x za školní rok a nárazově)</a:t>
            </a:r>
          </a:p>
          <a:p>
            <a:pPr marL="342900" indent="-342900">
              <a:buFont typeface="Arial" panose="020B0604020202020204" pitchFamily="34" charset="0"/>
              <a:buChar char="•"/>
            </a:pPr>
            <a:endParaRPr lang="cs-CZ" sz="4000" dirty="0"/>
          </a:p>
        </p:txBody>
      </p:sp>
      <p:cxnSp>
        <p:nvCxnSpPr>
          <p:cNvPr id="10" name="Straight Connector 9"/>
          <p:cNvCxnSpPr/>
          <p:nvPr/>
        </p:nvCxnSpPr>
        <p:spPr>
          <a:xfrm>
            <a:off x="666117" y="901082"/>
            <a:ext cx="9361168" cy="0"/>
          </a:xfrm>
          <a:prstGeom prst="line">
            <a:avLst/>
          </a:prstGeom>
          <a:ln>
            <a:solidFill>
              <a:schemeClr val="bg1">
                <a:alpha val="50000"/>
              </a:schemeClr>
            </a:solidFill>
            <a:prstDash val="sysDot"/>
          </a:ln>
          <a:effectLst/>
        </p:spPr>
        <p:style>
          <a:lnRef idx="1">
            <a:schemeClr val="accent1"/>
          </a:lnRef>
          <a:fillRef idx="0">
            <a:schemeClr val="accent1"/>
          </a:fillRef>
          <a:effectRef idx="0">
            <a:schemeClr val="accent1"/>
          </a:effectRef>
          <a:fontRef idx="minor">
            <a:schemeClr val="tx1"/>
          </a:fontRef>
        </p:style>
      </p:cxnSp>
      <p:sp>
        <p:nvSpPr>
          <p:cNvPr id="23" name="Nadpis 4"/>
          <p:cNvSpPr txBox="1">
            <a:spLocks/>
          </p:cNvSpPr>
          <p:nvPr/>
        </p:nvSpPr>
        <p:spPr>
          <a:xfrm>
            <a:off x="666116" y="0"/>
            <a:ext cx="9361169" cy="901082"/>
          </a:xfrm>
          <a:prstGeom prst="rect">
            <a:avLst/>
          </a:prstGeom>
          <a:gradFill>
            <a:gsLst>
              <a:gs pos="0">
                <a:srgbClr val="FFFF00"/>
              </a:gs>
              <a:gs pos="100000">
                <a:srgbClr val="FCDE04"/>
              </a:gs>
            </a:gsLst>
            <a:lin ang="0" scaled="0"/>
          </a:gradFill>
        </p:spPr>
        <p:txBody>
          <a:bodyPr vert="horz" lIns="432000" tIns="49785" rIns="99569" bIns="72000" rtlCol="0" anchor="ctr">
            <a:noAutofit/>
          </a:bodyPr>
          <a:lstStyle/>
          <a:p>
            <a:pPr>
              <a:spcBef>
                <a:spcPct val="0"/>
              </a:spcBef>
            </a:pPr>
            <a:r>
              <a:rPr lang="cs-CZ" sz="2800" b="1" dirty="0">
                <a:ln w="3175">
                  <a:noFill/>
                </a:ln>
                <a:latin typeface="Trebuchet MS" panose="020B0603020202020204" pitchFamily="34" charset="0"/>
                <a:ea typeface="+mj-ea"/>
                <a:cs typeface="Arial" pitchFamily="34" charset="0"/>
              </a:rPr>
              <a:t>ODBORNÉ VEDENÍ EXTERNÍCH LEKTORŮ </a:t>
            </a:r>
          </a:p>
          <a:p>
            <a:pPr>
              <a:spcBef>
                <a:spcPct val="0"/>
              </a:spcBef>
            </a:pPr>
            <a:r>
              <a:rPr lang="cs-CZ" sz="2800" b="1" dirty="0">
                <a:ln w="3175">
                  <a:noFill/>
                </a:ln>
                <a:latin typeface="Trebuchet MS" panose="020B0603020202020204" pitchFamily="34" charset="0"/>
                <a:ea typeface="+mj-ea"/>
                <a:cs typeface="Arial" pitchFamily="34" charset="0"/>
              </a:rPr>
              <a:t>VŠEOBECNÉ PRIMÁRNÍ PREVENCE</a:t>
            </a:r>
          </a:p>
        </p:txBody>
      </p:sp>
      <p:sp>
        <p:nvSpPr>
          <p:cNvPr id="16" name="Nadpis 4"/>
          <p:cNvSpPr txBox="1">
            <a:spLocks/>
          </p:cNvSpPr>
          <p:nvPr/>
        </p:nvSpPr>
        <p:spPr>
          <a:xfrm>
            <a:off x="1010244" y="7021037"/>
            <a:ext cx="9361169" cy="540226"/>
          </a:xfrm>
          <a:prstGeom prst="rect">
            <a:avLst/>
          </a:prstGeom>
          <a:noFill/>
        </p:spPr>
        <p:txBody>
          <a:bodyPr vert="horz" lIns="0" tIns="49785" rIns="99569" bIns="49785" rtlCol="0" anchor="ctr">
            <a:noAutofit/>
          </a:bodyPr>
          <a:lstStyle/>
          <a:p>
            <a:r>
              <a:rPr lang="fr-FR" sz="1600" spc="100" baseline="30000" dirty="0">
                <a:ea typeface="+mj-ea"/>
                <a:cs typeface="Arial" pitchFamily="34" charset="0"/>
              </a:rPr>
              <a:t>Prev—Centrum z.</a:t>
            </a:r>
            <a:r>
              <a:rPr lang="cs-CZ" sz="1600" spc="100" baseline="30000" dirty="0">
                <a:ea typeface="+mj-ea"/>
                <a:cs typeface="Arial" pitchFamily="34" charset="0"/>
              </a:rPr>
              <a:t>ú</a:t>
            </a:r>
            <a:r>
              <a:rPr lang="fr-FR" sz="1600" spc="100" baseline="30000" dirty="0">
                <a:ea typeface="+mj-ea"/>
                <a:cs typeface="Arial" pitchFamily="34" charset="0"/>
              </a:rPr>
              <a:t>.</a:t>
            </a:r>
            <a:r>
              <a:rPr lang="cs-CZ" sz="1600" spc="100" baseline="30000" dirty="0">
                <a:ea typeface="+mj-ea"/>
                <a:cs typeface="Arial" pitchFamily="34" charset="0"/>
              </a:rPr>
              <a:t>,</a:t>
            </a:r>
            <a:r>
              <a:rPr lang="fr-FR" sz="1600" spc="100" baseline="30000" dirty="0">
                <a:ea typeface="+mj-ea"/>
                <a:cs typeface="Arial" pitchFamily="34" charset="0"/>
              </a:rPr>
              <a:t> </a:t>
            </a:r>
            <a:r>
              <a:rPr lang="cs-CZ" sz="1600" b="1" spc="100" baseline="30000" dirty="0">
                <a:ea typeface="+mj-ea"/>
                <a:cs typeface="Arial" pitchFamily="34" charset="0"/>
              </a:rPr>
              <a:t>PROGRAMY PRIMÁRNÍ PREVENCE</a:t>
            </a:r>
            <a:r>
              <a:rPr lang="fr-FR" sz="1600" spc="100" baseline="30000" dirty="0">
                <a:ea typeface="+mj-ea"/>
                <a:cs typeface="Arial" pitchFamily="34" charset="0"/>
              </a:rPr>
              <a:t>  tel: 2</a:t>
            </a:r>
            <a:r>
              <a:rPr lang="cs-CZ" sz="1600" spc="100" baseline="30000" dirty="0">
                <a:ea typeface="+mj-ea"/>
                <a:cs typeface="Arial" pitchFamily="34" charset="0"/>
              </a:rPr>
              <a:t>42</a:t>
            </a:r>
            <a:r>
              <a:rPr lang="fr-FR" sz="1600" spc="100" baseline="30000" dirty="0">
                <a:ea typeface="+mj-ea"/>
                <a:cs typeface="Arial" pitchFamily="34" charset="0"/>
              </a:rPr>
              <a:t> </a:t>
            </a:r>
            <a:r>
              <a:rPr lang="cs-CZ" sz="1600" spc="100" baseline="30000" dirty="0">
                <a:ea typeface="+mj-ea"/>
                <a:cs typeface="Arial" pitchFamily="34" charset="0"/>
              </a:rPr>
              <a:t>498</a:t>
            </a:r>
            <a:r>
              <a:rPr lang="fr-FR" sz="1600" spc="100" baseline="30000" dirty="0">
                <a:ea typeface="+mj-ea"/>
                <a:cs typeface="Arial" pitchFamily="34" charset="0"/>
              </a:rPr>
              <a:t> </a:t>
            </a:r>
            <a:r>
              <a:rPr lang="cs-CZ" sz="1600" spc="100" baseline="30000" dirty="0">
                <a:ea typeface="+mj-ea"/>
                <a:cs typeface="Arial" pitchFamily="34" charset="0"/>
              </a:rPr>
              <a:t>335</a:t>
            </a:r>
            <a:r>
              <a:rPr lang="fr-FR" sz="1600" spc="100" baseline="30000" dirty="0">
                <a:ea typeface="+mj-ea"/>
                <a:cs typeface="Arial" pitchFamily="34" charset="0"/>
              </a:rPr>
              <a:t> / 77</a:t>
            </a:r>
            <a:r>
              <a:rPr lang="cs-CZ" sz="1600" spc="100" baseline="30000" dirty="0">
                <a:ea typeface="+mj-ea"/>
                <a:cs typeface="Arial" pitchFamily="34" charset="0"/>
              </a:rPr>
              <a:t>6</a:t>
            </a:r>
            <a:r>
              <a:rPr lang="fr-FR" sz="1600" spc="100" baseline="30000" dirty="0">
                <a:ea typeface="+mj-ea"/>
                <a:cs typeface="Arial" pitchFamily="34" charset="0"/>
              </a:rPr>
              <a:t> </a:t>
            </a:r>
            <a:r>
              <a:rPr lang="cs-CZ" sz="1600" spc="100" baseline="30000" dirty="0">
                <a:ea typeface="+mj-ea"/>
                <a:cs typeface="Arial" pitchFamily="34" charset="0"/>
              </a:rPr>
              <a:t>619</a:t>
            </a:r>
            <a:r>
              <a:rPr lang="fr-FR" sz="1600" spc="100" baseline="30000" dirty="0">
                <a:ea typeface="+mj-ea"/>
                <a:cs typeface="Arial" pitchFamily="34" charset="0"/>
              </a:rPr>
              <a:t> </a:t>
            </a:r>
            <a:r>
              <a:rPr lang="cs-CZ" sz="1600" spc="100" baseline="30000" dirty="0">
                <a:ea typeface="+mj-ea"/>
                <a:cs typeface="Arial" pitchFamily="34" charset="0"/>
              </a:rPr>
              <a:t>505</a:t>
            </a:r>
            <a:r>
              <a:rPr lang="fr-FR" sz="1600" spc="100" baseline="30000" dirty="0">
                <a:ea typeface="+mj-ea"/>
                <a:cs typeface="Arial" pitchFamily="34" charset="0"/>
              </a:rPr>
              <a:t> / email: p</a:t>
            </a:r>
            <a:r>
              <a:rPr lang="cs-CZ" sz="1600" spc="100" baseline="30000" dirty="0">
                <a:ea typeface="+mj-ea"/>
                <a:cs typeface="Arial" pitchFamily="34" charset="0"/>
              </a:rPr>
              <a:t>revence</a:t>
            </a:r>
            <a:r>
              <a:rPr lang="fr-FR" sz="1600" spc="100" baseline="30000" dirty="0">
                <a:ea typeface="+mj-ea"/>
                <a:cs typeface="Arial" pitchFamily="34" charset="0"/>
              </a:rPr>
              <a:t>@prevcentrum.cz / www.prevcentrum.cz</a:t>
            </a:r>
          </a:p>
        </p:txBody>
      </p:sp>
      <p:sp>
        <p:nvSpPr>
          <p:cNvPr id="7" name="Rectangle 16"/>
          <p:cNvSpPr/>
          <p:nvPr/>
        </p:nvSpPr>
        <p:spPr>
          <a:xfrm>
            <a:off x="6651321" y="3901674"/>
            <a:ext cx="3227663" cy="2791704"/>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cs-CZ" sz="2400" b="1" dirty="0">
                <a:solidFill>
                  <a:schemeClr val="tx1"/>
                </a:solidFill>
                <a:cs typeface="Arial" pitchFamily="34" charset="0"/>
              </a:rPr>
              <a:t>Spolupracující supervizoři:</a:t>
            </a:r>
          </a:p>
          <a:p>
            <a:r>
              <a:rPr lang="cs-CZ" sz="2400" dirty="0">
                <a:solidFill>
                  <a:schemeClr val="tx1"/>
                </a:solidFill>
                <a:cs typeface="Arial" pitchFamily="34" charset="0"/>
              </a:rPr>
              <a:t>Mgr. Aleš Kuda </a:t>
            </a:r>
          </a:p>
          <a:p>
            <a:r>
              <a:rPr lang="cs-CZ" sz="2400" dirty="0">
                <a:solidFill>
                  <a:schemeClr val="tx1"/>
                </a:solidFill>
                <a:cs typeface="Arial" pitchFamily="34" charset="0"/>
              </a:rPr>
              <a:t>PaedDr. Michael Chytrý</a:t>
            </a:r>
          </a:p>
          <a:p>
            <a:r>
              <a:rPr lang="cs-CZ" sz="2400" dirty="0">
                <a:solidFill>
                  <a:schemeClr val="tx1"/>
                </a:solidFill>
                <a:cs typeface="Arial" pitchFamily="34" charset="0"/>
              </a:rPr>
              <a:t>Mgr. Petr Vácha</a:t>
            </a:r>
          </a:p>
          <a:p>
            <a:r>
              <a:rPr lang="cs-CZ" sz="2400" dirty="0">
                <a:solidFill>
                  <a:schemeClr val="tx1"/>
                </a:solidFill>
                <a:cs typeface="Arial" pitchFamily="34" charset="0"/>
              </a:rPr>
              <a:t>Mgr. Jan Sobotka</a:t>
            </a:r>
          </a:p>
          <a:p>
            <a:r>
              <a:rPr lang="cs-CZ" sz="2400" dirty="0">
                <a:solidFill>
                  <a:schemeClr val="tx1"/>
                </a:solidFill>
                <a:cs typeface="Arial" pitchFamily="34" charset="0"/>
              </a:rPr>
              <a:t>PhDr. Alena Paloušová</a:t>
            </a:r>
          </a:p>
        </p:txBody>
      </p:sp>
      <p:sp>
        <p:nvSpPr>
          <p:cNvPr id="8" name="Nadpis 4">
            <a:extLst>
              <a:ext uri="{FF2B5EF4-FFF2-40B4-BE49-F238E27FC236}">
                <a16:creationId xmlns:a16="http://schemas.microsoft.com/office/drawing/2014/main" id="{FEF3BA6C-A7FF-7949-A882-E3C7CF404694}"/>
              </a:ext>
            </a:extLst>
          </p:cNvPr>
          <p:cNvSpPr txBox="1">
            <a:spLocks/>
          </p:cNvSpPr>
          <p:nvPr/>
        </p:nvSpPr>
        <p:spPr>
          <a:xfrm>
            <a:off x="8937522" y="0"/>
            <a:ext cx="1089763" cy="901082"/>
          </a:xfrm>
          <a:prstGeom prst="rect">
            <a:avLst/>
          </a:prstGeom>
          <a:solidFill>
            <a:schemeClr val="bg1">
              <a:lumMod val="95000"/>
            </a:schemeClr>
          </a:solidFill>
        </p:spPr>
        <p:txBody>
          <a:bodyPr vert="horz" lIns="0" tIns="0" rIns="0" bIns="0" rtlCol="0" anchor="ctr">
            <a:noAutofit/>
          </a:bodyPr>
          <a:lstStyle/>
          <a:p>
            <a:pPr algn="ctr">
              <a:spcBef>
                <a:spcPct val="0"/>
              </a:spcBef>
            </a:pPr>
            <a:r>
              <a:rPr lang="cs-CZ" sz="1400" dirty="0">
                <a:ln w="3175">
                  <a:noFill/>
                </a:ln>
                <a:latin typeface="Trebuchet MS" panose="020B0603020202020204" pitchFamily="34" charset="0"/>
                <a:ea typeface="+mj-ea"/>
                <a:cs typeface="Arial" pitchFamily="34" charset="0"/>
              </a:rPr>
              <a:t>25</a:t>
            </a:r>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1321" y="1181950"/>
            <a:ext cx="3375964" cy="2531973"/>
          </a:xfrm>
          <a:prstGeom prst="rect">
            <a:avLst/>
          </a:prstGeom>
        </p:spPr>
      </p:pic>
    </p:spTree>
    <p:extLst>
      <p:ext uri="{BB962C8B-B14F-4D97-AF65-F5344CB8AC3E}">
        <p14:creationId xmlns:p14="http://schemas.microsoft.com/office/powerpoint/2010/main" val="2851610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28470" y="994958"/>
            <a:ext cx="9066675" cy="3603096"/>
          </a:xfrm>
          <a:prstGeom prst="rect">
            <a:avLst/>
          </a:prstGeom>
          <a:noFill/>
        </p:spPr>
        <p:txBody>
          <a:bodyPr wrap="square" rIns="360000" numCol="1" spcCol="360000" rtlCol="0" anchor="t">
            <a:noAutofit/>
          </a:bodyPr>
          <a:lstStyle/>
          <a:p>
            <a:pPr marL="342900" indent="-342900">
              <a:buFont typeface="Arial" panose="020B0604020202020204" pitchFamily="34" charset="0"/>
              <a:buChar char="•"/>
            </a:pPr>
            <a:r>
              <a:rPr lang="cs-CZ" sz="1800" dirty="0"/>
              <a:t>V roce 1999 proběhl 1. týdenní kurz pro nové lektory primární prevence ve spolupráci s odborníky na problematiku závislosti pro 15 lektorů.</a:t>
            </a:r>
          </a:p>
          <a:p>
            <a:pPr marL="342900" indent="-342900">
              <a:buFont typeface="Arial" panose="020B0604020202020204" pitchFamily="34" charset="0"/>
              <a:buChar char="•"/>
            </a:pPr>
            <a:endParaRPr lang="cs-CZ" sz="500" dirty="0"/>
          </a:p>
          <a:p>
            <a:pPr marL="342900" indent="-342900">
              <a:buFont typeface="Arial" panose="020B0604020202020204" pitchFamily="34" charset="0"/>
              <a:buChar char="•"/>
            </a:pPr>
            <a:r>
              <a:rPr lang="cs-CZ" sz="1800" b="1" dirty="0"/>
              <a:t>Cíle: </a:t>
            </a:r>
            <a:r>
              <a:rPr lang="cs-CZ" sz="1800" dirty="0"/>
              <a:t>zajištění kvality programů (dle požadavků certifikace), zajištění profesionality lektorů, zhodnocení osobnostních předpokladů pro lektorskou činnost, zbavení nejistoty, předání „</a:t>
            </a:r>
            <a:r>
              <a:rPr lang="cs-CZ" sz="1800" dirty="0" err="1"/>
              <a:t>know</a:t>
            </a:r>
            <a:r>
              <a:rPr lang="cs-CZ" sz="1800" dirty="0"/>
              <a:t> </a:t>
            </a:r>
            <a:r>
              <a:rPr lang="cs-CZ" sz="1800" dirty="0" err="1"/>
              <a:t>how</a:t>
            </a:r>
            <a:r>
              <a:rPr lang="cs-CZ" sz="1800" dirty="0"/>
              <a:t>“, sžití s rolí lektora, zajištění kompatibility lektorských dvojic</a:t>
            </a:r>
          </a:p>
          <a:p>
            <a:pPr marL="342900" indent="-342900">
              <a:buFont typeface="Arial" panose="020B0604020202020204" pitchFamily="34" charset="0"/>
              <a:buChar char="•"/>
            </a:pPr>
            <a:endParaRPr lang="cs-CZ" sz="500" dirty="0"/>
          </a:p>
          <a:p>
            <a:pPr marL="342900" indent="-342900">
              <a:buFont typeface="Arial" panose="020B0604020202020204" pitchFamily="34" charset="0"/>
              <a:buChar char="•"/>
            </a:pPr>
            <a:r>
              <a:rPr lang="cs-CZ" sz="1800" dirty="0"/>
              <a:t>Důraz je kladen na teoretickou připravenost lektorů v oblasti problematiky rizikového chování, ale i na praktické dovednosti práce s dětmi a mládeží v kontextu školské všeobecné primární prevence.</a:t>
            </a:r>
          </a:p>
          <a:p>
            <a:pPr marL="342900" indent="-342900">
              <a:buFont typeface="Arial" panose="020B0604020202020204" pitchFamily="34" charset="0"/>
              <a:buChar char="•"/>
            </a:pPr>
            <a:endParaRPr lang="cs-CZ" sz="500" dirty="0"/>
          </a:p>
          <a:p>
            <a:pPr marL="342900" indent="-342900">
              <a:buFont typeface="Arial" panose="020B0604020202020204" pitchFamily="34" charset="0"/>
              <a:buChar char="•"/>
            </a:pPr>
            <a:r>
              <a:rPr lang="cs-CZ" sz="1800" dirty="0"/>
              <a:t>Kurz se skládá ze tří třídenních bloků v celkové časové dotaci 88 h. + náslech na programu služebně staršího kolegy, hospitace provedená koordinátorem prevence + samostudium.</a:t>
            </a:r>
          </a:p>
          <a:p>
            <a:pPr marL="342900" indent="-342900">
              <a:buFont typeface="Arial" panose="020B0604020202020204" pitchFamily="34" charset="0"/>
              <a:buChar char="•"/>
            </a:pPr>
            <a:endParaRPr lang="cs-CZ" sz="500" dirty="0"/>
          </a:p>
          <a:p>
            <a:pPr marL="342900" indent="-342900">
              <a:buFont typeface="Arial" panose="020B0604020202020204" pitchFamily="34" charset="0"/>
              <a:buChar char="•"/>
            </a:pPr>
            <a:endParaRPr lang="cs-CZ" sz="500" dirty="0"/>
          </a:p>
          <a:p>
            <a:pPr marL="342900" indent="-342900">
              <a:buFont typeface="Arial" panose="020B0604020202020204" pitchFamily="34" charset="0"/>
              <a:buChar char="•"/>
            </a:pPr>
            <a:endParaRPr lang="cs-CZ" sz="1400" dirty="0"/>
          </a:p>
        </p:txBody>
      </p:sp>
      <p:cxnSp>
        <p:nvCxnSpPr>
          <p:cNvPr id="10" name="Straight Connector 9"/>
          <p:cNvCxnSpPr/>
          <p:nvPr/>
        </p:nvCxnSpPr>
        <p:spPr>
          <a:xfrm>
            <a:off x="666117" y="901082"/>
            <a:ext cx="9361168" cy="0"/>
          </a:xfrm>
          <a:prstGeom prst="line">
            <a:avLst/>
          </a:prstGeom>
          <a:ln>
            <a:solidFill>
              <a:schemeClr val="bg1">
                <a:alpha val="50000"/>
              </a:schemeClr>
            </a:solidFill>
            <a:prstDash val="sysDot"/>
          </a:ln>
          <a:effectLst/>
        </p:spPr>
        <p:style>
          <a:lnRef idx="1">
            <a:schemeClr val="accent1"/>
          </a:lnRef>
          <a:fillRef idx="0">
            <a:schemeClr val="accent1"/>
          </a:fillRef>
          <a:effectRef idx="0">
            <a:schemeClr val="accent1"/>
          </a:effectRef>
          <a:fontRef idx="minor">
            <a:schemeClr val="tx1"/>
          </a:fontRef>
        </p:style>
      </p:cxnSp>
      <p:sp>
        <p:nvSpPr>
          <p:cNvPr id="23" name="Nadpis 4"/>
          <p:cNvSpPr txBox="1">
            <a:spLocks/>
          </p:cNvSpPr>
          <p:nvPr/>
        </p:nvSpPr>
        <p:spPr>
          <a:xfrm>
            <a:off x="666116" y="0"/>
            <a:ext cx="9361169" cy="901082"/>
          </a:xfrm>
          <a:prstGeom prst="rect">
            <a:avLst/>
          </a:prstGeom>
          <a:gradFill>
            <a:gsLst>
              <a:gs pos="0">
                <a:srgbClr val="FFFF00"/>
              </a:gs>
              <a:gs pos="100000">
                <a:srgbClr val="FCDE04"/>
              </a:gs>
            </a:gsLst>
            <a:lin ang="0" scaled="0"/>
          </a:gradFill>
        </p:spPr>
        <p:txBody>
          <a:bodyPr vert="horz" lIns="432000" tIns="49785" rIns="99569" bIns="72000" rtlCol="0" anchor="ctr">
            <a:noAutofit/>
          </a:bodyPr>
          <a:lstStyle/>
          <a:p>
            <a:pPr>
              <a:spcBef>
                <a:spcPct val="0"/>
              </a:spcBef>
            </a:pPr>
            <a:r>
              <a:rPr lang="cs-CZ" sz="3000" b="1" dirty="0">
                <a:ln w="3175">
                  <a:noFill/>
                </a:ln>
                <a:latin typeface="Trebuchet MS" panose="020B0603020202020204" pitchFamily="34" charset="0"/>
                <a:ea typeface="+mj-ea"/>
                <a:cs typeface="Arial" pitchFamily="34" charset="0"/>
              </a:rPr>
              <a:t>KURZ PRO LEKTORY VŠEOBECNÉ PRIMÁRNÍ PREVENCE (100 H)</a:t>
            </a:r>
          </a:p>
        </p:txBody>
      </p:sp>
      <p:sp>
        <p:nvSpPr>
          <p:cNvPr id="16" name="Nadpis 4"/>
          <p:cNvSpPr txBox="1">
            <a:spLocks/>
          </p:cNvSpPr>
          <p:nvPr/>
        </p:nvSpPr>
        <p:spPr>
          <a:xfrm>
            <a:off x="1010244" y="7021037"/>
            <a:ext cx="9361169" cy="540226"/>
          </a:xfrm>
          <a:prstGeom prst="rect">
            <a:avLst/>
          </a:prstGeom>
          <a:noFill/>
        </p:spPr>
        <p:txBody>
          <a:bodyPr vert="horz" lIns="0" tIns="49785" rIns="99569" bIns="49785" rtlCol="0" anchor="ctr">
            <a:noAutofit/>
          </a:bodyPr>
          <a:lstStyle/>
          <a:p>
            <a:r>
              <a:rPr lang="fr-FR" sz="1600" spc="100" baseline="30000" dirty="0">
                <a:ea typeface="+mj-ea"/>
                <a:cs typeface="Arial" pitchFamily="34" charset="0"/>
              </a:rPr>
              <a:t>Prev—Centrum z.</a:t>
            </a:r>
            <a:r>
              <a:rPr lang="cs-CZ" sz="1600" spc="100" baseline="30000" dirty="0">
                <a:ea typeface="+mj-ea"/>
                <a:cs typeface="Arial" pitchFamily="34" charset="0"/>
              </a:rPr>
              <a:t>ú</a:t>
            </a:r>
            <a:r>
              <a:rPr lang="fr-FR" sz="1600" spc="100" baseline="30000" dirty="0">
                <a:ea typeface="+mj-ea"/>
                <a:cs typeface="Arial" pitchFamily="34" charset="0"/>
              </a:rPr>
              <a:t>.</a:t>
            </a:r>
            <a:r>
              <a:rPr lang="cs-CZ" sz="1600" spc="100" baseline="30000" dirty="0">
                <a:ea typeface="+mj-ea"/>
                <a:cs typeface="Arial" pitchFamily="34" charset="0"/>
              </a:rPr>
              <a:t>,</a:t>
            </a:r>
            <a:r>
              <a:rPr lang="fr-FR" sz="1600" spc="100" baseline="30000" dirty="0">
                <a:ea typeface="+mj-ea"/>
                <a:cs typeface="Arial" pitchFamily="34" charset="0"/>
              </a:rPr>
              <a:t> </a:t>
            </a:r>
            <a:r>
              <a:rPr lang="cs-CZ" sz="1600" b="1" spc="100" baseline="30000" dirty="0">
                <a:ea typeface="+mj-ea"/>
                <a:cs typeface="Arial" pitchFamily="34" charset="0"/>
              </a:rPr>
              <a:t>PROGRAMY PRIMÁRNÍ PREVENCE</a:t>
            </a:r>
            <a:r>
              <a:rPr lang="fr-FR" sz="1600" spc="100" baseline="30000" dirty="0">
                <a:ea typeface="+mj-ea"/>
                <a:cs typeface="Arial" pitchFamily="34" charset="0"/>
              </a:rPr>
              <a:t>  tel: 2</a:t>
            </a:r>
            <a:r>
              <a:rPr lang="cs-CZ" sz="1600" spc="100" baseline="30000" dirty="0">
                <a:ea typeface="+mj-ea"/>
                <a:cs typeface="Arial" pitchFamily="34" charset="0"/>
              </a:rPr>
              <a:t>42</a:t>
            </a:r>
            <a:r>
              <a:rPr lang="fr-FR" sz="1600" spc="100" baseline="30000" dirty="0">
                <a:ea typeface="+mj-ea"/>
                <a:cs typeface="Arial" pitchFamily="34" charset="0"/>
              </a:rPr>
              <a:t> </a:t>
            </a:r>
            <a:r>
              <a:rPr lang="cs-CZ" sz="1600" spc="100" baseline="30000" dirty="0">
                <a:ea typeface="+mj-ea"/>
                <a:cs typeface="Arial" pitchFamily="34" charset="0"/>
              </a:rPr>
              <a:t>498</a:t>
            </a:r>
            <a:r>
              <a:rPr lang="fr-FR" sz="1600" spc="100" baseline="30000" dirty="0">
                <a:ea typeface="+mj-ea"/>
                <a:cs typeface="Arial" pitchFamily="34" charset="0"/>
              </a:rPr>
              <a:t> </a:t>
            </a:r>
            <a:r>
              <a:rPr lang="cs-CZ" sz="1600" spc="100" baseline="30000" dirty="0">
                <a:ea typeface="+mj-ea"/>
                <a:cs typeface="Arial" pitchFamily="34" charset="0"/>
              </a:rPr>
              <a:t>335</a:t>
            </a:r>
            <a:r>
              <a:rPr lang="fr-FR" sz="1600" spc="100" baseline="30000" dirty="0">
                <a:ea typeface="+mj-ea"/>
                <a:cs typeface="Arial" pitchFamily="34" charset="0"/>
              </a:rPr>
              <a:t> / 77</a:t>
            </a:r>
            <a:r>
              <a:rPr lang="cs-CZ" sz="1600" spc="100" baseline="30000" dirty="0">
                <a:ea typeface="+mj-ea"/>
                <a:cs typeface="Arial" pitchFamily="34" charset="0"/>
              </a:rPr>
              <a:t>6</a:t>
            </a:r>
            <a:r>
              <a:rPr lang="fr-FR" sz="1600" spc="100" baseline="30000" dirty="0">
                <a:ea typeface="+mj-ea"/>
                <a:cs typeface="Arial" pitchFamily="34" charset="0"/>
              </a:rPr>
              <a:t> </a:t>
            </a:r>
            <a:r>
              <a:rPr lang="cs-CZ" sz="1600" spc="100" baseline="30000" dirty="0">
                <a:ea typeface="+mj-ea"/>
                <a:cs typeface="Arial" pitchFamily="34" charset="0"/>
              </a:rPr>
              <a:t>619</a:t>
            </a:r>
            <a:r>
              <a:rPr lang="fr-FR" sz="1600" spc="100" baseline="30000" dirty="0">
                <a:ea typeface="+mj-ea"/>
                <a:cs typeface="Arial" pitchFamily="34" charset="0"/>
              </a:rPr>
              <a:t> </a:t>
            </a:r>
            <a:r>
              <a:rPr lang="cs-CZ" sz="1600" spc="100" baseline="30000" dirty="0">
                <a:ea typeface="+mj-ea"/>
                <a:cs typeface="Arial" pitchFamily="34" charset="0"/>
              </a:rPr>
              <a:t>505</a:t>
            </a:r>
            <a:r>
              <a:rPr lang="fr-FR" sz="1600" spc="100" baseline="30000" dirty="0">
                <a:ea typeface="+mj-ea"/>
                <a:cs typeface="Arial" pitchFamily="34" charset="0"/>
              </a:rPr>
              <a:t> / email: p</a:t>
            </a:r>
            <a:r>
              <a:rPr lang="cs-CZ" sz="1600" spc="100" baseline="30000" dirty="0">
                <a:ea typeface="+mj-ea"/>
                <a:cs typeface="Arial" pitchFamily="34" charset="0"/>
              </a:rPr>
              <a:t>revence</a:t>
            </a:r>
            <a:r>
              <a:rPr lang="fr-FR" sz="1600" spc="100" baseline="30000" dirty="0">
                <a:ea typeface="+mj-ea"/>
                <a:cs typeface="Arial" pitchFamily="34" charset="0"/>
              </a:rPr>
              <a:t>@prevcentrum.cz / www.prevcentrum.cz</a:t>
            </a:r>
          </a:p>
        </p:txBody>
      </p:sp>
      <p:sp>
        <p:nvSpPr>
          <p:cNvPr id="7" name="Nadpis 4">
            <a:extLst>
              <a:ext uri="{FF2B5EF4-FFF2-40B4-BE49-F238E27FC236}">
                <a16:creationId xmlns:a16="http://schemas.microsoft.com/office/drawing/2014/main" id="{6790AD98-6EDD-EA4F-8FDF-36FBB713C95F}"/>
              </a:ext>
            </a:extLst>
          </p:cNvPr>
          <p:cNvSpPr txBox="1">
            <a:spLocks/>
          </p:cNvSpPr>
          <p:nvPr/>
        </p:nvSpPr>
        <p:spPr>
          <a:xfrm>
            <a:off x="8937522" y="0"/>
            <a:ext cx="1089763" cy="901082"/>
          </a:xfrm>
          <a:prstGeom prst="rect">
            <a:avLst/>
          </a:prstGeom>
          <a:solidFill>
            <a:schemeClr val="bg1">
              <a:lumMod val="95000"/>
            </a:schemeClr>
          </a:solidFill>
        </p:spPr>
        <p:txBody>
          <a:bodyPr vert="horz" lIns="0" tIns="0" rIns="0" bIns="0" rtlCol="0" anchor="ctr">
            <a:noAutofit/>
          </a:bodyPr>
          <a:lstStyle/>
          <a:p>
            <a:pPr algn="ctr">
              <a:spcBef>
                <a:spcPct val="0"/>
              </a:spcBef>
            </a:pPr>
            <a:r>
              <a:rPr lang="cs-CZ" sz="1400" dirty="0">
                <a:ln w="3175">
                  <a:noFill/>
                </a:ln>
                <a:latin typeface="Trebuchet MS" panose="020B0603020202020204" pitchFamily="34" charset="0"/>
                <a:ea typeface="+mj-ea"/>
                <a:cs typeface="Arial" pitchFamily="34" charset="0"/>
              </a:rPr>
              <a:t>26</a:t>
            </a:r>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1325" y="4132867"/>
            <a:ext cx="3407146" cy="2555359"/>
          </a:xfrm>
          <a:prstGeom prst="rect">
            <a:avLst/>
          </a:prstGeom>
        </p:spPr>
      </p:pic>
      <p:sp>
        <p:nvSpPr>
          <p:cNvPr id="8" name="TextBox 13"/>
          <p:cNvSpPr txBox="1"/>
          <p:nvPr/>
        </p:nvSpPr>
        <p:spPr>
          <a:xfrm>
            <a:off x="628470" y="4215940"/>
            <a:ext cx="6335797" cy="3603096"/>
          </a:xfrm>
          <a:prstGeom prst="rect">
            <a:avLst/>
          </a:prstGeom>
          <a:noFill/>
        </p:spPr>
        <p:txBody>
          <a:bodyPr wrap="square" rIns="360000" numCol="1" spcCol="360000" rtlCol="0" anchor="t">
            <a:noAutofit/>
          </a:bodyPr>
          <a:lstStyle/>
          <a:p>
            <a:pPr marL="342900" indent="-342900">
              <a:buFont typeface="Arial" panose="020B0604020202020204" pitchFamily="34" charset="0"/>
              <a:buChar char="•"/>
            </a:pPr>
            <a:endParaRPr lang="cs-CZ" sz="500" dirty="0"/>
          </a:p>
          <a:p>
            <a:pPr marL="342900" indent="-342900">
              <a:buFont typeface="Arial" panose="020B0604020202020204" pitchFamily="34" charset="0"/>
              <a:buChar char="•"/>
            </a:pPr>
            <a:r>
              <a:rPr lang="cs-CZ" sz="1800" dirty="0"/>
              <a:t>Již v průběhu kurzu získávají první praxi (nácvik konkrétních technik, nácvik situací</a:t>
            </a:r>
            <a:r>
              <a:rPr lang="cs-CZ" sz="1800" dirty="0" smtClean="0"/>
              <a:t>).</a:t>
            </a:r>
          </a:p>
          <a:p>
            <a:pPr marL="342900" indent="-342900">
              <a:buFont typeface="Arial" panose="020B0604020202020204" pitchFamily="34" charset="0"/>
              <a:buChar char="•"/>
            </a:pPr>
            <a:endParaRPr lang="cs-CZ" sz="500" dirty="0" smtClean="0"/>
          </a:p>
          <a:p>
            <a:pPr marL="342900" indent="-342900">
              <a:buFont typeface="Arial" panose="020B0604020202020204" pitchFamily="34" charset="0"/>
              <a:buChar char="•"/>
            </a:pPr>
            <a:r>
              <a:rPr lang="cs-CZ" sz="1800" dirty="0" smtClean="0"/>
              <a:t>Příklady </a:t>
            </a:r>
            <a:r>
              <a:rPr lang="cs-CZ" sz="1800" dirty="0"/>
              <a:t>témat: dynamika a klima třídy, reflexe technik, práce s pravidly, krizové plány, návykové látky, šikana a </a:t>
            </a:r>
            <a:r>
              <a:rPr lang="cs-CZ" sz="1800" dirty="0" err="1"/>
              <a:t>kyberšikana</a:t>
            </a:r>
            <a:r>
              <a:rPr lang="cs-CZ" sz="1800" dirty="0"/>
              <a:t> aj.</a:t>
            </a:r>
          </a:p>
          <a:p>
            <a:pPr marL="342900" indent="-342900">
              <a:buFont typeface="Arial" panose="020B0604020202020204" pitchFamily="34" charset="0"/>
              <a:buChar char="•"/>
            </a:pPr>
            <a:endParaRPr lang="cs-CZ" sz="500" dirty="0"/>
          </a:p>
          <a:p>
            <a:pPr marL="342900" indent="-342900">
              <a:buFont typeface="Arial" panose="020B0604020202020204" pitchFamily="34" charset="0"/>
              <a:buChar char="•"/>
            </a:pPr>
            <a:r>
              <a:rPr lang="cs-CZ" sz="1800" dirty="0"/>
              <a:t>Podpora v rámci hospitace na jednom z prvních realizovaných programů.</a:t>
            </a:r>
          </a:p>
          <a:p>
            <a:pPr marL="342900" indent="-342900">
              <a:buFont typeface="Arial" panose="020B0604020202020204" pitchFamily="34" charset="0"/>
              <a:buChar char="•"/>
            </a:pPr>
            <a:endParaRPr lang="cs-CZ" sz="500" dirty="0"/>
          </a:p>
          <a:p>
            <a:pPr marL="342900" indent="-342900">
              <a:buFont typeface="Arial" panose="020B0604020202020204" pitchFamily="34" charset="0"/>
              <a:buChar char="•"/>
            </a:pPr>
            <a:r>
              <a:rPr lang="cs-CZ" sz="1800" dirty="0"/>
              <a:t>Kurz je zakončen závěrečným testem a praktickou zkouškou.</a:t>
            </a:r>
          </a:p>
          <a:p>
            <a:pPr marL="342900" indent="-342900">
              <a:buFont typeface="Arial" panose="020B0604020202020204" pitchFamily="34" charset="0"/>
              <a:buChar char="•"/>
            </a:pPr>
            <a:endParaRPr lang="cs-CZ" sz="1400" dirty="0"/>
          </a:p>
        </p:txBody>
      </p:sp>
    </p:spTree>
    <p:extLst>
      <p:ext uri="{BB962C8B-B14F-4D97-AF65-F5344CB8AC3E}">
        <p14:creationId xmlns:p14="http://schemas.microsoft.com/office/powerpoint/2010/main" val="39300728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90827" y="1059748"/>
            <a:ext cx="9436458" cy="4288866"/>
          </a:xfrm>
          <a:prstGeom prst="rect">
            <a:avLst/>
          </a:prstGeom>
          <a:noFill/>
        </p:spPr>
        <p:txBody>
          <a:bodyPr wrap="square" rIns="360000" numCol="1" spcCol="360000" rtlCol="0" anchor="t">
            <a:noAutofit/>
          </a:bodyPr>
          <a:lstStyle/>
          <a:p>
            <a:pPr marL="342900" indent="-342900">
              <a:buFont typeface="Arial" panose="020B0604020202020204" pitchFamily="34" charset="0"/>
              <a:buChar char="•"/>
            </a:pPr>
            <a:r>
              <a:rPr lang="cs-CZ" sz="1800" dirty="0"/>
              <a:t>V roce 2001 byl ve spolupráci s MČ Praha 6 a s projektem „Zdravá Šestka“ zahájen dlouhodobý akreditovaný vzdělávací kurz primární prevence drogových závislostí pro ŠMP.</a:t>
            </a:r>
          </a:p>
          <a:p>
            <a:endParaRPr lang="cs-CZ" sz="600" dirty="0"/>
          </a:p>
          <a:p>
            <a:pPr marL="342900" indent="-342900">
              <a:buFont typeface="Arial" panose="020B0604020202020204" pitchFamily="34" charset="0"/>
              <a:buChar char="•"/>
            </a:pPr>
            <a:r>
              <a:rPr lang="cs-CZ" sz="1800" b="1" dirty="0"/>
              <a:t>Cíle: </a:t>
            </a:r>
            <a:r>
              <a:rPr lang="cs-CZ" sz="1800" dirty="0"/>
              <a:t>prohloubit a rozšířit vědomosti a dovednosti frekventantů pro práci s dětmi s rizikem vzniku či rozvoje rizikového chování, připravit ŠMP tak, aby dokázali sami vyhledávat tyto žáky, doporučovat pro žáky i třídy odborné intervence, spolupracovat se školskými poradenskými zařízeními a institucemi specializovanými na práci s rizikovou mládeží.</a:t>
            </a:r>
          </a:p>
          <a:p>
            <a:pPr marL="342900" indent="-342900">
              <a:buFont typeface="Arial" panose="020B0604020202020204" pitchFamily="34" charset="0"/>
              <a:buChar char="•"/>
            </a:pPr>
            <a:endParaRPr lang="cs-CZ" sz="600" dirty="0"/>
          </a:p>
          <a:p>
            <a:pPr marL="342900" indent="-342900">
              <a:buFont typeface="Arial" panose="020B0604020202020204" pitchFamily="34" charset="0"/>
              <a:buChar char="•"/>
            </a:pPr>
            <a:r>
              <a:rPr lang="cs-CZ" sz="1800" dirty="0"/>
              <a:t>Vzdělávání je zaměřeno především prakticky, tedy na rozvoj osobnosti účastníka, rozvíjení sociálních dovedností, výcvik v práci se skupinou, hledání samostatných možností řešení problematických situací apod.</a:t>
            </a:r>
          </a:p>
          <a:p>
            <a:pPr marL="342900" indent="-342900">
              <a:buFont typeface="Arial" panose="020B0604020202020204" pitchFamily="34" charset="0"/>
              <a:buChar char="•"/>
            </a:pPr>
            <a:endParaRPr lang="cs-CZ" sz="600" dirty="0"/>
          </a:p>
          <a:p>
            <a:endParaRPr lang="cs-CZ" sz="2400" dirty="0"/>
          </a:p>
        </p:txBody>
      </p:sp>
      <p:cxnSp>
        <p:nvCxnSpPr>
          <p:cNvPr id="10" name="Straight Connector 9"/>
          <p:cNvCxnSpPr/>
          <p:nvPr/>
        </p:nvCxnSpPr>
        <p:spPr>
          <a:xfrm>
            <a:off x="666117" y="901082"/>
            <a:ext cx="9361168" cy="0"/>
          </a:xfrm>
          <a:prstGeom prst="line">
            <a:avLst/>
          </a:prstGeom>
          <a:ln>
            <a:solidFill>
              <a:schemeClr val="bg1">
                <a:alpha val="50000"/>
              </a:schemeClr>
            </a:solidFill>
            <a:prstDash val="sysDot"/>
          </a:ln>
          <a:effectLst/>
        </p:spPr>
        <p:style>
          <a:lnRef idx="1">
            <a:schemeClr val="accent1"/>
          </a:lnRef>
          <a:fillRef idx="0">
            <a:schemeClr val="accent1"/>
          </a:fillRef>
          <a:effectRef idx="0">
            <a:schemeClr val="accent1"/>
          </a:effectRef>
          <a:fontRef idx="minor">
            <a:schemeClr val="tx1"/>
          </a:fontRef>
        </p:style>
      </p:cxnSp>
      <p:sp>
        <p:nvSpPr>
          <p:cNvPr id="23" name="Nadpis 4"/>
          <p:cNvSpPr txBox="1">
            <a:spLocks/>
          </p:cNvSpPr>
          <p:nvPr/>
        </p:nvSpPr>
        <p:spPr>
          <a:xfrm>
            <a:off x="666115" y="0"/>
            <a:ext cx="9361169" cy="901082"/>
          </a:xfrm>
          <a:prstGeom prst="rect">
            <a:avLst/>
          </a:prstGeom>
          <a:gradFill>
            <a:gsLst>
              <a:gs pos="0">
                <a:srgbClr val="FFFF00"/>
              </a:gs>
              <a:gs pos="100000">
                <a:srgbClr val="FCDE04"/>
              </a:gs>
            </a:gsLst>
            <a:lin ang="0" scaled="0"/>
          </a:gradFill>
        </p:spPr>
        <p:txBody>
          <a:bodyPr vert="horz" lIns="432000" tIns="49785" rIns="99569" bIns="72000" rtlCol="0" anchor="ctr">
            <a:noAutofit/>
          </a:bodyPr>
          <a:lstStyle/>
          <a:p>
            <a:pPr>
              <a:spcBef>
                <a:spcPct val="0"/>
              </a:spcBef>
            </a:pPr>
            <a:r>
              <a:rPr lang="cs-CZ" sz="2800" b="1" dirty="0">
                <a:ln w="3175">
                  <a:noFill/>
                </a:ln>
                <a:latin typeface="Trebuchet MS" panose="020B0603020202020204" pitchFamily="34" charset="0"/>
                <a:ea typeface="+mj-ea"/>
                <a:cs typeface="Arial" pitchFamily="34" charset="0"/>
              </a:rPr>
              <a:t>SPECIALIZAČNÍ STUDIUM PRO ŠKOLNÍ METODIKY PREVENCE (250 H)</a:t>
            </a:r>
          </a:p>
        </p:txBody>
      </p:sp>
      <p:sp>
        <p:nvSpPr>
          <p:cNvPr id="16" name="Nadpis 4"/>
          <p:cNvSpPr txBox="1">
            <a:spLocks/>
          </p:cNvSpPr>
          <p:nvPr/>
        </p:nvSpPr>
        <p:spPr>
          <a:xfrm>
            <a:off x="1010244" y="7021037"/>
            <a:ext cx="9361169" cy="540226"/>
          </a:xfrm>
          <a:prstGeom prst="rect">
            <a:avLst/>
          </a:prstGeom>
          <a:noFill/>
        </p:spPr>
        <p:txBody>
          <a:bodyPr vert="horz" lIns="0" tIns="49785" rIns="99569" bIns="49785" rtlCol="0" anchor="ctr">
            <a:noAutofit/>
          </a:bodyPr>
          <a:lstStyle/>
          <a:p>
            <a:r>
              <a:rPr lang="fr-FR" sz="1600" spc="100" baseline="30000" dirty="0">
                <a:ea typeface="+mj-ea"/>
                <a:cs typeface="Arial" pitchFamily="34" charset="0"/>
              </a:rPr>
              <a:t>Prev—Centrum z.</a:t>
            </a:r>
            <a:r>
              <a:rPr lang="cs-CZ" sz="1600" spc="100" baseline="30000" dirty="0">
                <a:ea typeface="+mj-ea"/>
                <a:cs typeface="Arial" pitchFamily="34" charset="0"/>
              </a:rPr>
              <a:t>ú</a:t>
            </a:r>
            <a:r>
              <a:rPr lang="fr-FR" sz="1600" spc="100" baseline="30000" dirty="0">
                <a:ea typeface="+mj-ea"/>
                <a:cs typeface="Arial" pitchFamily="34" charset="0"/>
              </a:rPr>
              <a:t>.</a:t>
            </a:r>
            <a:r>
              <a:rPr lang="cs-CZ" sz="1600" spc="100" baseline="30000" dirty="0">
                <a:ea typeface="+mj-ea"/>
                <a:cs typeface="Arial" pitchFamily="34" charset="0"/>
              </a:rPr>
              <a:t>,</a:t>
            </a:r>
            <a:r>
              <a:rPr lang="fr-FR" sz="1600" spc="100" baseline="30000" dirty="0">
                <a:ea typeface="+mj-ea"/>
                <a:cs typeface="Arial" pitchFamily="34" charset="0"/>
              </a:rPr>
              <a:t> </a:t>
            </a:r>
            <a:r>
              <a:rPr lang="cs-CZ" sz="1600" b="1" spc="100" baseline="30000" dirty="0">
                <a:ea typeface="+mj-ea"/>
                <a:cs typeface="Arial" pitchFamily="34" charset="0"/>
              </a:rPr>
              <a:t>PROGRAMY PRIMÁRNÍ PREVENCE</a:t>
            </a:r>
            <a:r>
              <a:rPr lang="fr-FR" sz="1600" spc="100" baseline="30000" dirty="0">
                <a:ea typeface="+mj-ea"/>
                <a:cs typeface="Arial" pitchFamily="34" charset="0"/>
              </a:rPr>
              <a:t>  tel: 2</a:t>
            </a:r>
            <a:r>
              <a:rPr lang="cs-CZ" sz="1600" spc="100" baseline="30000" dirty="0">
                <a:ea typeface="+mj-ea"/>
                <a:cs typeface="Arial" pitchFamily="34" charset="0"/>
              </a:rPr>
              <a:t>42</a:t>
            </a:r>
            <a:r>
              <a:rPr lang="fr-FR" sz="1600" spc="100" baseline="30000" dirty="0">
                <a:ea typeface="+mj-ea"/>
                <a:cs typeface="Arial" pitchFamily="34" charset="0"/>
              </a:rPr>
              <a:t> </a:t>
            </a:r>
            <a:r>
              <a:rPr lang="cs-CZ" sz="1600" spc="100" baseline="30000" dirty="0">
                <a:ea typeface="+mj-ea"/>
                <a:cs typeface="Arial" pitchFamily="34" charset="0"/>
              </a:rPr>
              <a:t>498</a:t>
            </a:r>
            <a:r>
              <a:rPr lang="fr-FR" sz="1600" spc="100" baseline="30000" dirty="0">
                <a:ea typeface="+mj-ea"/>
                <a:cs typeface="Arial" pitchFamily="34" charset="0"/>
              </a:rPr>
              <a:t> </a:t>
            </a:r>
            <a:r>
              <a:rPr lang="cs-CZ" sz="1600" spc="100" baseline="30000" dirty="0">
                <a:ea typeface="+mj-ea"/>
                <a:cs typeface="Arial" pitchFamily="34" charset="0"/>
              </a:rPr>
              <a:t>335</a:t>
            </a:r>
            <a:r>
              <a:rPr lang="fr-FR" sz="1600" spc="100" baseline="30000" dirty="0">
                <a:ea typeface="+mj-ea"/>
                <a:cs typeface="Arial" pitchFamily="34" charset="0"/>
              </a:rPr>
              <a:t> / 77</a:t>
            </a:r>
            <a:r>
              <a:rPr lang="cs-CZ" sz="1600" spc="100" baseline="30000" dirty="0">
                <a:ea typeface="+mj-ea"/>
                <a:cs typeface="Arial" pitchFamily="34" charset="0"/>
              </a:rPr>
              <a:t>6</a:t>
            </a:r>
            <a:r>
              <a:rPr lang="fr-FR" sz="1600" spc="100" baseline="30000" dirty="0">
                <a:ea typeface="+mj-ea"/>
                <a:cs typeface="Arial" pitchFamily="34" charset="0"/>
              </a:rPr>
              <a:t> </a:t>
            </a:r>
            <a:r>
              <a:rPr lang="cs-CZ" sz="1600" spc="100" baseline="30000" dirty="0">
                <a:ea typeface="+mj-ea"/>
                <a:cs typeface="Arial" pitchFamily="34" charset="0"/>
              </a:rPr>
              <a:t>619</a:t>
            </a:r>
            <a:r>
              <a:rPr lang="fr-FR" sz="1600" spc="100" baseline="30000" dirty="0">
                <a:ea typeface="+mj-ea"/>
                <a:cs typeface="Arial" pitchFamily="34" charset="0"/>
              </a:rPr>
              <a:t> </a:t>
            </a:r>
            <a:r>
              <a:rPr lang="cs-CZ" sz="1600" spc="100" baseline="30000" dirty="0">
                <a:ea typeface="+mj-ea"/>
                <a:cs typeface="Arial" pitchFamily="34" charset="0"/>
              </a:rPr>
              <a:t>505</a:t>
            </a:r>
            <a:r>
              <a:rPr lang="fr-FR" sz="1600" spc="100" baseline="30000" dirty="0">
                <a:ea typeface="+mj-ea"/>
                <a:cs typeface="Arial" pitchFamily="34" charset="0"/>
              </a:rPr>
              <a:t> / email: p</a:t>
            </a:r>
            <a:r>
              <a:rPr lang="cs-CZ" sz="1600" spc="100" baseline="30000" dirty="0">
                <a:ea typeface="+mj-ea"/>
                <a:cs typeface="Arial" pitchFamily="34" charset="0"/>
              </a:rPr>
              <a:t>revence</a:t>
            </a:r>
            <a:r>
              <a:rPr lang="fr-FR" sz="1600" spc="100" baseline="30000" dirty="0">
                <a:ea typeface="+mj-ea"/>
                <a:cs typeface="Arial" pitchFamily="34" charset="0"/>
              </a:rPr>
              <a:t>@prevcentrum.cz / www.prevcentrum.cz</a:t>
            </a:r>
          </a:p>
        </p:txBody>
      </p:sp>
      <p:sp>
        <p:nvSpPr>
          <p:cNvPr id="7" name="Nadpis 4">
            <a:extLst>
              <a:ext uri="{FF2B5EF4-FFF2-40B4-BE49-F238E27FC236}">
                <a16:creationId xmlns:a16="http://schemas.microsoft.com/office/drawing/2014/main" id="{C92BBDB6-4C95-FF43-84CA-006F55B91891}"/>
              </a:ext>
            </a:extLst>
          </p:cNvPr>
          <p:cNvSpPr txBox="1">
            <a:spLocks/>
          </p:cNvSpPr>
          <p:nvPr/>
        </p:nvSpPr>
        <p:spPr>
          <a:xfrm>
            <a:off x="8937522" y="0"/>
            <a:ext cx="1089763" cy="901082"/>
          </a:xfrm>
          <a:prstGeom prst="rect">
            <a:avLst/>
          </a:prstGeom>
          <a:solidFill>
            <a:schemeClr val="bg1">
              <a:lumMod val="95000"/>
            </a:schemeClr>
          </a:solidFill>
        </p:spPr>
        <p:txBody>
          <a:bodyPr vert="horz" lIns="0" tIns="0" rIns="0" bIns="0" rtlCol="0" anchor="ctr">
            <a:noAutofit/>
          </a:bodyPr>
          <a:lstStyle/>
          <a:p>
            <a:pPr algn="ctr">
              <a:spcBef>
                <a:spcPct val="0"/>
              </a:spcBef>
            </a:pPr>
            <a:r>
              <a:rPr lang="cs-CZ" sz="1400" dirty="0">
                <a:ln w="3175">
                  <a:noFill/>
                </a:ln>
                <a:latin typeface="Trebuchet MS" panose="020B0603020202020204" pitchFamily="34" charset="0"/>
                <a:ea typeface="+mj-ea"/>
                <a:cs typeface="Arial" pitchFamily="34" charset="0"/>
              </a:rPr>
              <a:t>27</a:t>
            </a:r>
          </a:p>
        </p:txBody>
      </p:sp>
      <p:sp>
        <p:nvSpPr>
          <p:cNvPr id="8" name="TextBox 13"/>
          <p:cNvSpPr txBox="1"/>
          <p:nvPr/>
        </p:nvSpPr>
        <p:spPr>
          <a:xfrm>
            <a:off x="590827" y="3815108"/>
            <a:ext cx="6160702" cy="2056356"/>
          </a:xfrm>
          <a:prstGeom prst="rect">
            <a:avLst/>
          </a:prstGeom>
          <a:noFill/>
        </p:spPr>
        <p:txBody>
          <a:bodyPr wrap="square" rIns="360000" numCol="1" spcCol="360000" rtlCol="0" anchor="t">
            <a:noAutofit/>
          </a:bodyPr>
          <a:lstStyle/>
          <a:p>
            <a:pPr marL="342900" indent="-342900">
              <a:buFont typeface="Arial" panose="020B0604020202020204" pitchFamily="34" charset="0"/>
              <a:buChar char="•"/>
            </a:pPr>
            <a:r>
              <a:rPr lang="cs-CZ" sz="1800" dirty="0"/>
              <a:t>V metodách výuky je preferována kombinace bloků zaměřených na předávání teoretických informací, workshopů s nácviky praktických dovedností a sebezkušenostních dílen</a:t>
            </a:r>
            <a:r>
              <a:rPr lang="cs-CZ" sz="1800" dirty="0" smtClean="0"/>
              <a:t>.</a:t>
            </a:r>
            <a:endParaRPr lang="cs-CZ" sz="1900" dirty="0" smtClean="0"/>
          </a:p>
          <a:p>
            <a:endParaRPr lang="cs-CZ" sz="600" dirty="0" smtClean="0"/>
          </a:p>
          <a:p>
            <a:pPr marL="342900" indent="-342900">
              <a:buFont typeface="Arial" panose="020B0604020202020204" pitchFamily="34" charset="0"/>
              <a:buChar char="•"/>
            </a:pPr>
            <a:r>
              <a:rPr lang="cs-CZ" sz="1800" dirty="0" smtClean="0"/>
              <a:t>Kurz </a:t>
            </a:r>
            <a:r>
              <a:rPr lang="cs-CZ" sz="1800" dirty="0"/>
              <a:t>je složen z dvoudenních bloků v celkové časové dotaci 225 h. + stáže v rozsahu 25 h.</a:t>
            </a:r>
          </a:p>
          <a:p>
            <a:pPr marL="342900" indent="-342900">
              <a:buFont typeface="Arial" panose="020B0604020202020204" pitchFamily="34" charset="0"/>
              <a:buChar char="•"/>
            </a:pPr>
            <a:endParaRPr lang="cs-CZ" sz="600" dirty="0"/>
          </a:p>
          <a:p>
            <a:pPr marL="342900" indent="-342900">
              <a:buFont typeface="Arial" panose="020B0604020202020204" pitchFamily="34" charset="0"/>
              <a:buChar char="•"/>
            </a:pPr>
            <a:r>
              <a:rPr lang="cs-CZ" sz="1800" dirty="0"/>
              <a:t>Kurz je zakončen zkouškou před komisí a závěrečnou prací, jejíž obsahem je zmapování preventivního programu ve škole (či jiném zařízení), kritické zhodnocení efektivity preventivního programu a návrhy vhodných opatření. </a:t>
            </a:r>
          </a:p>
        </p:txBody>
      </p:sp>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0191" y="3630660"/>
            <a:ext cx="3823469" cy="2554166"/>
          </a:xfrm>
          <a:prstGeom prst="rect">
            <a:avLst/>
          </a:prstGeom>
        </p:spPr>
      </p:pic>
    </p:spTree>
    <p:extLst>
      <p:ext uri="{BB962C8B-B14F-4D97-AF65-F5344CB8AC3E}">
        <p14:creationId xmlns:p14="http://schemas.microsoft.com/office/powerpoint/2010/main" val="14994805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23" y="0"/>
            <a:ext cx="10691790" cy="7559358"/>
            <a:chOff x="0" y="0"/>
            <a:chExt cx="10694035" cy="7560945"/>
          </a:xfrm>
        </p:grpSpPr>
        <p:sp>
          <p:nvSpPr>
            <p:cNvPr id="3" name="object 3"/>
            <p:cNvSpPr/>
            <p:nvPr/>
          </p:nvSpPr>
          <p:spPr>
            <a:xfrm>
              <a:off x="0" y="0"/>
              <a:ext cx="10693908" cy="7560564"/>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6243828" y="0"/>
              <a:ext cx="4450079" cy="7560561"/>
            </a:xfrm>
            <a:prstGeom prst="rect">
              <a:avLst/>
            </a:prstGeom>
            <a:blipFill>
              <a:blip r:embed="rId4" cstate="print"/>
              <a:stretch>
                <a:fillRect/>
              </a:stretch>
            </a:blipFill>
          </p:spPr>
          <p:txBody>
            <a:bodyPr wrap="square" lIns="0" tIns="0" rIns="0" bIns="0" rtlCol="0"/>
            <a:lstStyle/>
            <a:p>
              <a:endParaRPr dirty="0"/>
            </a:p>
          </p:txBody>
        </p:sp>
      </p:grpSp>
      <p:sp>
        <p:nvSpPr>
          <p:cNvPr id="5" name="object 5"/>
          <p:cNvSpPr txBox="1">
            <a:spLocks noGrp="1"/>
          </p:cNvSpPr>
          <p:nvPr>
            <p:ph type="title"/>
          </p:nvPr>
        </p:nvSpPr>
        <p:spPr>
          <a:xfrm>
            <a:off x="807884" y="2849747"/>
            <a:ext cx="4816752" cy="1859480"/>
          </a:xfrm>
          <a:prstGeom prst="rect">
            <a:avLst/>
          </a:prstGeom>
        </p:spPr>
        <p:txBody>
          <a:bodyPr vert="horz" wrap="square" lIns="0" tIns="12697" rIns="0" bIns="0" rtlCol="0" anchor="ctr">
            <a:spAutoFit/>
          </a:bodyPr>
          <a:lstStyle/>
          <a:p>
            <a:pPr marL="12697" algn="l">
              <a:spcBef>
                <a:spcPts val="100"/>
              </a:spcBef>
            </a:pPr>
            <a:r>
              <a:rPr lang="cs-CZ" sz="4000" spc="-15" dirty="0">
                <a:latin typeface="Calibri"/>
                <a:cs typeface="Calibri"/>
              </a:rPr>
              <a:t>PRIMÁRNÍ PREVENCE RIZIKOVÉHO CHOVÁNÍ V SOUČASNOSTI</a:t>
            </a:r>
            <a:endParaRPr sz="4000" dirty="0">
              <a:latin typeface="Calibri"/>
              <a:cs typeface="Calibri"/>
            </a:endParaRPr>
          </a:p>
        </p:txBody>
      </p:sp>
      <p:sp>
        <p:nvSpPr>
          <p:cNvPr id="6" name="object 6"/>
          <p:cNvSpPr txBox="1"/>
          <p:nvPr/>
        </p:nvSpPr>
        <p:spPr>
          <a:xfrm>
            <a:off x="998625" y="6676563"/>
            <a:ext cx="4594530" cy="337841"/>
          </a:xfrm>
          <a:prstGeom prst="rect">
            <a:avLst/>
          </a:prstGeom>
        </p:spPr>
        <p:txBody>
          <a:bodyPr vert="horz" wrap="square" lIns="0" tIns="14601" rIns="0" bIns="0" rtlCol="0">
            <a:spAutoFit/>
          </a:bodyPr>
          <a:lstStyle/>
          <a:p>
            <a:pPr marL="12697">
              <a:spcBef>
                <a:spcPts val="114"/>
              </a:spcBef>
            </a:pPr>
            <a:r>
              <a:rPr sz="1050" spc="65" dirty="0">
                <a:latin typeface="Calibri"/>
                <a:cs typeface="Calibri"/>
              </a:rPr>
              <a:t>Prev—Centrum </a:t>
            </a:r>
            <a:r>
              <a:rPr sz="1050" spc="60" dirty="0">
                <a:latin typeface="Calibri"/>
                <a:cs typeface="Calibri"/>
              </a:rPr>
              <a:t>z.ú., </a:t>
            </a:r>
            <a:r>
              <a:rPr sz="1050" b="1" spc="65" dirty="0">
                <a:latin typeface="Calibri"/>
                <a:cs typeface="Calibri"/>
              </a:rPr>
              <a:t>PROGRAMY PRIMÁRNÍ PREVENCE </a:t>
            </a:r>
            <a:r>
              <a:rPr sz="1050" spc="50" dirty="0">
                <a:latin typeface="Calibri"/>
                <a:cs typeface="Calibri"/>
              </a:rPr>
              <a:t>tel: </a:t>
            </a:r>
            <a:r>
              <a:rPr sz="1050" spc="55" dirty="0">
                <a:latin typeface="Calibri"/>
                <a:cs typeface="Calibri"/>
              </a:rPr>
              <a:t>242 498</a:t>
            </a:r>
            <a:r>
              <a:rPr sz="1050" spc="204" dirty="0">
                <a:latin typeface="Calibri"/>
                <a:cs typeface="Calibri"/>
              </a:rPr>
              <a:t> </a:t>
            </a:r>
            <a:r>
              <a:rPr sz="1050" spc="75" dirty="0">
                <a:latin typeface="Calibri"/>
                <a:cs typeface="Calibri"/>
              </a:rPr>
              <a:t>335</a:t>
            </a:r>
            <a:endParaRPr sz="1050" dirty="0">
              <a:latin typeface="Calibri"/>
              <a:cs typeface="Calibri"/>
            </a:endParaRPr>
          </a:p>
          <a:p>
            <a:pPr marL="12697">
              <a:spcBef>
                <a:spcPts val="25"/>
              </a:spcBef>
            </a:pPr>
            <a:r>
              <a:rPr sz="1050" spc="5" dirty="0">
                <a:latin typeface="Calibri"/>
                <a:cs typeface="Calibri"/>
              </a:rPr>
              <a:t>/ </a:t>
            </a:r>
            <a:r>
              <a:rPr sz="1050" spc="55" dirty="0">
                <a:latin typeface="Calibri"/>
                <a:cs typeface="Calibri"/>
              </a:rPr>
              <a:t>776 619 505 </a:t>
            </a:r>
            <a:r>
              <a:rPr sz="1050" spc="5" dirty="0">
                <a:latin typeface="Calibri"/>
                <a:cs typeface="Calibri"/>
              </a:rPr>
              <a:t>/ </a:t>
            </a:r>
            <a:r>
              <a:rPr sz="1050" spc="60" dirty="0">
                <a:latin typeface="Calibri"/>
                <a:cs typeface="Calibri"/>
              </a:rPr>
              <a:t>email: </a:t>
            </a:r>
            <a:r>
              <a:rPr sz="1050" spc="65" dirty="0">
                <a:latin typeface="Calibri"/>
                <a:cs typeface="Calibri"/>
                <a:hlinkClick r:id="rId5"/>
              </a:rPr>
              <a:t>prevence@prevcentrum.cz </a:t>
            </a:r>
            <a:r>
              <a:rPr sz="1050" spc="5" dirty="0">
                <a:latin typeface="Calibri"/>
                <a:cs typeface="Calibri"/>
              </a:rPr>
              <a:t>/</a:t>
            </a:r>
            <a:r>
              <a:rPr sz="1050" spc="155" dirty="0">
                <a:latin typeface="Calibri"/>
                <a:cs typeface="Calibri"/>
              </a:rPr>
              <a:t> </a:t>
            </a:r>
            <a:r>
              <a:rPr sz="1050" spc="65" dirty="0">
                <a:latin typeface="Calibri"/>
                <a:cs typeface="Calibri"/>
                <a:hlinkClick r:id="rId6"/>
              </a:rPr>
              <a:t>www.prevcentrum.cz</a:t>
            </a:r>
            <a:endParaRPr sz="1050" dirty="0">
              <a:latin typeface="Calibri"/>
              <a:cs typeface="Calibri"/>
            </a:endParaRPr>
          </a:p>
        </p:txBody>
      </p:sp>
      <p:sp>
        <p:nvSpPr>
          <p:cNvPr id="7" name="object 7"/>
          <p:cNvSpPr/>
          <p:nvPr/>
        </p:nvSpPr>
        <p:spPr>
          <a:xfrm>
            <a:off x="6051655" y="3473991"/>
            <a:ext cx="2792906" cy="612519"/>
          </a:xfrm>
          <a:prstGeom prst="rect">
            <a:avLst/>
          </a:prstGeom>
          <a:blipFill>
            <a:blip r:embed="rId7"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866169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90826" y="1088832"/>
            <a:ext cx="9436459" cy="5299442"/>
          </a:xfrm>
          <a:prstGeom prst="rect">
            <a:avLst/>
          </a:prstGeom>
          <a:noFill/>
        </p:spPr>
        <p:txBody>
          <a:bodyPr wrap="square" rIns="360000" numCol="1" spcCol="360000" rtlCol="0" anchor="t">
            <a:noAutofit/>
          </a:bodyPr>
          <a:lstStyle/>
          <a:p>
            <a:pPr>
              <a:lnSpc>
                <a:spcPct val="150000"/>
              </a:lnSpc>
            </a:pPr>
            <a:r>
              <a:rPr lang="cs-CZ" sz="2200" b="1" dirty="0"/>
              <a:t>Nabídka služeb Prev-Centrum, </a:t>
            </a:r>
            <a:r>
              <a:rPr lang="cs-CZ" sz="2200" b="1" dirty="0" err="1"/>
              <a:t>z.ú</a:t>
            </a:r>
            <a:r>
              <a:rPr lang="cs-CZ" sz="2200" b="1" dirty="0"/>
              <a:t>., Programy primární prevence</a:t>
            </a:r>
          </a:p>
          <a:p>
            <a:pPr marL="457200" indent="-457200">
              <a:lnSpc>
                <a:spcPct val="150000"/>
              </a:lnSpc>
              <a:buFont typeface="+mj-lt"/>
              <a:buAutoNum type="arabicPeriod"/>
            </a:pPr>
            <a:r>
              <a:rPr lang="cs-CZ" sz="2200" dirty="0"/>
              <a:t>Informační a metodické materiály</a:t>
            </a:r>
          </a:p>
          <a:p>
            <a:pPr marL="457200" indent="-457200">
              <a:lnSpc>
                <a:spcPct val="150000"/>
              </a:lnSpc>
              <a:buFont typeface="+mj-lt"/>
              <a:buAutoNum type="arabicPeriod"/>
            </a:pPr>
            <a:r>
              <a:rPr lang="cs-CZ" sz="2200" dirty="0"/>
              <a:t>Služba vzdálené podpory (konzultace pro pedagogy, rodiče, žáky) </a:t>
            </a:r>
          </a:p>
          <a:p>
            <a:pPr marL="457200" indent="-457200">
              <a:lnSpc>
                <a:spcPct val="150000"/>
              </a:lnSpc>
              <a:buFont typeface="+mj-lt"/>
              <a:buAutoNum type="arabicPeriod"/>
            </a:pPr>
            <a:r>
              <a:rPr lang="cs-CZ" sz="2200" dirty="0"/>
              <a:t>Seriál „Prevence z obýváku“ online interaktivní preventivní obsah“</a:t>
            </a:r>
          </a:p>
          <a:p>
            <a:pPr marL="457200" indent="-457200">
              <a:lnSpc>
                <a:spcPct val="150000"/>
              </a:lnSpc>
              <a:buFont typeface="+mj-lt"/>
              <a:buAutoNum type="arabicPeriod"/>
            </a:pPr>
            <a:r>
              <a:rPr lang="cs-CZ" sz="2200" dirty="0"/>
              <a:t>Nová témata VPP</a:t>
            </a:r>
          </a:p>
          <a:p>
            <a:pPr marL="840745" lvl="1" indent="-342900">
              <a:buFont typeface="Courier New" panose="02070309020205020404" pitchFamily="49" charset="0"/>
              <a:buChar char="o"/>
            </a:pPr>
            <a:r>
              <a:rPr lang="cs-CZ" sz="2200" dirty="0"/>
              <a:t>Jsme zpět, a co teď? – Adaptační program pro třídu </a:t>
            </a:r>
          </a:p>
          <a:p>
            <a:pPr marL="840745" lvl="1" indent="-342900">
              <a:buFont typeface="Courier New" panose="02070309020205020404" pitchFamily="49" charset="0"/>
              <a:buChar char="o"/>
            </a:pPr>
            <a:r>
              <a:rPr lang="cs-CZ" sz="2200" dirty="0"/>
              <a:t>Pomoc, něco se změnilo!</a:t>
            </a:r>
          </a:p>
          <a:p>
            <a:pPr marL="840745" lvl="1" indent="-342900">
              <a:buFont typeface="Courier New" panose="02070309020205020404" pitchFamily="49" charset="0"/>
              <a:buChar char="o"/>
            </a:pPr>
            <a:r>
              <a:rPr lang="cs-CZ" sz="2200" dirty="0"/>
              <a:t>Je mi se mnou fajn</a:t>
            </a:r>
          </a:p>
          <a:p>
            <a:pPr marL="457200" indent="-457200">
              <a:lnSpc>
                <a:spcPct val="150000"/>
              </a:lnSpc>
              <a:buFont typeface="+mj-lt"/>
              <a:buAutoNum type="arabicPeriod"/>
            </a:pPr>
            <a:r>
              <a:rPr lang="cs-CZ" sz="2200" dirty="0"/>
              <a:t>Online programy </a:t>
            </a:r>
            <a:r>
              <a:rPr lang="cs-CZ" sz="2200" dirty="0" smtClean="0"/>
              <a:t>VPP</a:t>
            </a:r>
          </a:p>
          <a:p>
            <a:pPr marL="457200" indent="-457200">
              <a:lnSpc>
                <a:spcPct val="150000"/>
              </a:lnSpc>
              <a:buFont typeface="+mj-lt"/>
              <a:buAutoNum type="arabicPeriod"/>
            </a:pPr>
            <a:r>
              <a:rPr lang="cs-CZ" sz="2200" dirty="0" smtClean="0"/>
              <a:t>Online hraní deskové hry </a:t>
            </a:r>
            <a:r>
              <a:rPr lang="cs-CZ" sz="2200" i="1" dirty="0" smtClean="0"/>
              <a:t>Cesta Labyrintem města</a:t>
            </a:r>
            <a:endParaRPr lang="cs-CZ" sz="2200" i="1" dirty="0"/>
          </a:p>
          <a:p>
            <a:pPr marL="457200" indent="-457200">
              <a:lnSpc>
                <a:spcPct val="150000"/>
              </a:lnSpc>
              <a:buFont typeface="+mj-lt"/>
              <a:buAutoNum type="arabicPeriod"/>
            </a:pPr>
            <a:r>
              <a:rPr lang="cs-CZ" sz="2200" dirty="0"/>
              <a:t>Adaptační programy pro 6. ročníky ZŠ a primy víceletých gymnázií</a:t>
            </a:r>
          </a:p>
        </p:txBody>
      </p:sp>
      <p:cxnSp>
        <p:nvCxnSpPr>
          <p:cNvPr id="10" name="Straight Connector 9"/>
          <p:cNvCxnSpPr/>
          <p:nvPr/>
        </p:nvCxnSpPr>
        <p:spPr>
          <a:xfrm>
            <a:off x="666117" y="901082"/>
            <a:ext cx="9361168" cy="0"/>
          </a:xfrm>
          <a:prstGeom prst="line">
            <a:avLst/>
          </a:prstGeom>
          <a:ln>
            <a:solidFill>
              <a:schemeClr val="bg1">
                <a:alpha val="50000"/>
              </a:schemeClr>
            </a:solidFill>
            <a:prstDash val="sysDot"/>
          </a:ln>
          <a:effectLst/>
        </p:spPr>
        <p:style>
          <a:lnRef idx="1">
            <a:schemeClr val="accent1"/>
          </a:lnRef>
          <a:fillRef idx="0">
            <a:schemeClr val="accent1"/>
          </a:fillRef>
          <a:effectRef idx="0">
            <a:schemeClr val="accent1"/>
          </a:effectRef>
          <a:fontRef idx="minor">
            <a:schemeClr val="tx1"/>
          </a:fontRef>
        </p:style>
      </p:cxnSp>
      <p:sp>
        <p:nvSpPr>
          <p:cNvPr id="23" name="Nadpis 4"/>
          <p:cNvSpPr txBox="1">
            <a:spLocks/>
          </p:cNvSpPr>
          <p:nvPr/>
        </p:nvSpPr>
        <p:spPr>
          <a:xfrm>
            <a:off x="666116" y="0"/>
            <a:ext cx="9361169" cy="901082"/>
          </a:xfrm>
          <a:prstGeom prst="rect">
            <a:avLst/>
          </a:prstGeom>
          <a:gradFill>
            <a:gsLst>
              <a:gs pos="0">
                <a:srgbClr val="FFFF00"/>
              </a:gs>
              <a:gs pos="100000">
                <a:srgbClr val="FCDE04"/>
              </a:gs>
            </a:gsLst>
            <a:lin ang="0" scaled="0"/>
          </a:gradFill>
        </p:spPr>
        <p:txBody>
          <a:bodyPr vert="horz" lIns="432000" tIns="49785" rIns="99569" bIns="72000" rtlCol="0" anchor="ctr">
            <a:noAutofit/>
          </a:bodyPr>
          <a:lstStyle/>
          <a:p>
            <a:pPr>
              <a:spcBef>
                <a:spcPct val="0"/>
              </a:spcBef>
            </a:pPr>
            <a:r>
              <a:rPr lang="cs-CZ" sz="2800" b="1" dirty="0">
                <a:ln w="3175">
                  <a:noFill/>
                </a:ln>
                <a:latin typeface="Trebuchet MS" panose="020B0603020202020204" pitchFamily="34" charset="0"/>
                <a:ea typeface="+mj-ea"/>
                <a:cs typeface="Arial" pitchFamily="34" charset="0"/>
              </a:rPr>
              <a:t>PREVENCE V DOBĚ PANDEMIE</a:t>
            </a:r>
          </a:p>
        </p:txBody>
      </p:sp>
      <p:sp>
        <p:nvSpPr>
          <p:cNvPr id="16" name="Nadpis 4"/>
          <p:cNvSpPr txBox="1">
            <a:spLocks/>
          </p:cNvSpPr>
          <p:nvPr/>
        </p:nvSpPr>
        <p:spPr>
          <a:xfrm>
            <a:off x="1010244" y="7021037"/>
            <a:ext cx="9361169" cy="540226"/>
          </a:xfrm>
          <a:prstGeom prst="rect">
            <a:avLst/>
          </a:prstGeom>
          <a:noFill/>
        </p:spPr>
        <p:txBody>
          <a:bodyPr vert="horz" lIns="0" tIns="49785" rIns="99569" bIns="49785" rtlCol="0" anchor="ctr">
            <a:noAutofit/>
          </a:bodyPr>
          <a:lstStyle/>
          <a:p>
            <a:r>
              <a:rPr lang="fr-FR" sz="1600" spc="100" baseline="30000" dirty="0">
                <a:ea typeface="+mj-ea"/>
                <a:cs typeface="Arial" pitchFamily="34" charset="0"/>
              </a:rPr>
              <a:t>Prev—Centrum z.</a:t>
            </a:r>
            <a:r>
              <a:rPr lang="cs-CZ" sz="1600" spc="100" baseline="30000" dirty="0">
                <a:ea typeface="+mj-ea"/>
                <a:cs typeface="Arial" pitchFamily="34" charset="0"/>
              </a:rPr>
              <a:t>ú</a:t>
            </a:r>
            <a:r>
              <a:rPr lang="fr-FR" sz="1600" spc="100" baseline="30000" dirty="0">
                <a:ea typeface="+mj-ea"/>
                <a:cs typeface="Arial" pitchFamily="34" charset="0"/>
              </a:rPr>
              <a:t>.</a:t>
            </a:r>
            <a:r>
              <a:rPr lang="cs-CZ" sz="1600" spc="100" baseline="30000" dirty="0">
                <a:ea typeface="+mj-ea"/>
                <a:cs typeface="Arial" pitchFamily="34" charset="0"/>
              </a:rPr>
              <a:t>,</a:t>
            </a:r>
            <a:r>
              <a:rPr lang="fr-FR" sz="1600" spc="100" baseline="30000" dirty="0">
                <a:ea typeface="+mj-ea"/>
                <a:cs typeface="Arial" pitchFamily="34" charset="0"/>
              </a:rPr>
              <a:t> </a:t>
            </a:r>
            <a:r>
              <a:rPr lang="cs-CZ" sz="1600" b="1" spc="100" baseline="30000" dirty="0">
                <a:ea typeface="+mj-ea"/>
                <a:cs typeface="Arial" pitchFamily="34" charset="0"/>
              </a:rPr>
              <a:t>PROGRAMY PRIMÁRNÍ PREVENCE</a:t>
            </a:r>
            <a:r>
              <a:rPr lang="fr-FR" sz="1600" spc="100" baseline="30000" dirty="0">
                <a:ea typeface="+mj-ea"/>
                <a:cs typeface="Arial" pitchFamily="34" charset="0"/>
              </a:rPr>
              <a:t>  tel: 2</a:t>
            </a:r>
            <a:r>
              <a:rPr lang="cs-CZ" sz="1600" spc="100" baseline="30000" dirty="0">
                <a:ea typeface="+mj-ea"/>
                <a:cs typeface="Arial" pitchFamily="34" charset="0"/>
              </a:rPr>
              <a:t>42</a:t>
            </a:r>
            <a:r>
              <a:rPr lang="fr-FR" sz="1600" spc="100" baseline="30000" dirty="0">
                <a:ea typeface="+mj-ea"/>
                <a:cs typeface="Arial" pitchFamily="34" charset="0"/>
              </a:rPr>
              <a:t> </a:t>
            </a:r>
            <a:r>
              <a:rPr lang="cs-CZ" sz="1600" spc="100" baseline="30000" dirty="0">
                <a:ea typeface="+mj-ea"/>
                <a:cs typeface="Arial" pitchFamily="34" charset="0"/>
              </a:rPr>
              <a:t>498</a:t>
            </a:r>
            <a:r>
              <a:rPr lang="fr-FR" sz="1600" spc="100" baseline="30000" dirty="0">
                <a:ea typeface="+mj-ea"/>
                <a:cs typeface="Arial" pitchFamily="34" charset="0"/>
              </a:rPr>
              <a:t> </a:t>
            </a:r>
            <a:r>
              <a:rPr lang="cs-CZ" sz="1600" spc="100" baseline="30000" dirty="0">
                <a:ea typeface="+mj-ea"/>
                <a:cs typeface="Arial" pitchFamily="34" charset="0"/>
              </a:rPr>
              <a:t>335</a:t>
            </a:r>
            <a:r>
              <a:rPr lang="fr-FR" sz="1600" spc="100" baseline="30000" dirty="0">
                <a:ea typeface="+mj-ea"/>
                <a:cs typeface="Arial" pitchFamily="34" charset="0"/>
              </a:rPr>
              <a:t> / 77</a:t>
            </a:r>
            <a:r>
              <a:rPr lang="cs-CZ" sz="1600" spc="100" baseline="30000" dirty="0">
                <a:ea typeface="+mj-ea"/>
                <a:cs typeface="Arial" pitchFamily="34" charset="0"/>
              </a:rPr>
              <a:t>6</a:t>
            </a:r>
            <a:r>
              <a:rPr lang="fr-FR" sz="1600" spc="100" baseline="30000" dirty="0">
                <a:ea typeface="+mj-ea"/>
                <a:cs typeface="Arial" pitchFamily="34" charset="0"/>
              </a:rPr>
              <a:t> </a:t>
            </a:r>
            <a:r>
              <a:rPr lang="cs-CZ" sz="1600" spc="100" baseline="30000" dirty="0">
                <a:ea typeface="+mj-ea"/>
                <a:cs typeface="Arial" pitchFamily="34" charset="0"/>
              </a:rPr>
              <a:t>619</a:t>
            </a:r>
            <a:r>
              <a:rPr lang="fr-FR" sz="1600" spc="100" baseline="30000" dirty="0">
                <a:ea typeface="+mj-ea"/>
                <a:cs typeface="Arial" pitchFamily="34" charset="0"/>
              </a:rPr>
              <a:t> </a:t>
            </a:r>
            <a:r>
              <a:rPr lang="cs-CZ" sz="1600" spc="100" baseline="30000" dirty="0">
                <a:ea typeface="+mj-ea"/>
                <a:cs typeface="Arial" pitchFamily="34" charset="0"/>
              </a:rPr>
              <a:t>505</a:t>
            </a:r>
            <a:r>
              <a:rPr lang="fr-FR" sz="1600" spc="100" baseline="30000" dirty="0">
                <a:ea typeface="+mj-ea"/>
                <a:cs typeface="Arial" pitchFamily="34" charset="0"/>
              </a:rPr>
              <a:t> / email: p</a:t>
            </a:r>
            <a:r>
              <a:rPr lang="cs-CZ" sz="1600" spc="100" baseline="30000" dirty="0">
                <a:ea typeface="+mj-ea"/>
                <a:cs typeface="Arial" pitchFamily="34" charset="0"/>
              </a:rPr>
              <a:t>revence</a:t>
            </a:r>
            <a:r>
              <a:rPr lang="fr-FR" sz="1600" spc="100" baseline="30000" dirty="0">
                <a:ea typeface="+mj-ea"/>
                <a:cs typeface="Arial" pitchFamily="34" charset="0"/>
              </a:rPr>
              <a:t>@prevcentrum.cz / www.prevcentrum.cz</a:t>
            </a:r>
          </a:p>
        </p:txBody>
      </p:sp>
      <p:sp>
        <p:nvSpPr>
          <p:cNvPr id="7" name="Nadpis 4">
            <a:extLst>
              <a:ext uri="{FF2B5EF4-FFF2-40B4-BE49-F238E27FC236}">
                <a16:creationId xmlns:a16="http://schemas.microsoft.com/office/drawing/2014/main" id="{5144581E-7FC6-DE4A-8563-49621AAB71F1}"/>
              </a:ext>
            </a:extLst>
          </p:cNvPr>
          <p:cNvSpPr txBox="1">
            <a:spLocks/>
          </p:cNvSpPr>
          <p:nvPr/>
        </p:nvSpPr>
        <p:spPr>
          <a:xfrm>
            <a:off x="8937522" y="0"/>
            <a:ext cx="1089763" cy="901082"/>
          </a:xfrm>
          <a:prstGeom prst="rect">
            <a:avLst/>
          </a:prstGeom>
          <a:solidFill>
            <a:schemeClr val="bg1">
              <a:lumMod val="95000"/>
            </a:schemeClr>
          </a:solidFill>
        </p:spPr>
        <p:txBody>
          <a:bodyPr vert="horz" lIns="0" tIns="0" rIns="0" bIns="0" rtlCol="0" anchor="ctr">
            <a:noAutofit/>
          </a:bodyPr>
          <a:lstStyle/>
          <a:p>
            <a:pPr algn="ctr">
              <a:spcBef>
                <a:spcPct val="0"/>
              </a:spcBef>
            </a:pPr>
            <a:r>
              <a:rPr lang="cs-CZ" sz="1400" dirty="0">
                <a:ln w="3175">
                  <a:noFill/>
                </a:ln>
                <a:latin typeface="Trebuchet MS" panose="020B0603020202020204" pitchFamily="34" charset="0"/>
                <a:ea typeface="+mj-ea"/>
                <a:cs typeface="Arial" pitchFamily="34" charset="0"/>
              </a:rPr>
              <a:t>29</a:t>
            </a:r>
          </a:p>
        </p:txBody>
      </p:sp>
    </p:spTree>
    <p:extLst>
      <p:ext uri="{BB962C8B-B14F-4D97-AF65-F5344CB8AC3E}">
        <p14:creationId xmlns:p14="http://schemas.microsoft.com/office/powerpoint/2010/main" val="3833674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90827" y="1088832"/>
            <a:ext cx="7851716" cy="5299442"/>
          </a:xfrm>
          <a:prstGeom prst="rect">
            <a:avLst/>
          </a:prstGeom>
          <a:noFill/>
        </p:spPr>
        <p:txBody>
          <a:bodyPr wrap="square" rIns="360000" numCol="1" spcCol="360000" rtlCol="0" anchor="t">
            <a:noAutofit/>
          </a:bodyPr>
          <a:lstStyle/>
          <a:p>
            <a:pPr>
              <a:lnSpc>
                <a:spcPct val="150000"/>
              </a:lnSpc>
            </a:pPr>
            <a:endParaRPr lang="cs-CZ" dirty="0"/>
          </a:p>
        </p:txBody>
      </p:sp>
      <p:cxnSp>
        <p:nvCxnSpPr>
          <p:cNvPr id="10" name="Straight Connector 9"/>
          <p:cNvCxnSpPr/>
          <p:nvPr/>
        </p:nvCxnSpPr>
        <p:spPr>
          <a:xfrm>
            <a:off x="666117" y="901082"/>
            <a:ext cx="9361168" cy="0"/>
          </a:xfrm>
          <a:prstGeom prst="line">
            <a:avLst/>
          </a:prstGeom>
          <a:ln>
            <a:solidFill>
              <a:schemeClr val="bg1">
                <a:alpha val="50000"/>
              </a:schemeClr>
            </a:solidFill>
            <a:prstDash val="sysDot"/>
          </a:ln>
          <a:effectLst/>
        </p:spPr>
        <p:style>
          <a:lnRef idx="1">
            <a:schemeClr val="accent1"/>
          </a:lnRef>
          <a:fillRef idx="0">
            <a:schemeClr val="accent1"/>
          </a:fillRef>
          <a:effectRef idx="0">
            <a:schemeClr val="accent1"/>
          </a:effectRef>
          <a:fontRef idx="minor">
            <a:schemeClr val="tx1"/>
          </a:fontRef>
        </p:style>
      </p:cxnSp>
      <p:sp>
        <p:nvSpPr>
          <p:cNvPr id="23" name="Nadpis 4"/>
          <p:cNvSpPr txBox="1">
            <a:spLocks/>
          </p:cNvSpPr>
          <p:nvPr/>
        </p:nvSpPr>
        <p:spPr>
          <a:xfrm>
            <a:off x="666116" y="0"/>
            <a:ext cx="9361169" cy="901082"/>
          </a:xfrm>
          <a:prstGeom prst="rect">
            <a:avLst/>
          </a:prstGeom>
          <a:gradFill>
            <a:gsLst>
              <a:gs pos="0">
                <a:srgbClr val="FFFF00"/>
              </a:gs>
              <a:gs pos="100000">
                <a:srgbClr val="FCDE04"/>
              </a:gs>
            </a:gsLst>
            <a:lin ang="0" scaled="0"/>
          </a:gradFill>
        </p:spPr>
        <p:txBody>
          <a:bodyPr vert="horz" lIns="432000" tIns="49785" rIns="99569" bIns="72000" rtlCol="0" anchor="ctr">
            <a:noAutofit/>
          </a:bodyPr>
          <a:lstStyle/>
          <a:p>
            <a:pPr>
              <a:spcBef>
                <a:spcPct val="0"/>
              </a:spcBef>
            </a:pPr>
            <a:r>
              <a:rPr lang="cs-CZ" sz="2800" b="1" dirty="0">
                <a:ln w="3175">
                  <a:noFill/>
                </a:ln>
                <a:latin typeface="Trebuchet MS" panose="020B0603020202020204" pitchFamily="34" charset="0"/>
                <a:ea typeface="+mj-ea"/>
                <a:cs typeface="Arial" pitchFamily="34" charset="0"/>
              </a:rPr>
              <a:t>PREVENCE V DOBĚ PANDEMIE</a:t>
            </a:r>
          </a:p>
        </p:txBody>
      </p:sp>
      <p:sp>
        <p:nvSpPr>
          <p:cNvPr id="16" name="Nadpis 4"/>
          <p:cNvSpPr txBox="1">
            <a:spLocks/>
          </p:cNvSpPr>
          <p:nvPr/>
        </p:nvSpPr>
        <p:spPr>
          <a:xfrm>
            <a:off x="1010244" y="7021037"/>
            <a:ext cx="9361169" cy="540226"/>
          </a:xfrm>
          <a:prstGeom prst="rect">
            <a:avLst/>
          </a:prstGeom>
          <a:noFill/>
        </p:spPr>
        <p:txBody>
          <a:bodyPr vert="horz" lIns="0" tIns="49785" rIns="99569" bIns="49785" rtlCol="0" anchor="ctr">
            <a:noAutofit/>
          </a:bodyPr>
          <a:lstStyle/>
          <a:p>
            <a:r>
              <a:rPr lang="fr-FR" sz="1600" spc="100" baseline="30000" dirty="0">
                <a:ea typeface="+mj-ea"/>
                <a:cs typeface="Arial" pitchFamily="34" charset="0"/>
              </a:rPr>
              <a:t>Prev—Centrum z.</a:t>
            </a:r>
            <a:r>
              <a:rPr lang="cs-CZ" sz="1600" spc="100" baseline="30000" dirty="0">
                <a:ea typeface="+mj-ea"/>
                <a:cs typeface="Arial" pitchFamily="34" charset="0"/>
              </a:rPr>
              <a:t>ú</a:t>
            </a:r>
            <a:r>
              <a:rPr lang="fr-FR" sz="1600" spc="100" baseline="30000" dirty="0">
                <a:ea typeface="+mj-ea"/>
                <a:cs typeface="Arial" pitchFamily="34" charset="0"/>
              </a:rPr>
              <a:t>.</a:t>
            </a:r>
            <a:r>
              <a:rPr lang="cs-CZ" sz="1600" spc="100" baseline="30000" dirty="0">
                <a:ea typeface="+mj-ea"/>
                <a:cs typeface="Arial" pitchFamily="34" charset="0"/>
              </a:rPr>
              <a:t>,</a:t>
            </a:r>
            <a:r>
              <a:rPr lang="fr-FR" sz="1600" spc="100" baseline="30000" dirty="0">
                <a:ea typeface="+mj-ea"/>
                <a:cs typeface="Arial" pitchFamily="34" charset="0"/>
              </a:rPr>
              <a:t> </a:t>
            </a:r>
            <a:r>
              <a:rPr lang="cs-CZ" sz="1600" b="1" spc="100" baseline="30000" dirty="0">
                <a:ea typeface="+mj-ea"/>
                <a:cs typeface="Arial" pitchFamily="34" charset="0"/>
              </a:rPr>
              <a:t>PROGRAMY PRIMÁRNÍ PREVENCE</a:t>
            </a:r>
            <a:r>
              <a:rPr lang="fr-FR" sz="1600" spc="100" baseline="30000" dirty="0">
                <a:ea typeface="+mj-ea"/>
                <a:cs typeface="Arial" pitchFamily="34" charset="0"/>
              </a:rPr>
              <a:t>  tel: 2</a:t>
            </a:r>
            <a:r>
              <a:rPr lang="cs-CZ" sz="1600" spc="100" baseline="30000" dirty="0">
                <a:ea typeface="+mj-ea"/>
                <a:cs typeface="Arial" pitchFamily="34" charset="0"/>
              </a:rPr>
              <a:t>42</a:t>
            </a:r>
            <a:r>
              <a:rPr lang="fr-FR" sz="1600" spc="100" baseline="30000" dirty="0">
                <a:ea typeface="+mj-ea"/>
                <a:cs typeface="Arial" pitchFamily="34" charset="0"/>
              </a:rPr>
              <a:t> </a:t>
            </a:r>
            <a:r>
              <a:rPr lang="cs-CZ" sz="1600" spc="100" baseline="30000" dirty="0">
                <a:ea typeface="+mj-ea"/>
                <a:cs typeface="Arial" pitchFamily="34" charset="0"/>
              </a:rPr>
              <a:t>498</a:t>
            </a:r>
            <a:r>
              <a:rPr lang="fr-FR" sz="1600" spc="100" baseline="30000" dirty="0">
                <a:ea typeface="+mj-ea"/>
                <a:cs typeface="Arial" pitchFamily="34" charset="0"/>
              </a:rPr>
              <a:t> </a:t>
            </a:r>
            <a:r>
              <a:rPr lang="cs-CZ" sz="1600" spc="100" baseline="30000" dirty="0">
                <a:ea typeface="+mj-ea"/>
                <a:cs typeface="Arial" pitchFamily="34" charset="0"/>
              </a:rPr>
              <a:t>335</a:t>
            </a:r>
            <a:r>
              <a:rPr lang="fr-FR" sz="1600" spc="100" baseline="30000" dirty="0">
                <a:ea typeface="+mj-ea"/>
                <a:cs typeface="Arial" pitchFamily="34" charset="0"/>
              </a:rPr>
              <a:t> / 77</a:t>
            </a:r>
            <a:r>
              <a:rPr lang="cs-CZ" sz="1600" spc="100" baseline="30000" dirty="0">
                <a:ea typeface="+mj-ea"/>
                <a:cs typeface="Arial" pitchFamily="34" charset="0"/>
              </a:rPr>
              <a:t>6</a:t>
            </a:r>
            <a:r>
              <a:rPr lang="fr-FR" sz="1600" spc="100" baseline="30000" dirty="0">
                <a:ea typeface="+mj-ea"/>
                <a:cs typeface="Arial" pitchFamily="34" charset="0"/>
              </a:rPr>
              <a:t> </a:t>
            </a:r>
            <a:r>
              <a:rPr lang="cs-CZ" sz="1600" spc="100" baseline="30000" dirty="0">
                <a:ea typeface="+mj-ea"/>
                <a:cs typeface="Arial" pitchFamily="34" charset="0"/>
              </a:rPr>
              <a:t>619</a:t>
            </a:r>
            <a:r>
              <a:rPr lang="fr-FR" sz="1600" spc="100" baseline="30000" dirty="0">
                <a:ea typeface="+mj-ea"/>
                <a:cs typeface="Arial" pitchFamily="34" charset="0"/>
              </a:rPr>
              <a:t> </a:t>
            </a:r>
            <a:r>
              <a:rPr lang="cs-CZ" sz="1600" spc="100" baseline="30000" dirty="0">
                <a:ea typeface="+mj-ea"/>
                <a:cs typeface="Arial" pitchFamily="34" charset="0"/>
              </a:rPr>
              <a:t>505</a:t>
            </a:r>
            <a:r>
              <a:rPr lang="fr-FR" sz="1600" spc="100" baseline="30000" dirty="0">
                <a:ea typeface="+mj-ea"/>
                <a:cs typeface="Arial" pitchFamily="34" charset="0"/>
              </a:rPr>
              <a:t> / email: p</a:t>
            </a:r>
            <a:r>
              <a:rPr lang="cs-CZ" sz="1600" spc="100" baseline="30000" dirty="0">
                <a:ea typeface="+mj-ea"/>
                <a:cs typeface="Arial" pitchFamily="34" charset="0"/>
              </a:rPr>
              <a:t>revence</a:t>
            </a:r>
            <a:r>
              <a:rPr lang="fr-FR" sz="1600" spc="100" baseline="30000" dirty="0">
                <a:ea typeface="+mj-ea"/>
                <a:cs typeface="Arial" pitchFamily="34" charset="0"/>
              </a:rPr>
              <a:t>@prevcentrum.cz / www.prevcentrum.cz</a:t>
            </a:r>
          </a:p>
        </p:txBody>
      </p:sp>
      <p:sp>
        <p:nvSpPr>
          <p:cNvPr id="7" name="Nadpis 4">
            <a:extLst>
              <a:ext uri="{FF2B5EF4-FFF2-40B4-BE49-F238E27FC236}">
                <a16:creationId xmlns:a16="http://schemas.microsoft.com/office/drawing/2014/main" id="{5144581E-7FC6-DE4A-8563-49621AAB71F1}"/>
              </a:ext>
            </a:extLst>
          </p:cNvPr>
          <p:cNvSpPr txBox="1">
            <a:spLocks/>
          </p:cNvSpPr>
          <p:nvPr/>
        </p:nvSpPr>
        <p:spPr>
          <a:xfrm>
            <a:off x="8937522" y="0"/>
            <a:ext cx="1089763" cy="901082"/>
          </a:xfrm>
          <a:prstGeom prst="rect">
            <a:avLst/>
          </a:prstGeom>
          <a:solidFill>
            <a:schemeClr val="bg1">
              <a:lumMod val="95000"/>
            </a:schemeClr>
          </a:solidFill>
        </p:spPr>
        <p:txBody>
          <a:bodyPr vert="horz" lIns="0" tIns="0" rIns="0" bIns="0" rtlCol="0" anchor="ctr">
            <a:noAutofit/>
          </a:bodyPr>
          <a:lstStyle/>
          <a:p>
            <a:pPr algn="ctr">
              <a:spcBef>
                <a:spcPct val="0"/>
              </a:spcBef>
            </a:pPr>
            <a:r>
              <a:rPr lang="cs-CZ" sz="1400" dirty="0">
                <a:ln w="3175">
                  <a:noFill/>
                </a:ln>
                <a:latin typeface="Trebuchet MS" panose="020B0603020202020204" pitchFamily="34" charset="0"/>
                <a:ea typeface="+mj-ea"/>
                <a:cs typeface="Arial" pitchFamily="34" charset="0"/>
              </a:rPr>
              <a:t>29</a:t>
            </a:r>
          </a:p>
        </p:txBody>
      </p:sp>
      <p:pic>
        <p:nvPicPr>
          <p:cNvPr id="2" name="Obráze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4205" y="4725584"/>
            <a:ext cx="2981971" cy="2236479"/>
          </a:xfrm>
          <a:prstGeom prst="rect">
            <a:avLst/>
          </a:prstGeom>
        </p:spPr>
      </p:pic>
      <p:pic>
        <p:nvPicPr>
          <p:cNvPr id="4" name="Obráze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116" y="3767473"/>
            <a:ext cx="2408629" cy="3194589"/>
          </a:xfrm>
          <a:prstGeom prst="rect">
            <a:avLst/>
          </a:prstGeom>
        </p:spPr>
      </p:pic>
      <p:graphicFrame>
        <p:nvGraphicFramePr>
          <p:cNvPr id="13" name="Objekt 12"/>
          <p:cNvGraphicFramePr>
            <a:graphicFrameLocks noChangeAspect="1"/>
          </p:cNvGraphicFramePr>
          <p:nvPr>
            <p:extLst>
              <p:ext uri="{D42A27DB-BD31-4B8C-83A1-F6EECF244321}">
                <p14:modId xmlns:p14="http://schemas.microsoft.com/office/powerpoint/2010/main" val="4288123496"/>
              </p:ext>
            </p:extLst>
          </p:nvPr>
        </p:nvGraphicFramePr>
        <p:xfrm>
          <a:off x="3930131" y="989292"/>
          <a:ext cx="2496045" cy="3525560"/>
        </p:xfrm>
        <a:graphic>
          <a:graphicData uri="http://schemas.openxmlformats.org/presentationml/2006/ole">
            <mc:AlternateContent xmlns:mc="http://schemas.openxmlformats.org/markup-compatibility/2006">
              <mc:Choice xmlns:v="urn:schemas-microsoft-com:vml" Requires="v">
                <p:oleObj spid="_x0000_s3111" name="Acrobat Document" r:id="rId6" imgW="5676567" imgH="8020037" progId="AcroExch.Document.DC">
                  <p:embed/>
                </p:oleObj>
              </mc:Choice>
              <mc:Fallback>
                <p:oleObj name="Acrobat Document" r:id="rId6" imgW="5676567" imgH="8020037" progId="AcroExch.Document.DC">
                  <p:embed/>
                  <p:pic>
                    <p:nvPicPr>
                      <p:cNvPr id="0" name=""/>
                      <p:cNvPicPr/>
                      <p:nvPr/>
                    </p:nvPicPr>
                    <p:blipFill>
                      <a:blip r:embed="rId7"/>
                      <a:stretch>
                        <a:fillRect/>
                      </a:stretch>
                    </p:blipFill>
                    <p:spPr>
                      <a:xfrm>
                        <a:off x="3930131" y="989292"/>
                        <a:ext cx="2496045" cy="3525560"/>
                      </a:xfrm>
                      <a:prstGeom prst="rect">
                        <a:avLst/>
                      </a:prstGeom>
                    </p:spPr>
                  </p:pic>
                </p:oleObj>
              </mc:Fallback>
            </mc:AlternateContent>
          </a:graphicData>
        </a:graphic>
      </p:graphicFrame>
      <p:graphicFrame>
        <p:nvGraphicFramePr>
          <p:cNvPr id="15" name="Objekt 14"/>
          <p:cNvGraphicFramePr>
            <a:graphicFrameLocks noChangeAspect="1"/>
          </p:cNvGraphicFramePr>
          <p:nvPr>
            <p:extLst>
              <p:ext uri="{D42A27DB-BD31-4B8C-83A1-F6EECF244321}">
                <p14:modId xmlns:p14="http://schemas.microsoft.com/office/powerpoint/2010/main" val="1132125037"/>
              </p:ext>
            </p:extLst>
          </p:nvPr>
        </p:nvGraphicFramePr>
        <p:xfrm>
          <a:off x="6589365" y="1340951"/>
          <a:ext cx="3484749" cy="4922064"/>
        </p:xfrm>
        <a:graphic>
          <a:graphicData uri="http://schemas.openxmlformats.org/presentationml/2006/ole">
            <mc:AlternateContent xmlns:mc="http://schemas.openxmlformats.org/markup-compatibility/2006">
              <mc:Choice xmlns:v="urn:schemas-microsoft-com:vml" Requires="v">
                <p:oleObj spid="_x0000_s3112" name="Acrobat Document" r:id="rId8" imgW="5676567" imgH="8020037" progId="AcroExch.Document.DC">
                  <p:embed/>
                </p:oleObj>
              </mc:Choice>
              <mc:Fallback>
                <p:oleObj name="Acrobat Document" r:id="rId8" imgW="5676567" imgH="8020037" progId="AcroExch.Document.DC">
                  <p:embed/>
                  <p:pic>
                    <p:nvPicPr>
                      <p:cNvPr id="0" name=""/>
                      <p:cNvPicPr/>
                      <p:nvPr/>
                    </p:nvPicPr>
                    <p:blipFill>
                      <a:blip r:embed="rId9"/>
                      <a:stretch>
                        <a:fillRect/>
                      </a:stretch>
                    </p:blipFill>
                    <p:spPr>
                      <a:xfrm>
                        <a:off x="6589365" y="1340951"/>
                        <a:ext cx="3484749" cy="4922064"/>
                      </a:xfrm>
                      <a:prstGeom prst="rect">
                        <a:avLst/>
                      </a:prstGeom>
                    </p:spPr>
                  </p:pic>
                </p:oleObj>
              </mc:Fallback>
            </mc:AlternateContent>
          </a:graphicData>
        </a:graphic>
      </p:graphicFrame>
      <p:pic>
        <p:nvPicPr>
          <p:cNvPr id="17" name="Obrázek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8643" y="1090999"/>
            <a:ext cx="3318299" cy="2488725"/>
          </a:xfrm>
          <a:prstGeom prst="rect">
            <a:avLst/>
          </a:prstGeom>
        </p:spPr>
      </p:pic>
    </p:spTree>
    <p:extLst>
      <p:ext uri="{BB962C8B-B14F-4D97-AF65-F5344CB8AC3E}">
        <p14:creationId xmlns:p14="http://schemas.microsoft.com/office/powerpoint/2010/main" val="18828772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90826" y="1059748"/>
            <a:ext cx="9436459" cy="5932204"/>
          </a:xfrm>
          <a:prstGeom prst="rect">
            <a:avLst/>
          </a:prstGeom>
          <a:noFill/>
        </p:spPr>
        <p:txBody>
          <a:bodyPr wrap="square" rIns="360000" numCol="1" spcCol="360000" rtlCol="0" anchor="t">
            <a:noAutofit/>
          </a:bodyPr>
          <a:lstStyle/>
          <a:p>
            <a:pPr marL="342900" indent="-342900">
              <a:buFont typeface="Arial" panose="020B0604020202020204" pitchFamily="34" charset="0"/>
              <a:buChar char="•"/>
            </a:pPr>
            <a:r>
              <a:rPr lang="cs-CZ" sz="2400" dirty="0"/>
              <a:t>Posílení péče o duševní pohodu dětí formou realizace preventivních programů.</a:t>
            </a:r>
          </a:p>
          <a:p>
            <a:pPr marL="342900" indent="-342900">
              <a:buFont typeface="Arial" panose="020B0604020202020204" pitchFamily="34" charset="0"/>
              <a:buChar char="•"/>
            </a:pPr>
            <a:endParaRPr lang="cs-CZ" sz="900" dirty="0"/>
          </a:p>
          <a:p>
            <a:pPr marL="342900" indent="-342900">
              <a:buFont typeface="Arial" panose="020B0604020202020204" pitchFamily="34" charset="0"/>
              <a:buChar char="•"/>
            </a:pPr>
            <a:r>
              <a:rPr lang="cs-CZ" sz="2400" dirty="0"/>
              <a:t>Průběžné vzdělávání lektorů prevence v různých oblastech (duševní zdraví, online závislosti aj.).</a:t>
            </a:r>
          </a:p>
          <a:p>
            <a:pPr marL="342900" indent="-342900">
              <a:buFont typeface="Arial" panose="020B0604020202020204" pitchFamily="34" charset="0"/>
              <a:buChar char="•"/>
            </a:pPr>
            <a:endParaRPr lang="cs-CZ" sz="900" dirty="0"/>
          </a:p>
          <a:p>
            <a:pPr marL="342900" indent="-342900">
              <a:buFont typeface="Arial" panose="020B0604020202020204" pitchFamily="34" charset="0"/>
              <a:buChar char="•"/>
            </a:pPr>
            <a:r>
              <a:rPr lang="cs-CZ" sz="2400" dirty="0"/>
              <a:t>Vytváření metodických materiálů pro pedagogy k různým preventivním tématům.</a:t>
            </a:r>
          </a:p>
          <a:p>
            <a:pPr marL="342900" indent="-342900">
              <a:buFont typeface="Arial" panose="020B0604020202020204" pitchFamily="34" charset="0"/>
              <a:buChar char="•"/>
            </a:pPr>
            <a:endParaRPr lang="cs-CZ" sz="900" dirty="0"/>
          </a:p>
          <a:p>
            <a:pPr marL="342900" indent="-342900">
              <a:buFont typeface="Arial" panose="020B0604020202020204" pitchFamily="34" charset="0"/>
              <a:buChar char="•"/>
            </a:pPr>
            <a:r>
              <a:rPr lang="cs-CZ" sz="2400" dirty="0"/>
              <a:t>Adaptační programy pro 6. ročníky ZŠ.</a:t>
            </a:r>
          </a:p>
          <a:p>
            <a:pPr marL="342900" indent="-342900">
              <a:buFont typeface="Arial" panose="020B0604020202020204" pitchFamily="34" charset="0"/>
              <a:buChar char="•"/>
            </a:pPr>
            <a:endParaRPr lang="cs-CZ" sz="900" dirty="0"/>
          </a:p>
          <a:p>
            <a:pPr marL="342900" indent="-342900">
              <a:buFont typeface="Arial" panose="020B0604020202020204" pitchFamily="34" charset="0"/>
              <a:buChar char="•"/>
            </a:pPr>
            <a:r>
              <a:rPr lang="cs-CZ" sz="2400" dirty="0"/>
              <a:t>Specifické skupiny žáků (žáci s mentální retardací, žáci se zdravotními omezeními)</a:t>
            </a:r>
          </a:p>
          <a:p>
            <a:pPr marL="342900" indent="-342900">
              <a:buFont typeface="Arial" panose="020B0604020202020204" pitchFamily="34" charset="0"/>
              <a:buChar char="•"/>
            </a:pPr>
            <a:endParaRPr lang="cs-CZ" sz="900" dirty="0"/>
          </a:p>
          <a:p>
            <a:pPr marL="342900" indent="-342900">
              <a:buFont typeface="Arial" panose="020B0604020202020204" pitchFamily="34" charset="0"/>
              <a:buChar char="•"/>
            </a:pPr>
            <a:r>
              <a:rPr lang="cs-CZ" sz="2400" dirty="0"/>
              <a:t>Malotřídní kolektivy (propojení ročníků)</a:t>
            </a:r>
          </a:p>
          <a:p>
            <a:pPr marL="342900" indent="-342900">
              <a:buFont typeface="Arial" panose="020B0604020202020204" pitchFamily="34" charset="0"/>
              <a:buChar char="•"/>
            </a:pPr>
            <a:endParaRPr lang="cs-CZ" sz="900" dirty="0"/>
          </a:p>
          <a:p>
            <a:pPr marL="342900" indent="-342900">
              <a:buFont typeface="Arial" panose="020B0604020202020204" pitchFamily="34" charset="0"/>
              <a:buChar char="•"/>
            </a:pPr>
            <a:r>
              <a:rPr lang="cs-CZ" sz="2400" dirty="0"/>
              <a:t>Péče o třídní kolektivy v rámci SPP (v kontextu dlouhé absence ve školách v důsledku pandemických opatření</a:t>
            </a:r>
            <a:r>
              <a:rPr lang="cs-CZ" sz="2400" dirty="0" smtClean="0"/>
              <a:t>).</a:t>
            </a:r>
          </a:p>
          <a:p>
            <a:endParaRPr lang="cs-CZ" sz="900" dirty="0" smtClean="0"/>
          </a:p>
          <a:p>
            <a:pPr marL="342900" indent="-342900">
              <a:buFont typeface="Arial" panose="020B0604020202020204" pitchFamily="34" charset="0"/>
              <a:buChar char="•"/>
            </a:pPr>
            <a:r>
              <a:rPr lang="cs-CZ" sz="2400" dirty="0" smtClean="0"/>
              <a:t>Obnovení služby indikované primární prevence.</a:t>
            </a:r>
          </a:p>
          <a:p>
            <a:pPr marL="342900" indent="-342900">
              <a:buFont typeface="Arial" panose="020B0604020202020204" pitchFamily="34" charset="0"/>
              <a:buChar char="•"/>
            </a:pPr>
            <a:endParaRPr lang="cs-CZ" sz="2400" dirty="0"/>
          </a:p>
          <a:p>
            <a:pPr marL="342900" indent="-342900">
              <a:buFont typeface="Arial" panose="020B0604020202020204" pitchFamily="34" charset="0"/>
              <a:buChar char="•"/>
            </a:pPr>
            <a:endParaRPr lang="cs-CZ" sz="2800" dirty="0"/>
          </a:p>
          <a:p>
            <a:pPr marL="342900" indent="-342900">
              <a:buFont typeface="Arial" panose="020B0604020202020204" pitchFamily="34" charset="0"/>
              <a:buChar char="•"/>
            </a:pPr>
            <a:endParaRPr lang="cs-CZ" dirty="0"/>
          </a:p>
        </p:txBody>
      </p:sp>
      <p:cxnSp>
        <p:nvCxnSpPr>
          <p:cNvPr id="10" name="Straight Connector 9"/>
          <p:cNvCxnSpPr/>
          <p:nvPr/>
        </p:nvCxnSpPr>
        <p:spPr>
          <a:xfrm>
            <a:off x="666117" y="901082"/>
            <a:ext cx="9361168" cy="0"/>
          </a:xfrm>
          <a:prstGeom prst="line">
            <a:avLst/>
          </a:prstGeom>
          <a:ln>
            <a:solidFill>
              <a:schemeClr val="bg1">
                <a:alpha val="50000"/>
              </a:schemeClr>
            </a:solidFill>
            <a:prstDash val="sysDot"/>
          </a:ln>
          <a:effectLst/>
        </p:spPr>
        <p:style>
          <a:lnRef idx="1">
            <a:schemeClr val="accent1"/>
          </a:lnRef>
          <a:fillRef idx="0">
            <a:schemeClr val="accent1"/>
          </a:fillRef>
          <a:effectRef idx="0">
            <a:schemeClr val="accent1"/>
          </a:effectRef>
          <a:fontRef idx="minor">
            <a:schemeClr val="tx1"/>
          </a:fontRef>
        </p:style>
      </p:cxnSp>
      <p:sp>
        <p:nvSpPr>
          <p:cNvPr id="23" name="Nadpis 4"/>
          <p:cNvSpPr txBox="1">
            <a:spLocks/>
          </p:cNvSpPr>
          <p:nvPr/>
        </p:nvSpPr>
        <p:spPr>
          <a:xfrm>
            <a:off x="666116" y="0"/>
            <a:ext cx="9361169" cy="901082"/>
          </a:xfrm>
          <a:prstGeom prst="rect">
            <a:avLst/>
          </a:prstGeom>
          <a:gradFill>
            <a:gsLst>
              <a:gs pos="0">
                <a:srgbClr val="FFFF00"/>
              </a:gs>
              <a:gs pos="100000">
                <a:srgbClr val="FCDE04"/>
              </a:gs>
            </a:gsLst>
            <a:lin ang="0" scaled="0"/>
          </a:gradFill>
        </p:spPr>
        <p:txBody>
          <a:bodyPr vert="horz" lIns="432000" tIns="49785" rIns="99569" bIns="72000" rtlCol="0" anchor="ctr">
            <a:noAutofit/>
          </a:bodyPr>
          <a:lstStyle/>
          <a:p>
            <a:pPr>
              <a:spcBef>
                <a:spcPct val="0"/>
              </a:spcBef>
            </a:pPr>
            <a:r>
              <a:rPr lang="cs-CZ" sz="2800" b="1" dirty="0">
                <a:ln w="3175">
                  <a:noFill/>
                </a:ln>
                <a:latin typeface="Trebuchet MS" panose="020B0603020202020204" pitchFamily="34" charset="0"/>
                <a:ea typeface="+mj-ea"/>
                <a:cs typeface="Arial" pitchFamily="34" charset="0"/>
              </a:rPr>
              <a:t>VÝZVY DO BUDOUCNA</a:t>
            </a:r>
          </a:p>
        </p:txBody>
      </p:sp>
      <p:sp>
        <p:nvSpPr>
          <p:cNvPr id="15" name="Nadpis 4"/>
          <p:cNvSpPr txBox="1">
            <a:spLocks/>
          </p:cNvSpPr>
          <p:nvPr/>
        </p:nvSpPr>
        <p:spPr>
          <a:xfrm>
            <a:off x="8937522" y="0"/>
            <a:ext cx="1089763" cy="901082"/>
          </a:xfrm>
          <a:prstGeom prst="rect">
            <a:avLst/>
          </a:prstGeom>
          <a:solidFill>
            <a:schemeClr val="bg1">
              <a:lumMod val="95000"/>
            </a:schemeClr>
          </a:solidFill>
        </p:spPr>
        <p:txBody>
          <a:bodyPr vert="horz" lIns="0" tIns="0" rIns="0" bIns="0" rtlCol="0" anchor="ctr">
            <a:noAutofit/>
          </a:bodyPr>
          <a:lstStyle/>
          <a:p>
            <a:pPr algn="ctr">
              <a:spcBef>
                <a:spcPct val="0"/>
              </a:spcBef>
            </a:pPr>
            <a:r>
              <a:rPr lang="cs-CZ" sz="1400" dirty="0">
                <a:ln w="3175">
                  <a:noFill/>
                </a:ln>
                <a:latin typeface="Trebuchet MS" panose="020B0603020202020204" pitchFamily="34" charset="0"/>
                <a:ea typeface="+mj-ea"/>
                <a:cs typeface="Arial" pitchFamily="34" charset="0"/>
              </a:rPr>
              <a:t>31</a:t>
            </a:r>
          </a:p>
        </p:txBody>
      </p:sp>
      <p:sp>
        <p:nvSpPr>
          <p:cNvPr id="16" name="Nadpis 4"/>
          <p:cNvSpPr txBox="1">
            <a:spLocks/>
          </p:cNvSpPr>
          <p:nvPr/>
        </p:nvSpPr>
        <p:spPr>
          <a:xfrm>
            <a:off x="1010244" y="7021037"/>
            <a:ext cx="9361169" cy="540226"/>
          </a:xfrm>
          <a:prstGeom prst="rect">
            <a:avLst/>
          </a:prstGeom>
          <a:noFill/>
        </p:spPr>
        <p:txBody>
          <a:bodyPr vert="horz" lIns="0" tIns="49785" rIns="99569" bIns="49785" rtlCol="0" anchor="ctr">
            <a:noAutofit/>
          </a:bodyPr>
          <a:lstStyle/>
          <a:p>
            <a:r>
              <a:rPr lang="fr-FR" sz="1600" spc="100" baseline="30000" dirty="0">
                <a:ea typeface="+mj-ea"/>
                <a:cs typeface="Arial" pitchFamily="34" charset="0"/>
              </a:rPr>
              <a:t>Prev—Centrum z.</a:t>
            </a:r>
            <a:r>
              <a:rPr lang="cs-CZ" sz="1600" spc="100" baseline="30000" dirty="0">
                <a:ea typeface="+mj-ea"/>
                <a:cs typeface="Arial" pitchFamily="34" charset="0"/>
              </a:rPr>
              <a:t>ú</a:t>
            </a:r>
            <a:r>
              <a:rPr lang="fr-FR" sz="1600" spc="100" baseline="30000" dirty="0">
                <a:ea typeface="+mj-ea"/>
                <a:cs typeface="Arial" pitchFamily="34" charset="0"/>
              </a:rPr>
              <a:t>.</a:t>
            </a:r>
            <a:r>
              <a:rPr lang="cs-CZ" sz="1600" spc="100" baseline="30000" dirty="0">
                <a:ea typeface="+mj-ea"/>
                <a:cs typeface="Arial" pitchFamily="34" charset="0"/>
              </a:rPr>
              <a:t>,</a:t>
            </a:r>
            <a:r>
              <a:rPr lang="fr-FR" sz="1600" spc="100" baseline="30000" dirty="0">
                <a:ea typeface="+mj-ea"/>
                <a:cs typeface="Arial" pitchFamily="34" charset="0"/>
              </a:rPr>
              <a:t> </a:t>
            </a:r>
            <a:r>
              <a:rPr lang="cs-CZ" sz="1600" b="1" spc="100" baseline="30000" dirty="0">
                <a:ea typeface="+mj-ea"/>
                <a:cs typeface="Arial" pitchFamily="34" charset="0"/>
              </a:rPr>
              <a:t>PROGRAMY PRIMÁRNÍ PREVENCE</a:t>
            </a:r>
            <a:r>
              <a:rPr lang="fr-FR" sz="1600" spc="100" baseline="30000" dirty="0">
                <a:ea typeface="+mj-ea"/>
                <a:cs typeface="Arial" pitchFamily="34" charset="0"/>
              </a:rPr>
              <a:t>  tel: 2</a:t>
            </a:r>
            <a:r>
              <a:rPr lang="cs-CZ" sz="1600" spc="100" baseline="30000" dirty="0">
                <a:ea typeface="+mj-ea"/>
                <a:cs typeface="Arial" pitchFamily="34" charset="0"/>
              </a:rPr>
              <a:t>42</a:t>
            </a:r>
            <a:r>
              <a:rPr lang="fr-FR" sz="1600" spc="100" baseline="30000" dirty="0">
                <a:ea typeface="+mj-ea"/>
                <a:cs typeface="Arial" pitchFamily="34" charset="0"/>
              </a:rPr>
              <a:t> </a:t>
            </a:r>
            <a:r>
              <a:rPr lang="cs-CZ" sz="1600" spc="100" baseline="30000" dirty="0">
                <a:ea typeface="+mj-ea"/>
                <a:cs typeface="Arial" pitchFamily="34" charset="0"/>
              </a:rPr>
              <a:t>498</a:t>
            </a:r>
            <a:r>
              <a:rPr lang="fr-FR" sz="1600" spc="100" baseline="30000" dirty="0">
                <a:ea typeface="+mj-ea"/>
                <a:cs typeface="Arial" pitchFamily="34" charset="0"/>
              </a:rPr>
              <a:t> </a:t>
            </a:r>
            <a:r>
              <a:rPr lang="cs-CZ" sz="1600" spc="100" baseline="30000" dirty="0">
                <a:ea typeface="+mj-ea"/>
                <a:cs typeface="Arial" pitchFamily="34" charset="0"/>
              </a:rPr>
              <a:t>335</a:t>
            </a:r>
            <a:r>
              <a:rPr lang="fr-FR" sz="1600" spc="100" baseline="30000" dirty="0">
                <a:ea typeface="+mj-ea"/>
                <a:cs typeface="Arial" pitchFamily="34" charset="0"/>
              </a:rPr>
              <a:t> / 77</a:t>
            </a:r>
            <a:r>
              <a:rPr lang="cs-CZ" sz="1600" spc="100" baseline="30000" dirty="0">
                <a:ea typeface="+mj-ea"/>
                <a:cs typeface="Arial" pitchFamily="34" charset="0"/>
              </a:rPr>
              <a:t>6</a:t>
            </a:r>
            <a:r>
              <a:rPr lang="fr-FR" sz="1600" spc="100" baseline="30000" dirty="0">
                <a:ea typeface="+mj-ea"/>
                <a:cs typeface="Arial" pitchFamily="34" charset="0"/>
              </a:rPr>
              <a:t> </a:t>
            </a:r>
            <a:r>
              <a:rPr lang="cs-CZ" sz="1600" spc="100" baseline="30000" dirty="0">
                <a:ea typeface="+mj-ea"/>
                <a:cs typeface="Arial" pitchFamily="34" charset="0"/>
              </a:rPr>
              <a:t>619</a:t>
            </a:r>
            <a:r>
              <a:rPr lang="fr-FR" sz="1600" spc="100" baseline="30000" dirty="0">
                <a:ea typeface="+mj-ea"/>
                <a:cs typeface="Arial" pitchFamily="34" charset="0"/>
              </a:rPr>
              <a:t> </a:t>
            </a:r>
            <a:r>
              <a:rPr lang="cs-CZ" sz="1600" spc="100" baseline="30000" dirty="0">
                <a:ea typeface="+mj-ea"/>
                <a:cs typeface="Arial" pitchFamily="34" charset="0"/>
              </a:rPr>
              <a:t>505</a:t>
            </a:r>
            <a:r>
              <a:rPr lang="fr-FR" sz="1600" spc="100" baseline="30000" dirty="0">
                <a:ea typeface="+mj-ea"/>
                <a:cs typeface="Arial" pitchFamily="34" charset="0"/>
              </a:rPr>
              <a:t> / email: p</a:t>
            </a:r>
            <a:r>
              <a:rPr lang="cs-CZ" sz="1600" spc="100" baseline="30000" dirty="0">
                <a:ea typeface="+mj-ea"/>
                <a:cs typeface="Arial" pitchFamily="34" charset="0"/>
              </a:rPr>
              <a:t>revence</a:t>
            </a:r>
            <a:r>
              <a:rPr lang="fr-FR" sz="1600" spc="100" baseline="30000" dirty="0">
                <a:ea typeface="+mj-ea"/>
                <a:cs typeface="Arial" pitchFamily="34" charset="0"/>
              </a:rPr>
              <a:t>@prevcentrum.cz / www.prevcentrum.cz</a:t>
            </a:r>
          </a:p>
        </p:txBody>
      </p:sp>
    </p:spTree>
    <p:extLst>
      <p:ext uri="{BB962C8B-B14F-4D97-AF65-F5344CB8AC3E}">
        <p14:creationId xmlns:p14="http://schemas.microsoft.com/office/powerpoint/2010/main" val="3618595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23" y="0"/>
            <a:ext cx="10691790" cy="7559358"/>
            <a:chOff x="0" y="0"/>
            <a:chExt cx="10694035" cy="7560945"/>
          </a:xfrm>
        </p:grpSpPr>
        <p:sp>
          <p:nvSpPr>
            <p:cNvPr id="3" name="object 3"/>
            <p:cNvSpPr/>
            <p:nvPr/>
          </p:nvSpPr>
          <p:spPr>
            <a:xfrm>
              <a:off x="0" y="0"/>
              <a:ext cx="10693908" cy="7560564"/>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6243828" y="0"/>
              <a:ext cx="4450079" cy="7560561"/>
            </a:xfrm>
            <a:prstGeom prst="rect">
              <a:avLst/>
            </a:prstGeom>
            <a:blipFill>
              <a:blip r:embed="rId4" cstate="print"/>
              <a:stretch>
                <a:fillRect/>
              </a:stretch>
            </a:blipFill>
          </p:spPr>
          <p:txBody>
            <a:bodyPr wrap="square" lIns="0" tIns="0" rIns="0" bIns="0" rtlCol="0"/>
            <a:lstStyle/>
            <a:p>
              <a:endParaRPr dirty="0"/>
            </a:p>
          </p:txBody>
        </p:sp>
      </p:grpSp>
      <p:sp>
        <p:nvSpPr>
          <p:cNvPr id="5" name="object 5"/>
          <p:cNvSpPr txBox="1">
            <a:spLocks noGrp="1"/>
          </p:cNvSpPr>
          <p:nvPr>
            <p:ph type="title"/>
          </p:nvPr>
        </p:nvSpPr>
        <p:spPr>
          <a:xfrm>
            <a:off x="1098273" y="2996463"/>
            <a:ext cx="4289653" cy="1490148"/>
          </a:xfrm>
          <a:prstGeom prst="rect">
            <a:avLst/>
          </a:prstGeom>
        </p:spPr>
        <p:txBody>
          <a:bodyPr vert="horz" wrap="square" lIns="0" tIns="12697" rIns="0" bIns="0" rtlCol="0" anchor="ctr">
            <a:spAutoFit/>
          </a:bodyPr>
          <a:lstStyle/>
          <a:p>
            <a:pPr marL="12697" algn="l">
              <a:spcBef>
                <a:spcPts val="100"/>
              </a:spcBef>
            </a:pPr>
            <a:r>
              <a:rPr lang="cs-CZ" spc="-15" dirty="0">
                <a:latin typeface="Calibri"/>
                <a:cs typeface="Calibri"/>
              </a:rPr>
              <a:t>HISTORICKÉ MILNÍKY</a:t>
            </a:r>
            <a:endParaRPr dirty="0">
              <a:latin typeface="Calibri"/>
              <a:cs typeface="Calibri"/>
            </a:endParaRPr>
          </a:p>
        </p:txBody>
      </p:sp>
      <p:sp>
        <p:nvSpPr>
          <p:cNvPr id="6" name="object 6"/>
          <p:cNvSpPr txBox="1"/>
          <p:nvPr/>
        </p:nvSpPr>
        <p:spPr>
          <a:xfrm>
            <a:off x="998625" y="6676563"/>
            <a:ext cx="4594530" cy="337841"/>
          </a:xfrm>
          <a:prstGeom prst="rect">
            <a:avLst/>
          </a:prstGeom>
        </p:spPr>
        <p:txBody>
          <a:bodyPr vert="horz" wrap="square" lIns="0" tIns="14601" rIns="0" bIns="0" rtlCol="0">
            <a:spAutoFit/>
          </a:bodyPr>
          <a:lstStyle/>
          <a:p>
            <a:pPr marL="12697">
              <a:spcBef>
                <a:spcPts val="114"/>
              </a:spcBef>
            </a:pPr>
            <a:r>
              <a:rPr sz="1050" spc="65" dirty="0">
                <a:latin typeface="Calibri"/>
                <a:cs typeface="Calibri"/>
              </a:rPr>
              <a:t>Prev—Centrum </a:t>
            </a:r>
            <a:r>
              <a:rPr sz="1050" spc="60" dirty="0">
                <a:latin typeface="Calibri"/>
                <a:cs typeface="Calibri"/>
              </a:rPr>
              <a:t>z.ú., </a:t>
            </a:r>
            <a:r>
              <a:rPr sz="1050" b="1" spc="65" dirty="0">
                <a:latin typeface="Calibri"/>
                <a:cs typeface="Calibri"/>
              </a:rPr>
              <a:t>PROGRAMY PRIMÁRNÍ PREVENCE </a:t>
            </a:r>
            <a:r>
              <a:rPr sz="1050" spc="50" dirty="0">
                <a:latin typeface="Calibri"/>
                <a:cs typeface="Calibri"/>
              </a:rPr>
              <a:t>tel: </a:t>
            </a:r>
            <a:r>
              <a:rPr sz="1050" spc="55" dirty="0">
                <a:latin typeface="Calibri"/>
                <a:cs typeface="Calibri"/>
              </a:rPr>
              <a:t>242 498</a:t>
            </a:r>
            <a:r>
              <a:rPr sz="1050" spc="204" dirty="0">
                <a:latin typeface="Calibri"/>
                <a:cs typeface="Calibri"/>
              </a:rPr>
              <a:t> </a:t>
            </a:r>
            <a:r>
              <a:rPr sz="1050" spc="75" dirty="0">
                <a:latin typeface="Calibri"/>
                <a:cs typeface="Calibri"/>
              </a:rPr>
              <a:t>335</a:t>
            </a:r>
            <a:endParaRPr sz="1050" dirty="0">
              <a:latin typeface="Calibri"/>
              <a:cs typeface="Calibri"/>
            </a:endParaRPr>
          </a:p>
          <a:p>
            <a:pPr marL="12697">
              <a:spcBef>
                <a:spcPts val="25"/>
              </a:spcBef>
            </a:pPr>
            <a:r>
              <a:rPr sz="1050" spc="5" dirty="0">
                <a:latin typeface="Calibri"/>
                <a:cs typeface="Calibri"/>
              </a:rPr>
              <a:t>/ </a:t>
            </a:r>
            <a:r>
              <a:rPr sz="1050" spc="55" dirty="0">
                <a:latin typeface="Calibri"/>
                <a:cs typeface="Calibri"/>
              </a:rPr>
              <a:t>776 619 505 </a:t>
            </a:r>
            <a:r>
              <a:rPr sz="1050" spc="5" dirty="0">
                <a:latin typeface="Calibri"/>
                <a:cs typeface="Calibri"/>
              </a:rPr>
              <a:t>/ </a:t>
            </a:r>
            <a:r>
              <a:rPr sz="1050" spc="60" dirty="0">
                <a:latin typeface="Calibri"/>
                <a:cs typeface="Calibri"/>
              </a:rPr>
              <a:t>email: </a:t>
            </a:r>
            <a:r>
              <a:rPr sz="1050" spc="65" dirty="0">
                <a:latin typeface="Calibri"/>
                <a:cs typeface="Calibri"/>
                <a:hlinkClick r:id="rId5"/>
              </a:rPr>
              <a:t>prevence@prevcentrum.cz </a:t>
            </a:r>
            <a:r>
              <a:rPr sz="1050" spc="5" dirty="0">
                <a:latin typeface="Calibri"/>
                <a:cs typeface="Calibri"/>
              </a:rPr>
              <a:t>/</a:t>
            </a:r>
            <a:r>
              <a:rPr sz="1050" spc="155" dirty="0">
                <a:latin typeface="Calibri"/>
                <a:cs typeface="Calibri"/>
              </a:rPr>
              <a:t> </a:t>
            </a:r>
            <a:r>
              <a:rPr sz="1050" spc="65" dirty="0">
                <a:latin typeface="Calibri"/>
                <a:cs typeface="Calibri"/>
                <a:hlinkClick r:id="rId6"/>
              </a:rPr>
              <a:t>www.prevcentrum.cz</a:t>
            </a:r>
            <a:endParaRPr sz="1050" dirty="0">
              <a:latin typeface="Calibri"/>
              <a:cs typeface="Calibri"/>
            </a:endParaRPr>
          </a:p>
        </p:txBody>
      </p:sp>
      <p:sp>
        <p:nvSpPr>
          <p:cNvPr id="7" name="object 7"/>
          <p:cNvSpPr/>
          <p:nvPr/>
        </p:nvSpPr>
        <p:spPr>
          <a:xfrm>
            <a:off x="6051655" y="3473991"/>
            <a:ext cx="2792906" cy="612519"/>
          </a:xfrm>
          <a:prstGeom prst="rect">
            <a:avLst/>
          </a:prstGeom>
          <a:blipFill>
            <a:blip r:embed="rId7"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40336297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23" y="0"/>
            <a:ext cx="10691790" cy="7559358"/>
            <a:chOff x="0" y="0"/>
            <a:chExt cx="10694035" cy="7560945"/>
          </a:xfrm>
        </p:grpSpPr>
        <p:sp>
          <p:nvSpPr>
            <p:cNvPr id="3" name="object 3"/>
            <p:cNvSpPr/>
            <p:nvPr/>
          </p:nvSpPr>
          <p:spPr>
            <a:xfrm>
              <a:off x="0" y="0"/>
              <a:ext cx="10693908" cy="7560564"/>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6243828" y="0"/>
              <a:ext cx="4450079" cy="7560561"/>
            </a:xfrm>
            <a:prstGeom prst="rect">
              <a:avLst/>
            </a:prstGeom>
            <a:blipFill>
              <a:blip r:embed="rId4" cstate="print"/>
              <a:stretch>
                <a:fillRect/>
              </a:stretch>
            </a:blipFill>
          </p:spPr>
          <p:txBody>
            <a:bodyPr wrap="square" lIns="0" tIns="0" rIns="0" bIns="0" rtlCol="0"/>
            <a:lstStyle/>
            <a:p>
              <a:endParaRPr dirty="0"/>
            </a:p>
          </p:txBody>
        </p:sp>
      </p:grpSp>
      <p:sp>
        <p:nvSpPr>
          <p:cNvPr id="5" name="object 5"/>
          <p:cNvSpPr txBox="1">
            <a:spLocks noGrp="1"/>
          </p:cNvSpPr>
          <p:nvPr>
            <p:ph type="title"/>
          </p:nvPr>
        </p:nvSpPr>
        <p:spPr>
          <a:xfrm>
            <a:off x="1098273" y="3458190"/>
            <a:ext cx="4289653" cy="566691"/>
          </a:xfrm>
          <a:prstGeom prst="rect">
            <a:avLst/>
          </a:prstGeom>
        </p:spPr>
        <p:txBody>
          <a:bodyPr vert="horz" wrap="square" lIns="0" tIns="12697" rIns="0" bIns="0" rtlCol="0" anchor="ctr">
            <a:spAutoFit/>
          </a:bodyPr>
          <a:lstStyle/>
          <a:p>
            <a:pPr marL="12697">
              <a:spcBef>
                <a:spcPts val="100"/>
              </a:spcBef>
            </a:pPr>
            <a:r>
              <a:rPr lang="cs-CZ" sz="3599" spc="-15" dirty="0">
                <a:latin typeface="Calibri"/>
                <a:cs typeface="Calibri"/>
              </a:rPr>
              <a:t>DĚKUJI </a:t>
            </a:r>
            <a:r>
              <a:rPr lang="cs-CZ" sz="3599" spc="-30" dirty="0">
                <a:latin typeface="Calibri"/>
                <a:cs typeface="Calibri"/>
              </a:rPr>
              <a:t>ZA</a:t>
            </a:r>
            <a:r>
              <a:rPr lang="cs-CZ" sz="3599" spc="-45" dirty="0">
                <a:latin typeface="Calibri"/>
                <a:cs typeface="Calibri"/>
              </a:rPr>
              <a:t> </a:t>
            </a:r>
            <a:r>
              <a:rPr lang="cs-CZ" sz="3599" spc="-25" dirty="0">
                <a:latin typeface="Calibri"/>
                <a:cs typeface="Calibri"/>
              </a:rPr>
              <a:t>POZORNOST</a:t>
            </a:r>
            <a:endParaRPr lang="cs-CZ" sz="3599" dirty="0">
              <a:latin typeface="Calibri"/>
              <a:cs typeface="Calibri"/>
            </a:endParaRPr>
          </a:p>
        </p:txBody>
      </p:sp>
      <p:sp>
        <p:nvSpPr>
          <p:cNvPr id="6" name="object 6"/>
          <p:cNvSpPr txBox="1"/>
          <p:nvPr/>
        </p:nvSpPr>
        <p:spPr>
          <a:xfrm>
            <a:off x="998625" y="6676563"/>
            <a:ext cx="4594530" cy="337841"/>
          </a:xfrm>
          <a:prstGeom prst="rect">
            <a:avLst/>
          </a:prstGeom>
        </p:spPr>
        <p:txBody>
          <a:bodyPr vert="horz" wrap="square" lIns="0" tIns="14601" rIns="0" bIns="0" rtlCol="0">
            <a:spAutoFit/>
          </a:bodyPr>
          <a:lstStyle/>
          <a:p>
            <a:pPr marL="12697">
              <a:spcBef>
                <a:spcPts val="114"/>
              </a:spcBef>
            </a:pPr>
            <a:r>
              <a:rPr sz="1050" spc="65" dirty="0">
                <a:latin typeface="Calibri"/>
                <a:cs typeface="Calibri"/>
              </a:rPr>
              <a:t>Prev—Centrum </a:t>
            </a:r>
            <a:r>
              <a:rPr sz="1050" spc="60" dirty="0">
                <a:latin typeface="Calibri"/>
                <a:cs typeface="Calibri"/>
              </a:rPr>
              <a:t>z.ú., </a:t>
            </a:r>
            <a:r>
              <a:rPr sz="1050" b="1" spc="65" dirty="0">
                <a:latin typeface="Calibri"/>
                <a:cs typeface="Calibri"/>
              </a:rPr>
              <a:t>PROGRAMY PRIMÁRNÍ PREVENCE </a:t>
            </a:r>
            <a:r>
              <a:rPr sz="1050" spc="50" dirty="0">
                <a:latin typeface="Calibri"/>
                <a:cs typeface="Calibri"/>
              </a:rPr>
              <a:t>tel: </a:t>
            </a:r>
            <a:r>
              <a:rPr sz="1050" spc="55" dirty="0">
                <a:latin typeface="Calibri"/>
                <a:cs typeface="Calibri"/>
              </a:rPr>
              <a:t>242 498</a:t>
            </a:r>
            <a:r>
              <a:rPr sz="1050" spc="204" dirty="0">
                <a:latin typeface="Calibri"/>
                <a:cs typeface="Calibri"/>
              </a:rPr>
              <a:t> </a:t>
            </a:r>
            <a:r>
              <a:rPr sz="1050" spc="75" dirty="0">
                <a:latin typeface="Calibri"/>
                <a:cs typeface="Calibri"/>
              </a:rPr>
              <a:t>335</a:t>
            </a:r>
            <a:endParaRPr sz="1050" dirty="0">
              <a:latin typeface="Calibri"/>
              <a:cs typeface="Calibri"/>
            </a:endParaRPr>
          </a:p>
          <a:p>
            <a:pPr marL="12697">
              <a:spcBef>
                <a:spcPts val="25"/>
              </a:spcBef>
            </a:pPr>
            <a:r>
              <a:rPr sz="1050" spc="5" dirty="0">
                <a:latin typeface="Calibri"/>
                <a:cs typeface="Calibri"/>
              </a:rPr>
              <a:t>/ </a:t>
            </a:r>
            <a:r>
              <a:rPr sz="1050" spc="55" dirty="0">
                <a:latin typeface="Calibri"/>
                <a:cs typeface="Calibri"/>
              </a:rPr>
              <a:t>776 619 505 </a:t>
            </a:r>
            <a:r>
              <a:rPr sz="1050" spc="5" dirty="0">
                <a:latin typeface="Calibri"/>
                <a:cs typeface="Calibri"/>
              </a:rPr>
              <a:t>/ </a:t>
            </a:r>
            <a:r>
              <a:rPr sz="1050" spc="60" dirty="0">
                <a:latin typeface="Calibri"/>
                <a:cs typeface="Calibri"/>
              </a:rPr>
              <a:t>email: </a:t>
            </a:r>
            <a:r>
              <a:rPr sz="1050" spc="65" dirty="0">
                <a:latin typeface="Calibri"/>
                <a:cs typeface="Calibri"/>
                <a:hlinkClick r:id="rId5"/>
              </a:rPr>
              <a:t>prevence@prevcentrum.cz </a:t>
            </a:r>
            <a:r>
              <a:rPr sz="1050" spc="5" dirty="0">
                <a:latin typeface="Calibri"/>
                <a:cs typeface="Calibri"/>
              </a:rPr>
              <a:t>/</a:t>
            </a:r>
            <a:r>
              <a:rPr sz="1050" spc="155" dirty="0">
                <a:latin typeface="Calibri"/>
                <a:cs typeface="Calibri"/>
              </a:rPr>
              <a:t> </a:t>
            </a:r>
            <a:r>
              <a:rPr sz="1050" spc="65" dirty="0">
                <a:latin typeface="Calibri"/>
                <a:cs typeface="Calibri"/>
                <a:hlinkClick r:id="rId6"/>
              </a:rPr>
              <a:t>www.prevcentrum.cz</a:t>
            </a:r>
            <a:endParaRPr sz="1050" dirty="0">
              <a:latin typeface="Calibri"/>
              <a:cs typeface="Calibri"/>
            </a:endParaRPr>
          </a:p>
        </p:txBody>
      </p:sp>
      <p:sp>
        <p:nvSpPr>
          <p:cNvPr id="7" name="object 7"/>
          <p:cNvSpPr/>
          <p:nvPr/>
        </p:nvSpPr>
        <p:spPr>
          <a:xfrm>
            <a:off x="6051655" y="3473991"/>
            <a:ext cx="2792906" cy="612519"/>
          </a:xfrm>
          <a:prstGeom prst="rect">
            <a:avLst/>
          </a:prstGeom>
          <a:blipFill>
            <a:blip r:embed="rId7"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884468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87769" y="994957"/>
            <a:ext cx="9794367" cy="5932204"/>
          </a:xfrm>
          <a:prstGeom prst="rect">
            <a:avLst/>
          </a:prstGeom>
          <a:noFill/>
        </p:spPr>
        <p:txBody>
          <a:bodyPr wrap="square" rIns="360000" numCol="2" spcCol="360000" rtlCol="0" anchor="t">
            <a:noAutofit/>
          </a:bodyPr>
          <a:lstStyle/>
          <a:p>
            <a:pPr marL="342900" indent="-342900">
              <a:buFont typeface="Arial" panose="020B0604020202020204" pitchFamily="34" charset="0"/>
              <a:buChar char="•"/>
            </a:pPr>
            <a:r>
              <a:rPr lang="cs-CZ" sz="1300" b="1" dirty="0"/>
              <a:t>1997: </a:t>
            </a:r>
            <a:r>
              <a:rPr lang="cs-CZ" sz="1300" dirty="0" smtClean="0"/>
              <a:t>založení občanského </a:t>
            </a:r>
            <a:r>
              <a:rPr lang="cs-CZ" sz="1300" dirty="0"/>
              <a:t>sdružení Prev-Centrum</a:t>
            </a:r>
            <a:r>
              <a:rPr lang="cs-CZ" sz="1300" dirty="0" smtClean="0"/>
              <a:t>. </a:t>
            </a:r>
          </a:p>
          <a:p>
            <a:pPr marL="342900" indent="-342900">
              <a:buFont typeface="Arial" panose="020B0604020202020204" pitchFamily="34" charset="0"/>
              <a:buChar char="•"/>
            </a:pPr>
            <a:endParaRPr lang="cs-CZ" sz="500" dirty="0" smtClean="0"/>
          </a:p>
          <a:p>
            <a:pPr marL="342900" indent="-342900">
              <a:buFont typeface="Arial" panose="020B0604020202020204" pitchFamily="34" charset="0"/>
              <a:buChar char="•"/>
            </a:pPr>
            <a:r>
              <a:rPr lang="cs-CZ" sz="1300" b="1" dirty="0" smtClean="0"/>
              <a:t>2001: </a:t>
            </a:r>
            <a:r>
              <a:rPr lang="cs-CZ" sz="1300" dirty="0" smtClean="0"/>
              <a:t>deklarování samostatného programu, tzv. Centrum primární prevence.</a:t>
            </a:r>
          </a:p>
          <a:p>
            <a:pPr marL="342900" indent="-342900">
              <a:buFont typeface="Arial" panose="020B0604020202020204" pitchFamily="34" charset="0"/>
              <a:buChar char="•"/>
            </a:pPr>
            <a:endParaRPr lang="cs-CZ" sz="500" dirty="0" smtClean="0"/>
          </a:p>
          <a:p>
            <a:pPr marL="342900" indent="-342900">
              <a:buFont typeface="Arial" panose="020B0604020202020204" pitchFamily="34" charset="0"/>
              <a:buChar char="•"/>
            </a:pPr>
            <a:r>
              <a:rPr lang="cs-CZ" sz="1300" b="1" dirty="0"/>
              <a:t>2001: </a:t>
            </a:r>
            <a:r>
              <a:rPr lang="cs-CZ" sz="1300" dirty="0"/>
              <a:t>počátek pravidelných schůzek školních metodiků prevence ze škol zřizovaných MČ Praha 6 a zahájení dlouhodobého vzdělávacího kurzu primární prevence drogových závislostí pro školní metodiky prevence</a:t>
            </a:r>
            <a:r>
              <a:rPr lang="cs-CZ" sz="1300" dirty="0" smtClean="0"/>
              <a:t>.</a:t>
            </a:r>
          </a:p>
          <a:p>
            <a:endParaRPr lang="cs-CZ" sz="500" dirty="0"/>
          </a:p>
          <a:p>
            <a:pPr marL="342900" indent="-342900">
              <a:buFont typeface="Arial" panose="020B0604020202020204" pitchFamily="34" charset="0"/>
              <a:buChar char="•"/>
            </a:pPr>
            <a:r>
              <a:rPr lang="cs-CZ" sz="1300" b="1" dirty="0" smtClean="0"/>
              <a:t>13.12.2001: </a:t>
            </a:r>
            <a:r>
              <a:rPr lang="cs-CZ" sz="1300" dirty="0"/>
              <a:t>zahájení provozu tří služeb (Centrum primární prevence, Centrum poradenství pro mládež a </a:t>
            </a:r>
            <a:r>
              <a:rPr lang="cs-CZ" sz="1300" dirty="0" smtClean="0"/>
              <a:t>rodiny, Centrum </a:t>
            </a:r>
            <a:r>
              <a:rPr lang="cs-CZ" sz="1300" dirty="0"/>
              <a:t>komunitních aktivit) v prostorech </a:t>
            </a:r>
            <a:r>
              <a:rPr lang="cs-CZ" sz="1300" dirty="0" smtClean="0"/>
              <a:t>Meziškolské ulice.</a:t>
            </a:r>
          </a:p>
          <a:p>
            <a:endParaRPr lang="cs-CZ" sz="500" b="1" dirty="0"/>
          </a:p>
          <a:p>
            <a:pPr marL="342900" indent="-342900">
              <a:buFont typeface="Arial" panose="020B0604020202020204" pitchFamily="34" charset="0"/>
              <a:buChar char="•"/>
            </a:pPr>
            <a:r>
              <a:rPr lang="cs-CZ" sz="1300" b="1" dirty="0"/>
              <a:t>2003: </a:t>
            </a:r>
            <a:r>
              <a:rPr lang="cs-CZ" sz="1300" dirty="0"/>
              <a:t>rozdělení služeb Centra primární prevence na 4 typy programů – Všeobecná primární prevence, Selektivní primární prevence, Indikovaná primární prevence, Vzdělávací aktivity.</a:t>
            </a:r>
          </a:p>
          <a:p>
            <a:pPr marL="342900" indent="-342900">
              <a:buFont typeface="Arial" panose="020B0604020202020204" pitchFamily="34" charset="0"/>
              <a:buChar char="•"/>
            </a:pPr>
            <a:endParaRPr lang="cs-CZ" sz="500" dirty="0"/>
          </a:p>
          <a:p>
            <a:pPr marL="342900" indent="-342900">
              <a:buFont typeface="Arial" panose="020B0604020202020204" pitchFamily="34" charset="0"/>
              <a:buChar char="•"/>
            </a:pPr>
            <a:r>
              <a:rPr lang="cs-CZ" sz="1300" b="1" dirty="0"/>
              <a:t>2003: </a:t>
            </a:r>
            <a:r>
              <a:rPr lang="cs-CZ" sz="1300" dirty="0"/>
              <a:t>zahájení </a:t>
            </a:r>
            <a:r>
              <a:rPr lang="cs-CZ" sz="1300" dirty="0" smtClean="0"/>
              <a:t>výzkumné longitudinální studie (2003-2007) ve spolupráci s Akademií věd ČR a za účelem zhodnocení efektivity </a:t>
            </a:r>
            <a:r>
              <a:rPr lang="cs-CZ" sz="1300" dirty="0"/>
              <a:t>a </a:t>
            </a:r>
            <a:r>
              <a:rPr lang="cs-CZ" sz="1300" dirty="0" smtClean="0"/>
              <a:t>kvality </a:t>
            </a:r>
            <a:r>
              <a:rPr lang="cs-CZ" sz="1300" dirty="0"/>
              <a:t>komunitního programu primární prevence na území MČ Praha 6 a jeho </a:t>
            </a:r>
            <a:r>
              <a:rPr lang="cs-CZ" sz="1300" dirty="0" smtClean="0"/>
              <a:t>dopadu </a:t>
            </a:r>
            <a:r>
              <a:rPr lang="cs-CZ" sz="1300" dirty="0"/>
              <a:t>na </a:t>
            </a:r>
            <a:r>
              <a:rPr lang="cs-CZ" sz="1300" dirty="0" smtClean="0"/>
              <a:t>komunitu.</a:t>
            </a:r>
            <a:endParaRPr lang="cs-CZ" sz="1300" dirty="0"/>
          </a:p>
          <a:p>
            <a:endParaRPr lang="cs-CZ" sz="500" dirty="0"/>
          </a:p>
          <a:p>
            <a:pPr marL="342900" indent="-342900">
              <a:buFont typeface="Arial" panose="020B0604020202020204" pitchFamily="34" charset="0"/>
              <a:buChar char="•"/>
            </a:pPr>
            <a:r>
              <a:rPr lang="cs-CZ" sz="1300" b="1" dirty="0" smtClean="0"/>
              <a:t>3.3</a:t>
            </a:r>
            <a:r>
              <a:rPr lang="cs-CZ" sz="1300" b="1" dirty="0"/>
              <a:t>. </a:t>
            </a:r>
            <a:r>
              <a:rPr lang="cs-CZ" sz="1300" b="1" dirty="0" smtClean="0"/>
              <a:t>2005: </a:t>
            </a:r>
            <a:r>
              <a:rPr lang="cs-CZ" sz="1300" dirty="0" smtClean="0"/>
              <a:t>slavnostní </a:t>
            </a:r>
            <a:r>
              <a:rPr lang="cs-CZ" sz="1300" dirty="0"/>
              <a:t>zahájení provozu v suterénu objektu v Meziškolské ulici.</a:t>
            </a:r>
          </a:p>
          <a:p>
            <a:pPr marL="342900" indent="-342900">
              <a:buFont typeface="Arial" panose="020B0604020202020204" pitchFamily="34" charset="0"/>
              <a:buChar char="•"/>
            </a:pPr>
            <a:endParaRPr lang="cs-CZ" sz="500" b="1" dirty="0"/>
          </a:p>
          <a:p>
            <a:pPr marL="342900" indent="-342900">
              <a:buFont typeface="Arial" panose="020B0604020202020204" pitchFamily="34" charset="0"/>
              <a:buChar char="•"/>
            </a:pPr>
            <a:r>
              <a:rPr lang="cs-CZ" sz="1300" b="1" dirty="0"/>
              <a:t>2006: </a:t>
            </a:r>
            <a:r>
              <a:rPr lang="cs-CZ" sz="1300" dirty="0"/>
              <a:t>získání akreditace MŠMT k provádění vzdělávacích programů akreditovaných pro účely zákona č. 563/2004 Sb., o pedagogických pracovnících</a:t>
            </a:r>
            <a:r>
              <a:rPr lang="cs-CZ" sz="1300" dirty="0" smtClean="0"/>
              <a:t>.</a:t>
            </a:r>
          </a:p>
          <a:p>
            <a:pPr marL="342900" indent="-342900">
              <a:buFont typeface="Arial" panose="020B0604020202020204" pitchFamily="34" charset="0"/>
              <a:buChar char="•"/>
            </a:pPr>
            <a:endParaRPr lang="cs-CZ" sz="500" dirty="0"/>
          </a:p>
          <a:p>
            <a:pPr marL="342900" indent="-342900">
              <a:buFont typeface="Arial" panose="020B0604020202020204" pitchFamily="34" charset="0"/>
              <a:buChar char="•"/>
            </a:pPr>
            <a:r>
              <a:rPr lang="cs-CZ" sz="1300" b="1" dirty="0"/>
              <a:t>2007: </a:t>
            </a:r>
            <a:r>
              <a:rPr lang="cs-CZ" sz="1300" dirty="0"/>
              <a:t>získání certifikátu odborné způsobilosti programů všeobecné, selektivní a indikované primární prevence rizikového </a:t>
            </a:r>
            <a:r>
              <a:rPr lang="cs-CZ" sz="1300" dirty="0" smtClean="0"/>
              <a:t>chování.</a:t>
            </a:r>
          </a:p>
          <a:p>
            <a:pPr marL="342900" indent="-342900">
              <a:buFont typeface="Arial" panose="020B0604020202020204" pitchFamily="34" charset="0"/>
              <a:buChar char="•"/>
            </a:pPr>
            <a:endParaRPr lang="cs-CZ" sz="500" b="1" dirty="0" smtClean="0"/>
          </a:p>
          <a:p>
            <a:pPr marL="342900" indent="-342900">
              <a:buFont typeface="Arial" panose="020B0604020202020204" pitchFamily="34" charset="0"/>
              <a:buChar char="•"/>
            </a:pPr>
            <a:endParaRPr lang="cs-CZ" sz="500" b="1" dirty="0"/>
          </a:p>
          <a:p>
            <a:pPr marL="342900" indent="-342900">
              <a:buFont typeface="Arial" panose="020B0604020202020204" pitchFamily="34" charset="0"/>
              <a:buChar char="•"/>
            </a:pPr>
            <a:endParaRPr lang="cs-CZ" sz="500" b="1" dirty="0" smtClean="0"/>
          </a:p>
          <a:p>
            <a:pPr marL="342900" indent="-342900">
              <a:buFont typeface="Arial" panose="020B0604020202020204" pitchFamily="34" charset="0"/>
              <a:buChar char="•"/>
            </a:pPr>
            <a:endParaRPr lang="cs-CZ" sz="500" b="1" dirty="0"/>
          </a:p>
          <a:p>
            <a:pPr marL="342900" indent="-342900">
              <a:buFont typeface="Arial" panose="020B0604020202020204" pitchFamily="34" charset="0"/>
              <a:buChar char="•"/>
            </a:pPr>
            <a:r>
              <a:rPr lang="cs-CZ" sz="1300" b="1" dirty="0" smtClean="0"/>
              <a:t>2009</a:t>
            </a:r>
            <a:r>
              <a:rPr lang="cs-CZ" sz="1300" b="1" dirty="0"/>
              <a:t>: </a:t>
            </a:r>
            <a:r>
              <a:rPr lang="cs-CZ" sz="1300" dirty="0"/>
              <a:t>rozdělení služeb organizace </a:t>
            </a:r>
            <a:r>
              <a:rPr lang="cs-CZ" sz="1300" dirty="0" smtClean="0"/>
              <a:t>na </a:t>
            </a:r>
            <a:r>
              <a:rPr lang="cs-CZ" sz="1300" dirty="0"/>
              <a:t>Programy primární prevence, Ambulantní léčbu a Nízkoprahové služby.</a:t>
            </a:r>
          </a:p>
          <a:p>
            <a:pPr marL="342900" indent="-342900">
              <a:buFont typeface="Arial" panose="020B0604020202020204" pitchFamily="34" charset="0"/>
              <a:buChar char="•"/>
            </a:pPr>
            <a:endParaRPr lang="cs-CZ" sz="500" b="1" dirty="0"/>
          </a:p>
          <a:p>
            <a:pPr marL="342900" indent="-342900">
              <a:buFont typeface="Arial" panose="020B0604020202020204" pitchFamily="34" charset="0"/>
              <a:buChar char="•"/>
            </a:pPr>
            <a:r>
              <a:rPr lang="cs-CZ" sz="1300" b="1" dirty="0"/>
              <a:t>2014: </a:t>
            </a:r>
            <a:r>
              <a:rPr lang="cs-CZ" sz="1300" dirty="0"/>
              <a:t>získání certifikátu odborné způsobilosti programů všeobecné a selektivní primární prevence rizikového chování.</a:t>
            </a:r>
          </a:p>
          <a:p>
            <a:pPr marL="342900" indent="-342900">
              <a:buFont typeface="Arial" panose="020B0604020202020204" pitchFamily="34" charset="0"/>
              <a:buChar char="•"/>
            </a:pPr>
            <a:endParaRPr lang="cs-CZ" sz="500" dirty="0"/>
          </a:p>
          <a:p>
            <a:pPr marL="342900" indent="-342900">
              <a:buFont typeface="Arial" panose="020B0604020202020204" pitchFamily="34" charset="0"/>
              <a:buChar char="•"/>
            </a:pPr>
            <a:r>
              <a:rPr lang="cs-CZ" sz="1300" b="1" dirty="0"/>
              <a:t>2014: </a:t>
            </a:r>
            <a:r>
              <a:rPr lang="cs-CZ" sz="1300" dirty="0"/>
              <a:t>zahájení spolupráce s Městskou částí Praha </a:t>
            </a:r>
            <a:r>
              <a:rPr lang="cs-CZ" sz="1300" dirty="0" smtClean="0"/>
              <a:t>14 v </a:t>
            </a:r>
            <a:r>
              <a:rPr lang="cs-CZ" sz="1300" dirty="0"/>
              <a:t>rámci poskytování komplexního programu primární prevence rizikového chování.</a:t>
            </a:r>
          </a:p>
          <a:p>
            <a:pPr marL="342900" indent="-342900">
              <a:buFont typeface="Arial" panose="020B0604020202020204" pitchFamily="34" charset="0"/>
              <a:buChar char="•"/>
            </a:pPr>
            <a:endParaRPr lang="cs-CZ" sz="500" dirty="0"/>
          </a:p>
          <a:p>
            <a:pPr marL="342900" indent="-342900">
              <a:buFont typeface="Arial" panose="020B0604020202020204" pitchFamily="34" charset="0"/>
              <a:buChar char="•"/>
            </a:pPr>
            <a:r>
              <a:rPr lang="cs-CZ" sz="1300" b="1" dirty="0"/>
              <a:t>2014: </a:t>
            </a:r>
            <a:r>
              <a:rPr lang="cs-CZ" sz="1300" dirty="0"/>
              <a:t>příprava </a:t>
            </a:r>
            <a:r>
              <a:rPr lang="cs-CZ" sz="1300" dirty="0" smtClean="0"/>
              <a:t>koncepce a metodiky </a:t>
            </a:r>
            <a:r>
              <a:rPr lang="cs-CZ" sz="1300" dirty="0"/>
              <a:t>všeobecné primární prevence pro 1. stupeň </a:t>
            </a:r>
            <a:r>
              <a:rPr lang="cs-CZ" sz="1300" dirty="0" smtClean="0"/>
              <a:t>ZŠ a </a:t>
            </a:r>
            <a:r>
              <a:rPr lang="cs-CZ" sz="1300" dirty="0"/>
              <a:t>proškolení pedagogů 1. stupně </a:t>
            </a:r>
            <a:r>
              <a:rPr lang="cs-CZ" sz="1300" dirty="0" smtClean="0"/>
              <a:t>ZŠ ve </a:t>
            </a:r>
            <a:r>
              <a:rPr lang="cs-CZ" sz="1300" dirty="0"/>
              <a:t>všeobecné primární </a:t>
            </a:r>
            <a:r>
              <a:rPr lang="cs-CZ" sz="1300" dirty="0" smtClean="0"/>
              <a:t>prevenci rizikového chování.</a:t>
            </a:r>
            <a:endParaRPr lang="cs-CZ" sz="1300" dirty="0"/>
          </a:p>
          <a:p>
            <a:pPr marL="342900" indent="-342900">
              <a:buFont typeface="Arial" panose="020B0604020202020204" pitchFamily="34" charset="0"/>
              <a:buChar char="•"/>
            </a:pPr>
            <a:endParaRPr lang="cs-CZ" sz="500" b="1" dirty="0"/>
          </a:p>
          <a:p>
            <a:pPr marL="342900" indent="-342900">
              <a:buFont typeface="Arial" panose="020B0604020202020204" pitchFamily="34" charset="0"/>
              <a:buChar char="•"/>
            </a:pPr>
            <a:r>
              <a:rPr lang="cs-CZ" sz="1300" b="1" dirty="0"/>
              <a:t>2015: </a:t>
            </a:r>
            <a:r>
              <a:rPr lang="cs-CZ" sz="1300" dirty="0"/>
              <a:t>získání certifikátu odborné způsobilosti v rámci </a:t>
            </a:r>
            <a:r>
              <a:rPr lang="cs-CZ" sz="1300" dirty="0" smtClean="0"/>
              <a:t>programu indikované </a:t>
            </a:r>
            <a:r>
              <a:rPr lang="cs-CZ" sz="1300" dirty="0"/>
              <a:t>primární prevence.</a:t>
            </a:r>
          </a:p>
          <a:p>
            <a:pPr marL="342900" indent="-342900">
              <a:buFont typeface="Arial" panose="020B0604020202020204" pitchFamily="34" charset="0"/>
              <a:buChar char="•"/>
            </a:pPr>
            <a:endParaRPr lang="cs-CZ" sz="500" b="1" dirty="0"/>
          </a:p>
          <a:p>
            <a:pPr marL="342900" indent="-342900">
              <a:buFont typeface="Arial" panose="020B0604020202020204" pitchFamily="34" charset="0"/>
              <a:buChar char="•"/>
            </a:pPr>
            <a:r>
              <a:rPr lang="cs-CZ" sz="1300" b="1" dirty="0"/>
              <a:t>2016: </a:t>
            </a:r>
            <a:r>
              <a:rPr lang="cs-CZ" sz="1300" dirty="0"/>
              <a:t>zahájení realizace projektu všeobecné primární prevence rizikového chování na 1. stupních </a:t>
            </a:r>
            <a:r>
              <a:rPr lang="cs-CZ" sz="1300" dirty="0" smtClean="0"/>
              <a:t>ZŠ zřizovaných </a:t>
            </a:r>
            <a:r>
              <a:rPr lang="cs-CZ" sz="1300" dirty="0"/>
              <a:t>MČ Praha 6.</a:t>
            </a:r>
          </a:p>
          <a:p>
            <a:pPr marL="342900" indent="-342900">
              <a:buFont typeface="Arial" panose="020B0604020202020204" pitchFamily="34" charset="0"/>
              <a:buChar char="•"/>
            </a:pPr>
            <a:endParaRPr lang="cs-CZ" sz="500" dirty="0"/>
          </a:p>
          <a:p>
            <a:pPr marL="342900" indent="-342900">
              <a:buFont typeface="Arial" panose="020B0604020202020204" pitchFamily="34" charset="0"/>
              <a:buChar char="•"/>
            </a:pPr>
            <a:r>
              <a:rPr lang="cs-CZ" sz="1300" b="1" dirty="0"/>
              <a:t>2016: </a:t>
            </a:r>
            <a:r>
              <a:rPr lang="cs-CZ" sz="1300" dirty="0"/>
              <a:t>zahájení pilotního projektu primární prevence hazardního hráčství na středních školách.</a:t>
            </a:r>
          </a:p>
          <a:p>
            <a:pPr marL="342900" indent="-342900">
              <a:buFont typeface="Arial" panose="020B0604020202020204" pitchFamily="34" charset="0"/>
              <a:buChar char="•"/>
            </a:pPr>
            <a:endParaRPr lang="cs-CZ" sz="500" dirty="0"/>
          </a:p>
          <a:p>
            <a:pPr marL="342900" indent="-342900">
              <a:buFont typeface="Arial" panose="020B0604020202020204" pitchFamily="34" charset="0"/>
              <a:buChar char="•"/>
            </a:pPr>
            <a:r>
              <a:rPr lang="cs-CZ" sz="1300" b="1" dirty="0"/>
              <a:t>2019: </a:t>
            </a:r>
            <a:r>
              <a:rPr lang="cs-CZ" sz="1300" dirty="0"/>
              <a:t>získání </a:t>
            </a:r>
            <a:r>
              <a:rPr lang="cs-CZ" sz="1300" dirty="0" smtClean="0"/>
              <a:t>certifikátu </a:t>
            </a:r>
            <a:r>
              <a:rPr lang="cs-CZ" sz="1300" dirty="0"/>
              <a:t>odborné způsobilosti programů všeobecné a selektivní primární prevence rizikového </a:t>
            </a:r>
            <a:r>
              <a:rPr lang="cs-CZ" sz="1300" dirty="0" smtClean="0"/>
              <a:t>chování.</a:t>
            </a:r>
            <a:endParaRPr lang="cs-CZ" sz="1300" dirty="0"/>
          </a:p>
          <a:p>
            <a:endParaRPr lang="cs-CZ" sz="500" dirty="0"/>
          </a:p>
          <a:p>
            <a:pPr marL="342900" indent="-342900">
              <a:buFont typeface="Arial" panose="020B0604020202020204" pitchFamily="34" charset="0"/>
              <a:buChar char="•"/>
            </a:pPr>
            <a:r>
              <a:rPr lang="cs-CZ" sz="1300" b="1" dirty="0"/>
              <a:t>2019: </a:t>
            </a:r>
            <a:r>
              <a:rPr lang="cs-CZ" sz="1300" dirty="0"/>
              <a:t>zahájení realizace druhého běhu programů primární prevence rizikového chování na školách zřizovaných MČ Praha 14 na období 5 let.</a:t>
            </a:r>
          </a:p>
          <a:p>
            <a:pPr marL="342900" indent="-342900">
              <a:buFont typeface="Arial" panose="020B0604020202020204" pitchFamily="34" charset="0"/>
              <a:buChar char="•"/>
            </a:pPr>
            <a:endParaRPr lang="cs-CZ" sz="500" dirty="0"/>
          </a:p>
          <a:p>
            <a:pPr marL="342900" indent="-342900">
              <a:buFont typeface="Arial" panose="020B0604020202020204" pitchFamily="34" charset="0"/>
              <a:buChar char="•"/>
            </a:pPr>
            <a:r>
              <a:rPr lang="cs-CZ" sz="1300" b="1" dirty="0"/>
              <a:t>2020-2021: </a:t>
            </a:r>
            <a:r>
              <a:rPr lang="cs-CZ" sz="1300" dirty="0"/>
              <a:t>Realizace Služby vzdálené podpory, Online programů všeobecné primární prevence, </a:t>
            </a:r>
            <a:r>
              <a:rPr lang="cs-CZ" sz="1300" dirty="0" err="1"/>
              <a:t>webinářů</a:t>
            </a:r>
            <a:r>
              <a:rPr lang="cs-CZ" sz="1300" dirty="0"/>
              <a:t> a seriálu „Prevence z obýváku“.</a:t>
            </a:r>
          </a:p>
          <a:p>
            <a:endParaRPr lang="cs-CZ" sz="1300" dirty="0"/>
          </a:p>
          <a:p>
            <a:pPr marL="342900" indent="-342900">
              <a:buFont typeface="Arial" panose="020B0604020202020204" pitchFamily="34" charset="0"/>
              <a:buChar char="•"/>
            </a:pPr>
            <a:endParaRPr lang="cs-CZ" sz="1300" dirty="0"/>
          </a:p>
          <a:p>
            <a:pPr marL="342900" indent="-342900">
              <a:buFont typeface="Arial" panose="020B0604020202020204" pitchFamily="34" charset="0"/>
              <a:buChar char="•"/>
            </a:pPr>
            <a:endParaRPr lang="cs-CZ" sz="1300" dirty="0"/>
          </a:p>
        </p:txBody>
      </p:sp>
      <p:cxnSp>
        <p:nvCxnSpPr>
          <p:cNvPr id="10" name="Straight Connector 9"/>
          <p:cNvCxnSpPr/>
          <p:nvPr/>
        </p:nvCxnSpPr>
        <p:spPr>
          <a:xfrm>
            <a:off x="666117" y="901082"/>
            <a:ext cx="9361168" cy="0"/>
          </a:xfrm>
          <a:prstGeom prst="line">
            <a:avLst/>
          </a:prstGeom>
          <a:ln>
            <a:solidFill>
              <a:schemeClr val="bg1">
                <a:alpha val="50000"/>
              </a:schemeClr>
            </a:solidFill>
            <a:prstDash val="sysDot"/>
          </a:ln>
          <a:effectLst/>
        </p:spPr>
        <p:style>
          <a:lnRef idx="1">
            <a:schemeClr val="accent1"/>
          </a:lnRef>
          <a:fillRef idx="0">
            <a:schemeClr val="accent1"/>
          </a:fillRef>
          <a:effectRef idx="0">
            <a:schemeClr val="accent1"/>
          </a:effectRef>
          <a:fontRef idx="minor">
            <a:schemeClr val="tx1"/>
          </a:fontRef>
        </p:style>
      </p:cxnSp>
      <p:sp>
        <p:nvSpPr>
          <p:cNvPr id="23" name="Nadpis 4"/>
          <p:cNvSpPr txBox="1">
            <a:spLocks/>
          </p:cNvSpPr>
          <p:nvPr/>
        </p:nvSpPr>
        <p:spPr>
          <a:xfrm>
            <a:off x="666116" y="0"/>
            <a:ext cx="9361169" cy="901082"/>
          </a:xfrm>
          <a:prstGeom prst="rect">
            <a:avLst/>
          </a:prstGeom>
          <a:gradFill>
            <a:gsLst>
              <a:gs pos="0">
                <a:srgbClr val="FFFF00"/>
              </a:gs>
              <a:gs pos="100000">
                <a:srgbClr val="FCDE04"/>
              </a:gs>
            </a:gsLst>
            <a:lin ang="0" scaled="0"/>
          </a:gradFill>
        </p:spPr>
        <p:txBody>
          <a:bodyPr vert="horz" lIns="432000" tIns="49785" rIns="99569" bIns="72000" rtlCol="0" anchor="ctr">
            <a:noAutofit/>
          </a:bodyPr>
          <a:lstStyle/>
          <a:p>
            <a:pPr>
              <a:spcBef>
                <a:spcPct val="0"/>
              </a:spcBef>
            </a:pPr>
            <a:r>
              <a:rPr lang="cs-CZ" sz="2800" b="1" dirty="0">
                <a:ln w="3175">
                  <a:noFill/>
                </a:ln>
                <a:latin typeface="Trebuchet MS" panose="020B0603020202020204" pitchFamily="34" charset="0"/>
                <a:ea typeface="+mj-ea"/>
                <a:cs typeface="Arial" pitchFamily="34" charset="0"/>
              </a:rPr>
              <a:t>HISTORICKÉ OKÉNKO</a:t>
            </a:r>
          </a:p>
        </p:txBody>
      </p:sp>
      <p:sp>
        <p:nvSpPr>
          <p:cNvPr id="16" name="Nadpis 4"/>
          <p:cNvSpPr txBox="1">
            <a:spLocks/>
          </p:cNvSpPr>
          <p:nvPr/>
        </p:nvSpPr>
        <p:spPr>
          <a:xfrm>
            <a:off x="1010244" y="7021037"/>
            <a:ext cx="9361169" cy="540226"/>
          </a:xfrm>
          <a:prstGeom prst="rect">
            <a:avLst/>
          </a:prstGeom>
          <a:noFill/>
        </p:spPr>
        <p:txBody>
          <a:bodyPr vert="horz" lIns="0" tIns="49785" rIns="99569" bIns="49785" rtlCol="0" anchor="ctr">
            <a:noAutofit/>
          </a:bodyPr>
          <a:lstStyle/>
          <a:p>
            <a:r>
              <a:rPr lang="fr-FR" sz="1600" spc="100" baseline="30000" dirty="0">
                <a:ea typeface="+mj-ea"/>
                <a:cs typeface="Arial" pitchFamily="34" charset="0"/>
              </a:rPr>
              <a:t>Prev—Centrum z.</a:t>
            </a:r>
            <a:r>
              <a:rPr lang="cs-CZ" sz="1600" spc="100" baseline="30000" dirty="0">
                <a:ea typeface="+mj-ea"/>
                <a:cs typeface="Arial" pitchFamily="34" charset="0"/>
              </a:rPr>
              <a:t>ú</a:t>
            </a:r>
            <a:r>
              <a:rPr lang="fr-FR" sz="1600" spc="100" baseline="30000" dirty="0">
                <a:ea typeface="+mj-ea"/>
                <a:cs typeface="Arial" pitchFamily="34" charset="0"/>
              </a:rPr>
              <a:t>.</a:t>
            </a:r>
            <a:r>
              <a:rPr lang="cs-CZ" sz="1600" spc="100" baseline="30000" dirty="0">
                <a:ea typeface="+mj-ea"/>
                <a:cs typeface="Arial" pitchFamily="34" charset="0"/>
              </a:rPr>
              <a:t>,</a:t>
            </a:r>
            <a:r>
              <a:rPr lang="fr-FR" sz="1600" spc="100" baseline="30000" dirty="0">
                <a:ea typeface="+mj-ea"/>
                <a:cs typeface="Arial" pitchFamily="34" charset="0"/>
              </a:rPr>
              <a:t> </a:t>
            </a:r>
            <a:r>
              <a:rPr lang="cs-CZ" sz="1600" b="1" spc="100" baseline="30000" dirty="0">
                <a:ea typeface="+mj-ea"/>
                <a:cs typeface="Arial" pitchFamily="34" charset="0"/>
              </a:rPr>
              <a:t>PROGRAMY PRIMÁRNÍ PREVENCE</a:t>
            </a:r>
            <a:r>
              <a:rPr lang="fr-FR" sz="1600" spc="100" baseline="30000" dirty="0">
                <a:ea typeface="+mj-ea"/>
                <a:cs typeface="Arial" pitchFamily="34" charset="0"/>
              </a:rPr>
              <a:t>  tel: 2</a:t>
            </a:r>
            <a:r>
              <a:rPr lang="cs-CZ" sz="1600" spc="100" baseline="30000" dirty="0">
                <a:ea typeface="+mj-ea"/>
                <a:cs typeface="Arial" pitchFamily="34" charset="0"/>
              </a:rPr>
              <a:t>42</a:t>
            </a:r>
            <a:r>
              <a:rPr lang="fr-FR" sz="1600" spc="100" baseline="30000" dirty="0">
                <a:ea typeface="+mj-ea"/>
                <a:cs typeface="Arial" pitchFamily="34" charset="0"/>
              </a:rPr>
              <a:t> </a:t>
            </a:r>
            <a:r>
              <a:rPr lang="cs-CZ" sz="1600" spc="100" baseline="30000" dirty="0">
                <a:ea typeface="+mj-ea"/>
                <a:cs typeface="Arial" pitchFamily="34" charset="0"/>
              </a:rPr>
              <a:t>498</a:t>
            </a:r>
            <a:r>
              <a:rPr lang="fr-FR" sz="1600" spc="100" baseline="30000" dirty="0">
                <a:ea typeface="+mj-ea"/>
                <a:cs typeface="Arial" pitchFamily="34" charset="0"/>
              </a:rPr>
              <a:t> </a:t>
            </a:r>
            <a:r>
              <a:rPr lang="cs-CZ" sz="1600" spc="100" baseline="30000" dirty="0">
                <a:ea typeface="+mj-ea"/>
                <a:cs typeface="Arial" pitchFamily="34" charset="0"/>
              </a:rPr>
              <a:t>335</a:t>
            </a:r>
            <a:r>
              <a:rPr lang="fr-FR" sz="1600" spc="100" baseline="30000" dirty="0">
                <a:ea typeface="+mj-ea"/>
                <a:cs typeface="Arial" pitchFamily="34" charset="0"/>
              </a:rPr>
              <a:t> / 77</a:t>
            </a:r>
            <a:r>
              <a:rPr lang="cs-CZ" sz="1600" spc="100" baseline="30000" dirty="0">
                <a:ea typeface="+mj-ea"/>
                <a:cs typeface="Arial" pitchFamily="34" charset="0"/>
              </a:rPr>
              <a:t>6</a:t>
            </a:r>
            <a:r>
              <a:rPr lang="fr-FR" sz="1600" spc="100" baseline="30000" dirty="0">
                <a:ea typeface="+mj-ea"/>
                <a:cs typeface="Arial" pitchFamily="34" charset="0"/>
              </a:rPr>
              <a:t> </a:t>
            </a:r>
            <a:r>
              <a:rPr lang="cs-CZ" sz="1600" spc="100" baseline="30000" dirty="0">
                <a:ea typeface="+mj-ea"/>
                <a:cs typeface="Arial" pitchFamily="34" charset="0"/>
              </a:rPr>
              <a:t>619</a:t>
            </a:r>
            <a:r>
              <a:rPr lang="fr-FR" sz="1600" spc="100" baseline="30000" dirty="0">
                <a:ea typeface="+mj-ea"/>
                <a:cs typeface="Arial" pitchFamily="34" charset="0"/>
              </a:rPr>
              <a:t> </a:t>
            </a:r>
            <a:r>
              <a:rPr lang="cs-CZ" sz="1600" spc="100" baseline="30000" dirty="0">
                <a:ea typeface="+mj-ea"/>
                <a:cs typeface="Arial" pitchFamily="34" charset="0"/>
              </a:rPr>
              <a:t>505</a:t>
            </a:r>
            <a:r>
              <a:rPr lang="fr-FR" sz="1600" spc="100" baseline="30000" dirty="0">
                <a:ea typeface="+mj-ea"/>
                <a:cs typeface="Arial" pitchFamily="34" charset="0"/>
              </a:rPr>
              <a:t> / email: p</a:t>
            </a:r>
            <a:r>
              <a:rPr lang="cs-CZ" sz="1600" spc="100" baseline="30000" dirty="0">
                <a:ea typeface="+mj-ea"/>
                <a:cs typeface="Arial" pitchFamily="34" charset="0"/>
              </a:rPr>
              <a:t>revence</a:t>
            </a:r>
            <a:r>
              <a:rPr lang="fr-FR" sz="1600" spc="100" baseline="30000" dirty="0">
                <a:ea typeface="+mj-ea"/>
                <a:cs typeface="Arial" pitchFamily="34" charset="0"/>
              </a:rPr>
              <a:t>@prevcentrum.cz / www.prevcentrum.cz</a:t>
            </a:r>
          </a:p>
        </p:txBody>
      </p:sp>
      <p:sp>
        <p:nvSpPr>
          <p:cNvPr id="6" name="Nadpis 4">
            <a:extLst>
              <a:ext uri="{FF2B5EF4-FFF2-40B4-BE49-F238E27FC236}">
                <a16:creationId xmlns:a16="http://schemas.microsoft.com/office/drawing/2014/main" id="{10C10912-9A2C-024A-AF20-B287C92EF440}"/>
              </a:ext>
            </a:extLst>
          </p:cNvPr>
          <p:cNvSpPr txBox="1">
            <a:spLocks/>
          </p:cNvSpPr>
          <p:nvPr/>
        </p:nvSpPr>
        <p:spPr>
          <a:xfrm>
            <a:off x="8937522" y="0"/>
            <a:ext cx="1089763" cy="901082"/>
          </a:xfrm>
          <a:prstGeom prst="rect">
            <a:avLst/>
          </a:prstGeom>
          <a:solidFill>
            <a:schemeClr val="bg1">
              <a:lumMod val="95000"/>
            </a:schemeClr>
          </a:solidFill>
        </p:spPr>
        <p:txBody>
          <a:bodyPr vert="horz" lIns="0" tIns="0" rIns="0" bIns="0" rtlCol="0" anchor="ctr">
            <a:noAutofit/>
          </a:bodyPr>
          <a:lstStyle/>
          <a:p>
            <a:pPr algn="ctr">
              <a:spcBef>
                <a:spcPct val="0"/>
              </a:spcBef>
            </a:pPr>
            <a:r>
              <a:rPr lang="cs-CZ" sz="1400" dirty="0">
                <a:ln w="3175">
                  <a:noFill/>
                </a:ln>
                <a:latin typeface="Trebuchet MS" panose="020B0603020202020204" pitchFamily="34" charset="0"/>
                <a:ea typeface="+mj-ea"/>
                <a:cs typeface="Arial" pitchFamily="34" charset="0"/>
              </a:rPr>
              <a:t>4</a:t>
            </a:r>
          </a:p>
        </p:txBody>
      </p:sp>
    </p:spTree>
    <p:extLst>
      <p:ext uri="{BB962C8B-B14F-4D97-AF65-F5344CB8AC3E}">
        <p14:creationId xmlns:p14="http://schemas.microsoft.com/office/powerpoint/2010/main" val="2973561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23" y="0"/>
            <a:ext cx="10691790" cy="7559358"/>
            <a:chOff x="0" y="0"/>
            <a:chExt cx="10694035" cy="7560945"/>
          </a:xfrm>
        </p:grpSpPr>
        <p:sp>
          <p:nvSpPr>
            <p:cNvPr id="3" name="object 3"/>
            <p:cNvSpPr/>
            <p:nvPr/>
          </p:nvSpPr>
          <p:spPr>
            <a:xfrm>
              <a:off x="0" y="0"/>
              <a:ext cx="10693908" cy="7560564"/>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6243828" y="0"/>
              <a:ext cx="4450079" cy="7560561"/>
            </a:xfrm>
            <a:prstGeom prst="rect">
              <a:avLst/>
            </a:prstGeom>
            <a:blipFill>
              <a:blip r:embed="rId4" cstate="print"/>
              <a:stretch>
                <a:fillRect/>
              </a:stretch>
            </a:blipFill>
          </p:spPr>
          <p:txBody>
            <a:bodyPr wrap="square" lIns="0" tIns="0" rIns="0" bIns="0" rtlCol="0"/>
            <a:lstStyle/>
            <a:p>
              <a:endParaRPr dirty="0"/>
            </a:p>
          </p:txBody>
        </p:sp>
      </p:grpSp>
      <p:sp>
        <p:nvSpPr>
          <p:cNvPr id="5" name="object 5"/>
          <p:cNvSpPr txBox="1">
            <a:spLocks noGrp="1"/>
          </p:cNvSpPr>
          <p:nvPr>
            <p:ph type="title"/>
          </p:nvPr>
        </p:nvSpPr>
        <p:spPr>
          <a:xfrm>
            <a:off x="690004" y="1133189"/>
            <a:ext cx="5553635" cy="4998801"/>
          </a:xfrm>
          <a:prstGeom prst="rect">
            <a:avLst/>
          </a:prstGeom>
        </p:spPr>
        <p:txBody>
          <a:bodyPr vert="horz" wrap="square" lIns="0" tIns="12697" rIns="0" bIns="0" rtlCol="0" anchor="ctr">
            <a:spAutoFit/>
          </a:bodyPr>
          <a:lstStyle/>
          <a:p>
            <a:pPr marL="12697" algn="l">
              <a:spcBef>
                <a:spcPts val="100"/>
              </a:spcBef>
            </a:pPr>
            <a:r>
              <a:rPr lang="cs-CZ" sz="3600" spc="-15" dirty="0">
                <a:latin typeface="Calibri"/>
                <a:cs typeface="Calibri"/>
              </a:rPr>
              <a:t>SPOLUPRÁCE </a:t>
            </a:r>
            <a:br>
              <a:rPr lang="cs-CZ" sz="3600" spc="-15" dirty="0">
                <a:latin typeface="Calibri"/>
                <a:cs typeface="Calibri"/>
              </a:rPr>
            </a:br>
            <a:r>
              <a:rPr lang="cs-CZ" sz="3600" spc="-15" dirty="0">
                <a:latin typeface="Calibri"/>
                <a:cs typeface="Calibri"/>
              </a:rPr>
              <a:t>PREV-CENTRUM, Z.Ú. SE  ZÁKLADNÍMI A STŘEDNÍMI ŠKOLAMI </a:t>
            </a:r>
            <a:r>
              <a:rPr lang="cs-CZ" sz="3600" spc="-15" dirty="0" smtClean="0">
                <a:latin typeface="Calibri"/>
                <a:cs typeface="Calibri"/>
              </a:rPr>
              <a:t>V RÁMCI PROGRAMŮ VŠEOBECNÉ PRIMÁRNÍ PREVENCE RIZIKOVÉHO CHOVÁNÍ A KONCEPT PREVENCE V KOMUNITĚ</a:t>
            </a:r>
            <a:endParaRPr sz="3600" dirty="0">
              <a:latin typeface="Calibri"/>
              <a:cs typeface="Calibri"/>
            </a:endParaRPr>
          </a:p>
        </p:txBody>
      </p:sp>
      <p:sp>
        <p:nvSpPr>
          <p:cNvPr id="6" name="object 6"/>
          <p:cNvSpPr txBox="1"/>
          <p:nvPr/>
        </p:nvSpPr>
        <p:spPr>
          <a:xfrm>
            <a:off x="998625" y="6676563"/>
            <a:ext cx="4594530" cy="337841"/>
          </a:xfrm>
          <a:prstGeom prst="rect">
            <a:avLst/>
          </a:prstGeom>
        </p:spPr>
        <p:txBody>
          <a:bodyPr vert="horz" wrap="square" lIns="0" tIns="14601" rIns="0" bIns="0" rtlCol="0">
            <a:spAutoFit/>
          </a:bodyPr>
          <a:lstStyle/>
          <a:p>
            <a:pPr marL="12697">
              <a:spcBef>
                <a:spcPts val="114"/>
              </a:spcBef>
            </a:pPr>
            <a:r>
              <a:rPr sz="1050" spc="65" dirty="0">
                <a:latin typeface="Calibri"/>
                <a:cs typeface="Calibri"/>
              </a:rPr>
              <a:t>Prev—Centrum </a:t>
            </a:r>
            <a:r>
              <a:rPr sz="1050" spc="60" dirty="0">
                <a:latin typeface="Calibri"/>
                <a:cs typeface="Calibri"/>
              </a:rPr>
              <a:t>z.ú., </a:t>
            </a:r>
            <a:r>
              <a:rPr sz="1050" b="1" spc="65" dirty="0">
                <a:latin typeface="Calibri"/>
                <a:cs typeface="Calibri"/>
              </a:rPr>
              <a:t>PROGRAMY PRIMÁRNÍ PREVENCE </a:t>
            </a:r>
            <a:r>
              <a:rPr sz="1050" spc="50" dirty="0">
                <a:latin typeface="Calibri"/>
                <a:cs typeface="Calibri"/>
              </a:rPr>
              <a:t>tel: </a:t>
            </a:r>
            <a:r>
              <a:rPr sz="1050" spc="55" dirty="0">
                <a:latin typeface="Calibri"/>
                <a:cs typeface="Calibri"/>
              </a:rPr>
              <a:t>242 498</a:t>
            </a:r>
            <a:r>
              <a:rPr sz="1050" spc="204" dirty="0">
                <a:latin typeface="Calibri"/>
                <a:cs typeface="Calibri"/>
              </a:rPr>
              <a:t> </a:t>
            </a:r>
            <a:r>
              <a:rPr sz="1050" spc="75" dirty="0">
                <a:latin typeface="Calibri"/>
                <a:cs typeface="Calibri"/>
              </a:rPr>
              <a:t>335</a:t>
            </a:r>
            <a:endParaRPr sz="1050" dirty="0">
              <a:latin typeface="Calibri"/>
              <a:cs typeface="Calibri"/>
            </a:endParaRPr>
          </a:p>
          <a:p>
            <a:pPr marL="12697">
              <a:spcBef>
                <a:spcPts val="25"/>
              </a:spcBef>
            </a:pPr>
            <a:r>
              <a:rPr sz="1050" spc="5" dirty="0">
                <a:latin typeface="Calibri"/>
                <a:cs typeface="Calibri"/>
              </a:rPr>
              <a:t>/ </a:t>
            </a:r>
            <a:r>
              <a:rPr sz="1050" spc="55" dirty="0">
                <a:latin typeface="Calibri"/>
                <a:cs typeface="Calibri"/>
              </a:rPr>
              <a:t>776 619 505 </a:t>
            </a:r>
            <a:r>
              <a:rPr sz="1050" spc="5" dirty="0">
                <a:latin typeface="Calibri"/>
                <a:cs typeface="Calibri"/>
              </a:rPr>
              <a:t>/ </a:t>
            </a:r>
            <a:r>
              <a:rPr sz="1050" spc="60" dirty="0">
                <a:latin typeface="Calibri"/>
                <a:cs typeface="Calibri"/>
              </a:rPr>
              <a:t>email: </a:t>
            </a:r>
            <a:r>
              <a:rPr sz="1050" spc="65" dirty="0">
                <a:latin typeface="Calibri"/>
                <a:cs typeface="Calibri"/>
                <a:hlinkClick r:id="rId5"/>
              </a:rPr>
              <a:t>prevence@prevcentrum.cz </a:t>
            </a:r>
            <a:r>
              <a:rPr sz="1050" spc="5" dirty="0">
                <a:latin typeface="Calibri"/>
                <a:cs typeface="Calibri"/>
              </a:rPr>
              <a:t>/</a:t>
            </a:r>
            <a:r>
              <a:rPr sz="1050" spc="155" dirty="0">
                <a:latin typeface="Calibri"/>
                <a:cs typeface="Calibri"/>
              </a:rPr>
              <a:t> </a:t>
            </a:r>
            <a:r>
              <a:rPr sz="1050" spc="65" dirty="0">
                <a:latin typeface="Calibri"/>
                <a:cs typeface="Calibri"/>
                <a:hlinkClick r:id="rId6"/>
              </a:rPr>
              <a:t>www.prevcentrum.cz</a:t>
            </a:r>
            <a:endParaRPr sz="1050" dirty="0">
              <a:latin typeface="Calibri"/>
              <a:cs typeface="Calibri"/>
            </a:endParaRPr>
          </a:p>
        </p:txBody>
      </p:sp>
      <p:sp>
        <p:nvSpPr>
          <p:cNvPr id="7" name="object 7"/>
          <p:cNvSpPr/>
          <p:nvPr/>
        </p:nvSpPr>
        <p:spPr>
          <a:xfrm>
            <a:off x="6051655" y="3473991"/>
            <a:ext cx="2792906" cy="612519"/>
          </a:xfrm>
          <a:prstGeom prst="rect">
            <a:avLst/>
          </a:prstGeom>
          <a:blipFill>
            <a:blip r:embed="rId7"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305971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90826" y="994957"/>
            <a:ext cx="9436459" cy="5932204"/>
          </a:xfrm>
          <a:prstGeom prst="rect">
            <a:avLst/>
          </a:prstGeom>
          <a:noFill/>
        </p:spPr>
        <p:txBody>
          <a:bodyPr wrap="square" rIns="360000" numCol="1" spcCol="360000" rtlCol="0" anchor="t">
            <a:noAutofit/>
          </a:bodyPr>
          <a:lstStyle/>
          <a:p>
            <a:r>
              <a:rPr lang="cs-CZ" b="1" dirty="0"/>
              <a:t>Všeobecná primární prevence</a:t>
            </a:r>
          </a:p>
          <a:p>
            <a:endParaRPr lang="cs-CZ" dirty="0"/>
          </a:p>
          <a:p>
            <a:endParaRPr lang="cs-CZ" dirty="0"/>
          </a:p>
          <a:p>
            <a:endParaRPr lang="cs-CZ" dirty="0"/>
          </a:p>
          <a:p>
            <a:pPr marL="342900" indent="-342900">
              <a:buFont typeface="Arial" panose="020B0604020202020204" pitchFamily="34" charset="0"/>
              <a:buChar char="•"/>
            </a:pPr>
            <a:endParaRPr lang="cs-CZ" sz="2800" i="1" dirty="0"/>
          </a:p>
        </p:txBody>
      </p:sp>
      <p:cxnSp>
        <p:nvCxnSpPr>
          <p:cNvPr id="10" name="Straight Connector 9"/>
          <p:cNvCxnSpPr/>
          <p:nvPr/>
        </p:nvCxnSpPr>
        <p:spPr>
          <a:xfrm>
            <a:off x="666117" y="901082"/>
            <a:ext cx="9361168" cy="0"/>
          </a:xfrm>
          <a:prstGeom prst="line">
            <a:avLst/>
          </a:prstGeom>
          <a:ln>
            <a:solidFill>
              <a:schemeClr val="bg1">
                <a:alpha val="50000"/>
              </a:schemeClr>
            </a:solidFill>
            <a:prstDash val="sysDot"/>
          </a:ln>
          <a:effectLst/>
        </p:spPr>
        <p:style>
          <a:lnRef idx="1">
            <a:schemeClr val="accent1"/>
          </a:lnRef>
          <a:fillRef idx="0">
            <a:schemeClr val="accent1"/>
          </a:fillRef>
          <a:effectRef idx="0">
            <a:schemeClr val="accent1"/>
          </a:effectRef>
          <a:fontRef idx="minor">
            <a:schemeClr val="tx1"/>
          </a:fontRef>
        </p:style>
      </p:cxnSp>
      <p:sp>
        <p:nvSpPr>
          <p:cNvPr id="23" name="Nadpis 4"/>
          <p:cNvSpPr txBox="1">
            <a:spLocks/>
          </p:cNvSpPr>
          <p:nvPr/>
        </p:nvSpPr>
        <p:spPr>
          <a:xfrm>
            <a:off x="666116" y="0"/>
            <a:ext cx="9361169" cy="901082"/>
          </a:xfrm>
          <a:prstGeom prst="rect">
            <a:avLst/>
          </a:prstGeom>
          <a:gradFill>
            <a:gsLst>
              <a:gs pos="0">
                <a:srgbClr val="FFFF00"/>
              </a:gs>
              <a:gs pos="100000">
                <a:srgbClr val="FCDE04"/>
              </a:gs>
            </a:gsLst>
            <a:lin ang="0" scaled="0"/>
          </a:gradFill>
        </p:spPr>
        <p:txBody>
          <a:bodyPr vert="horz" lIns="432000" tIns="49785" rIns="99569" bIns="72000" rtlCol="0" anchor="ctr">
            <a:noAutofit/>
          </a:bodyPr>
          <a:lstStyle/>
          <a:p>
            <a:pPr>
              <a:spcBef>
                <a:spcPct val="0"/>
              </a:spcBef>
            </a:pPr>
            <a:r>
              <a:rPr lang="cs-CZ" sz="2700" b="1" dirty="0">
                <a:ln w="3175">
                  <a:noFill/>
                </a:ln>
                <a:latin typeface="Trebuchet MS" panose="020B0603020202020204" pitchFamily="34" charset="0"/>
                <a:ea typeface="+mj-ea"/>
                <a:cs typeface="Arial" pitchFamily="34" charset="0"/>
              </a:rPr>
              <a:t>STATISTICKÉ ÚDAJE ZA ROKY 2001-2021</a:t>
            </a:r>
          </a:p>
        </p:txBody>
      </p:sp>
      <p:sp>
        <p:nvSpPr>
          <p:cNvPr id="16" name="Nadpis 4"/>
          <p:cNvSpPr txBox="1">
            <a:spLocks/>
          </p:cNvSpPr>
          <p:nvPr/>
        </p:nvSpPr>
        <p:spPr>
          <a:xfrm>
            <a:off x="1010244" y="7021037"/>
            <a:ext cx="9361169" cy="540226"/>
          </a:xfrm>
          <a:prstGeom prst="rect">
            <a:avLst/>
          </a:prstGeom>
          <a:noFill/>
        </p:spPr>
        <p:txBody>
          <a:bodyPr vert="horz" lIns="0" tIns="49785" rIns="99569" bIns="49785" rtlCol="0" anchor="ctr">
            <a:noAutofit/>
          </a:bodyPr>
          <a:lstStyle/>
          <a:p>
            <a:r>
              <a:rPr lang="fr-FR" sz="1600" spc="100" baseline="30000" dirty="0">
                <a:ea typeface="+mj-ea"/>
                <a:cs typeface="Arial" pitchFamily="34" charset="0"/>
              </a:rPr>
              <a:t>Prev—Centrum z.</a:t>
            </a:r>
            <a:r>
              <a:rPr lang="cs-CZ" sz="1600" spc="100" baseline="30000" dirty="0">
                <a:ea typeface="+mj-ea"/>
                <a:cs typeface="Arial" pitchFamily="34" charset="0"/>
              </a:rPr>
              <a:t>ú</a:t>
            </a:r>
            <a:r>
              <a:rPr lang="fr-FR" sz="1600" spc="100" baseline="30000" dirty="0">
                <a:ea typeface="+mj-ea"/>
                <a:cs typeface="Arial" pitchFamily="34" charset="0"/>
              </a:rPr>
              <a:t>.</a:t>
            </a:r>
            <a:r>
              <a:rPr lang="cs-CZ" sz="1600" spc="100" baseline="30000" dirty="0">
                <a:ea typeface="+mj-ea"/>
                <a:cs typeface="Arial" pitchFamily="34" charset="0"/>
              </a:rPr>
              <a:t>,</a:t>
            </a:r>
            <a:r>
              <a:rPr lang="fr-FR" sz="1600" spc="100" baseline="30000" dirty="0">
                <a:ea typeface="+mj-ea"/>
                <a:cs typeface="Arial" pitchFamily="34" charset="0"/>
              </a:rPr>
              <a:t> </a:t>
            </a:r>
            <a:r>
              <a:rPr lang="cs-CZ" sz="1600" b="1" spc="100" baseline="30000" dirty="0">
                <a:ea typeface="+mj-ea"/>
                <a:cs typeface="Arial" pitchFamily="34" charset="0"/>
              </a:rPr>
              <a:t>PROGRAMY PRIMÁRNÍ PREVENCE</a:t>
            </a:r>
            <a:r>
              <a:rPr lang="fr-FR" sz="1600" spc="100" baseline="30000" dirty="0">
                <a:ea typeface="+mj-ea"/>
                <a:cs typeface="Arial" pitchFamily="34" charset="0"/>
              </a:rPr>
              <a:t>  tel: 2</a:t>
            </a:r>
            <a:r>
              <a:rPr lang="cs-CZ" sz="1600" spc="100" baseline="30000" dirty="0">
                <a:ea typeface="+mj-ea"/>
                <a:cs typeface="Arial" pitchFamily="34" charset="0"/>
              </a:rPr>
              <a:t>42</a:t>
            </a:r>
            <a:r>
              <a:rPr lang="fr-FR" sz="1600" spc="100" baseline="30000" dirty="0">
                <a:ea typeface="+mj-ea"/>
                <a:cs typeface="Arial" pitchFamily="34" charset="0"/>
              </a:rPr>
              <a:t> </a:t>
            </a:r>
            <a:r>
              <a:rPr lang="cs-CZ" sz="1600" spc="100" baseline="30000" dirty="0">
                <a:ea typeface="+mj-ea"/>
                <a:cs typeface="Arial" pitchFamily="34" charset="0"/>
              </a:rPr>
              <a:t>498</a:t>
            </a:r>
            <a:r>
              <a:rPr lang="fr-FR" sz="1600" spc="100" baseline="30000" dirty="0">
                <a:ea typeface="+mj-ea"/>
                <a:cs typeface="Arial" pitchFamily="34" charset="0"/>
              </a:rPr>
              <a:t> </a:t>
            </a:r>
            <a:r>
              <a:rPr lang="cs-CZ" sz="1600" spc="100" baseline="30000" dirty="0">
                <a:ea typeface="+mj-ea"/>
                <a:cs typeface="Arial" pitchFamily="34" charset="0"/>
              </a:rPr>
              <a:t>335</a:t>
            </a:r>
            <a:r>
              <a:rPr lang="fr-FR" sz="1600" spc="100" baseline="30000" dirty="0">
                <a:ea typeface="+mj-ea"/>
                <a:cs typeface="Arial" pitchFamily="34" charset="0"/>
              </a:rPr>
              <a:t> / 77</a:t>
            </a:r>
            <a:r>
              <a:rPr lang="cs-CZ" sz="1600" spc="100" baseline="30000" dirty="0">
                <a:ea typeface="+mj-ea"/>
                <a:cs typeface="Arial" pitchFamily="34" charset="0"/>
              </a:rPr>
              <a:t>6</a:t>
            </a:r>
            <a:r>
              <a:rPr lang="fr-FR" sz="1600" spc="100" baseline="30000" dirty="0">
                <a:ea typeface="+mj-ea"/>
                <a:cs typeface="Arial" pitchFamily="34" charset="0"/>
              </a:rPr>
              <a:t> </a:t>
            </a:r>
            <a:r>
              <a:rPr lang="cs-CZ" sz="1600" spc="100" baseline="30000" dirty="0">
                <a:ea typeface="+mj-ea"/>
                <a:cs typeface="Arial" pitchFamily="34" charset="0"/>
              </a:rPr>
              <a:t>619</a:t>
            </a:r>
            <a:r>
              <a:rPr lang="fr-FR" sz="1600" spc="100" baseline="30000" dirty="0">
                <a:ea typeface="+mj-ea"/>
                <a:cs typeface="Arial" pitchFamily="34" charset="0"/>
              </a:rPr>
              <a:t> </a:t>
            </a:r>
            <a:r>
              <a:rPr lang="cs-CZ" sz="1600" spc="100" baseline="30000" dirty="0">
                <a:ea typeface="+mj-ea"/>
                <a:cs typeface="Arial" pitchFamily="34" charset="0"/>
              </a:rPr>
              <a:t>505</a:t>
            </a:r>
            <a:r>
              <a:rPr lang="fr-FR" sz="1600" spc="100" baseline="30000" dirty="0">
                <a:ea typeface="+mj-ea"/>
                <a:cs typeface="Arial" pitchFamily="34" charset="0"/>
              </a:rPr>
              <a:t> / email: p</a:t>
            </a:r>
            <a:r>
              <a:rPr lang="cs-CZ" sz="1600" spc="100" baseline="30000" dirty="0">
                <a:ea typeface="+mj-ea"/>
                <a:cs typeface="Arial" pitchFamily="34" charset="0"/>
              </a:rPr>
              <a:t>revence</a:t>
            </a:r>
            <a:r>
              <a:rPr lang="fr-FR" sz="1600" spc="100" baseline="30000" dirty="0">
                <a:ea typeface="+mj-ea"/>
                <a:cs typeface="Arial" pitchFamily="34" charset="0"/>
              </a:rPr>
              <a:t>@prevcentrum.cz / www.prevcentrum.cz</a:t>
            </a:r>
          </a:p>
        </p:txBody>
      </p:sp>
      <p:graphicFrame>
        <p:nvGraphicFramePr>
          <p:cNvPr id="2" name="Tabulka 1"/>
          <p:cNvGraphicFramePr>
            <a:graphicFrameLocks noGrp="1"/>
          </p:cNvGraphicFramePr>
          <p:nvPr>
            <p:extLst>
              <p:ext uri="{D42A27DB-BD31-4B8C-83A1-F6EECF244321}">
                <p14:modId xmlns:p14="http://schemas.microsoft.com/office/powerpoint/2010/main" val="1299131088"/>
              </p:ext>
            </p:extLst>
          </p:nvPr>
        </p:nvGraphicFramePr>
        <p:xfrm>
          <a:off x="666116" y="1416527"/>
          <a:ext cx="8299697" cy="5574030"/>
        </p:xfrm>
        <a:graphic>
          <a:graphicData uri="http://schemas.openxmlformats.org/drawingml/2006/table">
            <a:tbl>
              <a:tblPr>
                <a:tableStyleId>{5C22544A-7EE6-4342-B048-85BDC9FD1C3A}</a:tableStyleId>
              </a:tblPr>
              <a:tblGrid>
                <a:gridCol w="1230488">
                  <a:extLst>
                    <a:ext uri="{9D8B030D-6E8A-4147-A177-3AD203B41FA5}">
                      <a16:colId xmlns:a16="http://schemas.microsoft.com/office/drawing/2014/main" val="1069319721"/>
                    </a:ext>
                  </a:extLst>
                </a:gridCol>
                <a:gridCol w="2325511">
                  <a:extLst>
                    <a:ext uri="{9D8B030D-6E8A-4147-A177-3AD203B41FA5}">
                      <a16:colId xmlns:a16="http://schemas.microsoft.com/office/drawing/2014/main" val="87076282"/>
                    </a:ext>
                  </a:extLst>
                </a:gridCol>
                <a:gridCol w="2314223">
                  <a:extLst>
                    <a:ext uri="{9D8B030D-6E8A-4147-A177-3AD203B41FA5}">
                      <a16:colId xmlns:a16="http://schemas.microsoft.com/office/drawing/2014/main" val="2510028818"/>
                    </a:ext>
                  </a:extLst>
                </a:gridCol>
                <a:gridCol w="2429475">
                  <a:extLst>
                    <a:ext uri="{9D8B030D-6E8A-4147-A177-3AD203B41FA5}">
                      <a16:colId xmlns:a16="http://schemas.microsoft.com/office/drawing/2014/main" val="4191339498"/>
                    </a:ext>
                  </a:extLst>
                </a:gridCol>
              </a:tblGrid>
              <a:tr h="224238">
                <a:tc>
                  <a:txBody>
                    <a:bodyPr/>
                    <a:lstStyle/>
                    <a:p>
                      <a:pPr algn="l" fontAlgn="b"/>
                      <a:r>
                        <a:rPr lang="cs-CZ" sz="1600" b="1" u="none" strike="noStrike" dirty="0">
                          <a:effectLst/>
                        </a:rPr>
                        <a:t>Rok</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600" b="1" u="none" strike="noStrike" dirty="0">
                          <a:effectLst/>
                        </a:rPr>
                        <a:t>Počet dětí</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600" b="1" u="none" strike="noStrike" dirty="0">
                          <a:effectLst/>
                        </a:rPr>
                        <a:t>Počet programů</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600" b="1" u="none" strike="noStrike" dirty="0">
                          <a:effectLst/>
                        </a:rPr>
                        <a:t>Počet škol</a:t>
                      </a:r>
                      <a:endParaRPr lang="cs-CZ"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30521804"/>
                  </a:ext>
                </a:extLst>
              </a:tr>
              <a:tr h="224238">
                <a:tc>
                  <a:txBody>
                    <a:bodyPr/>
                    <a:lstStyle/>
                    <a:p>
                      <a:pPr algn="r" fontAlgn="b"/>
                      <a:r>
                        <a:rPr lang="cs-CZ" sz="1600" b="1" u="none" strike="noStrike" dirty="0">
                          <a:effectLst/>
                        </a:rPr>
                        <a:t>2001</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7 675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a:effectLst/>
                        </a:rPr>
                        <a:t>586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49</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89116304"/>
                  </a:ext>
                </a:extLst>
              </a:tr>
              <a:tr h="224238">
                <a:tc>
                  <a:txBody>
                    <a:bodyPr/>
                    <a:lstStyle/>
                    <a:p>
                      <a:pPr algn="r" fontAlgn="b"/>
                      <a:r>
                        <a:rPr lang="cs-CZ" sz="1600" b="1" u="none" strike="noStrike" dirty="0">
                          <a:effectLst/>
                        </a:rPr>
                        <a:t>2002</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7 857</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a:effectLst/>
                        </a:rPr>
                        <a:t>594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a:effectLst/>
                        </a:rPr>
                        <a:t>50</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26257866"/>
                  </a:ext>
                </a:extLst>
              </a:tr>
              <a:tr h="224238">
                <a:tc>
                  <a:txBody>
                    <a:bodyPr/>
                    <a:lstStyle/>
                    <a:p>
                      <a:pPr algn="r" fontAlgn="b"/>
                      <a:r>
                        <a:rPr lang="cs-CZ" sz="1600" b="1" u="none" strike="noStrike" dirty="0">
                          <a:effectLst/>
                        </a:rPr>
                        <a:t>2003</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8 375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465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43</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8484043"/>
                  </a:ext>
                </a:extLst>
              </a:tr>
              <a:tr h="224238">
                <a:tc>
                  <a:txBody>
                    <a:bodyPr/>
                    <a:lstStyle/>
                    <a:p>
                      <a:pPr algn="r" fontAlgn="b"/>
                      <a:r>
                        <a:rPr lang="cs-CZ" sz="1600" b="1" u="none" strike="noStrike" dirty="0">
                          <a:effectLst/>
                        </a:rPr>
                        <a:t>2004</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8 075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469</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a:effectLst/>
                        </a:rPr>
                        <a:t>39</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69524020"/>
                  </a:ext>
                </a:extLst>
              </a:tr>
              <a:tr h="224238">
                <a:tc>
                  <a:txBody>
                    <a:bodyPr/>
                    <a:lstStyle/>
                    <a:p>
                      <a:pPr algn="r" fontAlgn="b"/>
                      <a:r>
                        <a:rPr lang="cs-CZ" sz="1600" b="1" u="none" strike="noStrike" dirty="0">
                          <a:effectLst/>
                        </a:rPr>
                        <a:t>2005</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7 875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a:effectLst/>
                        </a:rPr>
                        <a:t>474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a:effectLst/>
                        </a:rPr>
                        <a:t>38</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22863394"/>
                  </a:ext>
                </a:extLst>
              </a:tr>
              <a:tr h="224238">
                <a:tc>
                  <a:txBody>
                    <a:bodyPr/>
                    <a:lstStyle/>
                    <a:p>
                      <a:pPr algn="r" fontAlgn="b"/>
                      <a:r>
                        <a:rPr lang="cs-CZ" sz="1600" b="1" u="none" strike="noStrike" dirty="0">
                          <a:effectLst/>
                        </a:rPr>
                        <a:t>2006</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6 970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a:effectLst/>
                        </a:rPr>
                        <a:t>490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a:effectLst/>
                        </a:rPr>
                        <a:t>39</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46542991"/>
                  </a:ext>
                </a:extLst>
              </a:tr>
              <a:tr h="224238">
                <a:tc>
                  <a:txBody>
                    <a:bodyPr/>
                    <a:lstStyle/>
                    <a:p>
                      <a:pPr algn="r" fontAlgn="b"/>
                      <a:r>
                        <a:rPr lang="cs-CZ" sz="1600" b="1" u="none" strike="noStrike">
                          <a:effectLst/>
                        </a:rPr>
                        <a:t>2007</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7 225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480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a:effectLst/>
                        </a:rPr>
                        <a:t>37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98388007"/>
                  </a:ext>
                </a:extLst>
              </a:tr>
              <a:tr h="224238">
                <a:tc>
                  <a:txBody>
                    <a:bodyPr/>
                    <a:lstStyle/>
                    <a:p>
                      <a:pPr algn="r" fontAlgn="b"/>
                      <a:r>
                        <a:rPr lang="cs-CZ" sz="1600" b="1" u="none" strike="noStrike" dirty="0">
                          <a:effectLst/>
                        </a:rPr>
                        <a:t>2008</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5 570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366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a:effectLst/>
                        </a:rPr>
                        <a:t>32</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20307575"/>
                  </a:ext>
                </a:extLst>
              </a:tr>
              <a:tr h="224238">
                <a:tc>
                  <a:txBody>
                    <a:bodyPr/>
                    <a:lstStyle/>
                    <a:p>
                      <a:pPr algn="r" fontAlgn="b"/>
                      <a:r>
                        <a:rPr lang="cs-CZ" sz="1600" b="1" u="none" strike="noStrike">
                          <a:effectLst/>
                        </a:rPr>
                        <a:t>2009</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5 063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390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a:effectLst/>
                        </a:rPr>
                        <a:t>31</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31812959"/>
                  </a:ext>
                </a:extLst>
              </a:tr>
              <a:tr h="224238">
                <a:tc>
                  <a:txBody>
                    <a:bodyPr/>
                    <a:lstStyle/>
                    <a:p>
                      <a:pPr algn="r" fontAlgn="b"/>
                      <a:r>
                        <a:rPr lang="cs-CZ" sz="1600" b="1" u="none" strike="noStrike" dirty="0">
                          <a:effectLst/>
                        </a:rPr>
                        <a:t>2010</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4 785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395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32</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18119986"/>
                  </a:ext>
                </a:extLst>
              </a:tr>
              <a:tr h="224238">
                <a:tc>
                  <a:txBody>
                    <a:bodyPr/>
                    <a:lstStyle/>
                    <a:p>
                      <a:pPr algn="r" fontAlgn="b"/>
                      <a:r>
                        <a:rPr lang="cs-CZ" sz="1600" b="1" u="none" strike="noStrike" dirty="0">
                          <a:effectLst/>
                        </a:rPr>
                        <a:t>2011</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4 639</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376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32</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66210044"/>
                  </a:ext>
                </a:extLst>
              </a:tr>
              <a:tr h="224238">
                <a:tc>
                  <a:txBody>
                    <a:bodyPr/>
                    <a:lstStyle/>
                    <a:p>
                      <a:pPr algn="r" fontAlgn="b"/>
                      <a:r>
                        <a:rPr lang="cs-CZ" sz="1600" b="1" u="none" strike="noStrike" dirty="0">
                          <a:effectLst/>
                        </a:rPr>
                        <a:t>2012</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5 331</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334</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35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49261852"/>
                  </a:ext>
                </a:extLst>
              </a:tr>
              <a:tr h="224238">
                <a:tc>
                  <a:txBody>
                    <a:bodyPr/>
                    <a:lstStyle/>
                    <a:p>
                      <a:pPr algn="r" fontAlgn="b"/>
                      <a:r>
                        <a:rPr lang="cs-CZ" sz="1600" b="1" u="none" strike="noStrike" dirty="0">
                          <a:effectLst/>
                        </a:rPr>
                        <a:t>2013</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5 128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328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30</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11841370"/>
                  </a:ext>
                </a:extLst>
              </a:tr>
              <a:tr h="224238">
                <a:tc>
                  <a:txBody>
                    <a:bodyPr/>
                    <a:lstStyle/>
                    <a:p>
                      <a:pPr algn="r" fontAlgn="b"/>
                      <a:r>
                        <a:rPr lang="cs-CZ" sz="1600" b="1" u="none" strike="noStrike" dirty="0">
                          <a:effectLst/>
                        </a:rPr>
                        <a:t>2014</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6 283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350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33</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76527871"/>
                  </a:ext>
                </a:extLst>
              </a:tr>
              <a:tr h="224238">
                <a:tc>
                  <a:txBody>
                    <a:bodyPr/>
                    <a:lstStyle/>
                    <a:p>
                      <a:pPr algn="r" fontAlgn="b"/>
                      <a:r>
                        <a:rPr lang="cs-CZ" sz="1600" b="1" u="none" strike="noStrike" dirty="0">
                          <a:effectLst/>
                        </a:rPr>
                        <a:t>2015</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6 787</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430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33</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4319935"/>
                  </a:ext>
                </a:extLst>
              </a:tr>
              <a:tr h="224238">
                <a:tc>
                  <a:txBody>
                    <a:bodyPr/>
                    <a:lstStyle/>
                    <a:p>
                      <a:pPr algn="r" fontAlgn="b"/>
                      <a:r>
                        <a:rPr lang="cs-CZ" sz="1600" b="1" u="none" strike="noStrike" dirty="0">
                          <a:effectLst/>
                        </a:rPr>
                        <a:t>2016</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6 630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485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40</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50465779"/>
                  </a:ext>
                </a:extLst>
              </a:tr>
              <a:tr h="224238">
                <a:tc>
                  <a:txBody>
                    <a:bodyPr/>
                    <a:lstStyle/>
                    <a:p>
                      <a:pPr algn="r" fontAlgn="b"/>
                      <a:r>
                        <a:rPr lang="cs-CZ" sz="1600" b="1" u="none" strike="noStrike" dirty="0">
                          <a:effectLst/>
                        </a:rPr>
                        <a:t>2017</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8 576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a:effectLst/>
                        </a:rPr>
                        <a:t>496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44</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10863043"/>
                  </a:ext>
                </a:extLst>
              </a:tr>
              <a:tr h="224238">
                <a:tc>
                  <a:txBody>
                    <a:bodyPr/>
                    <a:lstStyle/>
                    <a:p>
                      <a:pPr algn="r" fontAlgn="b"/>
                      <a:r>
                        <a:rPr lang="cs-CZ" sz="1600" b="1" u="none" strike="noStrike" dirty="0">
                          <a:effectLst/>
                        </a:rPr>
                        <a:t>2018</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17 984</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785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73</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14954519"/>
                  </a:ext>
                </a:extLst>
              </a:tr>
              <a:tr h="224238">
                <a:tc>
                  <a:txBody>
                    <a:bodyPr/>
                    <a:lstStyle/>
                    <a:p>
                      <a:pPr algn="r" fontAlgn="b"/>
                      <a:r>
                        <a:rPr lang="cs-CZ" sz="1600" b="1" u="none" strike="noStrike" dirty="0">
                          <a:effectLst/>
                        </a:rPr>
                        <a:t>2019</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13 997</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696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60</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81425011"/>
                  </a:ext>
                </a:extLst>
              </a:tr>
              <a:tr h="224238">
                <a:tc>
                  <a:txBody>
                    <a:bodyPr/>
                    <a:lstStyle/>
                    <a:p>
                      <a:pPr algn="r" fontAlgn="b"/>
                      <a:r>
                        <a:rPr lang="cs-CZ" sz="1600" b="1" u="none" strike="noStrike" dirty="0">
                          <a:effectLst/>
                        </a:rPr>
                        <a:t>2020</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5 707</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286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34</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29124153"/>
                  </a:ext>
                </a:extLst>
              </a:tr>
              <a:tr h="224238">
                <a:tc>
                  <a:txBody>
                    <a:bodyPr/>
                    <a:lstStyle/>
                    <a:p>
                      <a:pPr algn="r" fontAlgn="b"/>
                      <a:r>
                        <a:rPr lang="cs-CZ" sz="1600" b="1" u="none" strike="noStrike" dirty="0">
                          <a:effectLst/>
                        </a:rPr>
                        <a:t>2021</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10 903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u="none" strike="noStrike" dirty="0">
                          <a:effectLst/>
                        </a:rPr>
                        <a:t>664</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600" b="0" i="0" u="none" strike="noStrike" dirty="0">
                          <a:solidFill>
                            <a:srgbClr val="000000"/>
                          </a:solidFill>
                          <a:effectLst/>
                          <a:latin typeface="Calibri" panose="020F0502020204030204" pitchFamily="34" charset="0"/>
                        </a:rPr>
                        <a:t>47</a:t>
                      </a:r>
                    </a:p>
                  </a:txBody>
                  <a:tcPr marL="9525" marR="9525" marT="9525" marB="0" anchor="b"/>
                </a:tc>
                <a:extLst>
                  <a:ext uri="{0D108BD9-81ED-4DB2-BD59-A6C34878D82A}">
                    <a16:rowId xmlns:a16="http://schemas.microsoft.com/office/drawing/2014/main" val="528669016"/>
                  </a:ext>
                </a:extLst>
              </a:tr>
            </a:tbl>
          </a:graphicData>
        </a:graphic>
      </p:graphicFrame>
      <p:sp>
        <p:nvSpPr>
          <p:cNvPr id="8" name="Nadpis 4">
            <a:extLst>
              <a:ext uri="{FF2B5EF4-FFF2-40B4-BE49-F238E27FC236}">
                <a16:creationId xmlns:a16="http://schemas.microsoft.com/office/drawing/2014/main" id="{F220D3EA-7B32-BE45-978A-E9572B05C6B1}"/>
              </a:ext>
            </a:extLst>
          </p:cNvPr>
          <p:cNvSpPr txBox="1">
            <a:spLocks/>
          </p:cNvSpPr>
          <p:nvPr/>
        </p:nvSpPr>
        <p:spPr>
          <a:xfrm>
            <a:off x="8937522" y="0"/>
            <a:ext cx="1089763" cy="901082"/>
          </a:xfrm>
          <a:prstGeom prst="rect">
            <a:avLst/>
          </a:prstGeom>
          <a:solidFill>
            <a:schemeClr val="bg1">
              <a:lumMod val="95000"/>
            </a:schemeClr>
          </a:solidFill>
        </p:spPr>
        <p:txBody>
          <a:bodyPr vert="horz" lIns="0" tIns="0" rIns="0" bIns="0" rtlCol="0" anchor="ctr">
            <a:noAutofit/>
          </a:bodyPr>
          <a:lstStyle/>
          <a:p>
            <a:pPr algn="ctr">
              <a:spcBef>
                <a:spcPct val="0"/>
              </a:spcBef>
            </a:pPr>
            <a:r>
              <a:rPr lang="cs-CZ" sz="1400" dirty="0">
                <a:ln w="3175">
                  <a:noFill/>
                </a:ln>
                <a:latin typeface="Trebuchet MS" panose="020B0603020202020204" pitchFamily="34" charset="0"/>
                <a:ea typeface="+mj-ea"/>
                <a:cs typeface="Arial" pitchFamily="34" charset="0"/>
              </a:rPr>
              <a:t>8</a:t>
            </a:r>
          </a:p>
        </p:txBody>
      </p:sp>
    </p:spTree>
    <p:extLst>
      <p:ext uri="{BB962C8B-B14F-4D97-AF65-F5344CB8AC3E}">
        <p14:creationId xmlns:p14="http://schemas.microsoft.com/office/powerpoint/2010/main" val="19957715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90826" y="1059748"/>
            <a:ext cx="7029173" cy="5722052"/>
          </a:xfrm>
          <a:prstGeom prst="rect">
            <a:avLst/>
          </a:prstGeom>
          <a:noFill/>
        </p:spPr>
        <p:txBody>
          <a:bodyPr wrap="square" rIns="360000" numCol="1" spcCol="360000" rtlCol="0" anchor="t">
            <a:noAutofit/>
          </a:bodyPr>
          <a:lstStyle/>
          <a:p>
            <a:pPr marL="457200" indent="-457200">
              <a:buFont typeface="Arial" panose="020B0604020202020204" pitchFamily="34" charset="0"/>
              <a:buChar char="•"/>
            </a:pPr>
            <a:r>
              <a:rPr lang="cs-CZ" sz="1600" dirty="0"/>
              <a:t>Spolupráce probíhá na 1. i 2. stupni základních </a:t>
            </a:r>
            <a:r>
              <a:rPr lang="cs-CZ" sz="1600" dirty="0" smtClean="0"/>
              <a:t>škol ve 3. – 9. třídách.</a:t>
            </a:r>
            <a:endParaRPr lang="cs-CZ" sz="1600" dirty="0"/>
          </a:p>
          <a:p>
            <a:pPr marL="457200" indent="-457200">
              <a:buFont typeface="Arial" panose="020B0604020202020204" pitchFamily="34" charset="0"/>
              <a:buChar char="•"/>
            </a:pPr>
            <a:endParaRPr lang="cs-CZ" sz="800" dirty="0"/>
          </a:p>
          <a:p>
            <a:pPr marL="457200" indent="-457200">
              <a:buFont typeface="Arial" panose="020B0604020202020204" pitchFamily="34" charset="0"/>
              <a:buChar char="•"/>
            </a:pPr>
            <a:r>
              <a:rPr lang="cs-CZ" sz="1600" dirty="0"/>
              <a:t>Ve spolupracujících školách se </a:t>
            </a:r>
            <a:r>
              <a:rPr lang="cs-CZ" sz="1600" dirty="0" smtClean="0"/>
              <a:t>realizují </a:t>
            </a:r>
            <a:r>
              <a:rPr lang="cs-CZ" sz="1600" dirty="0"/>
              <a:t>dva preventivní bloky VPP za školní rok, není-li dohodnuto jinak</a:t>
            </a:r>
            <a:r>
              <a:rPr lang="cs-CZ" sz="1600" dirty="0" smtClean="0"/>
              <a:t>.</a:t>
            </a:r>
          </a:p>
          <a:p>
            <a:pPr marL="457200" indent="-457200">
              <a:buFont typeface="Arial" panose="020B0604020202020204" pitchFamily="34" charset="0"/>
              <a:buChar char="•"/>
            </a:pPr>
            <a:endParaRPr lang="cs-CZ" sz="800" dirty="0" smtClean="0"/>
          </a:p>
          <a:p>
            <a:pPr marL="457200" indent="-457200">
              <a:buFont typeface="Arial" panose="020B0604020202020204" pitchFamily="34" charset="0"/>
              <a:buChar char="•"/>
            </a:pPr>
            <a:r>
              <a:rPr lang="cs-CZ" sz="1600" dirty="0"/>
              <a:t>Dlouholetá spolupráce (více jak 20 let), osobní komunikace, partnerský přístup, komplexní zpětná vazba (osobní, telefonická, formou závěrečných zpráv z realizace preventivních programů, hodnotících dotazníků</a:t>
            </a:r>
            <a:r>
              <a:rPr lang="cs-CZ" sz="1600" dirty="0" smtClean="0"/>
              <a:t>).</a:t>
            </a:r>
            <a:endParaRPr lang="cs-CZ" sz="1600" dirty="0"/>
          </a:p>
          <a:p>
            <a:endParaRPr lang="cs-CZ" sz="800" dirty="0"/>
          </a:p>
          <a:p>
            <a:pPr marL="457200" indent="-457200">
              <a:buFont typeface="Arial" panose="020B0604020202020204" pitchFamily="34" charset="0"/>
              <a:buChar char="•"/>
            </a:pPr>
            <a:r>
              <a:rPr lang="cs-CZ" sz="1600" dirty="0"/>
              <a:t>Školní metodici prevence (dále jen ŠMP) se účastní pravidelných setkání s protidrogovou koordinátorkou, 1x ročně je pro ŠMP realizován vzdělávací výjezd</a:t>
            </a:r>
            <a:r>
              <a:rPr lang="cs-CZ" sz="1600" dirty="0" smtClean="0"/>
              <a:t>.</a:t>
            </a:r>
          </a:p>
          <a:p>
            <a:pPr marL="457200" indent="-457200">
              <a:buFont typeface="Arial" panose="020B0604020202020204" pitchFamily="34" charset="0"/>
              <a:buChar char="•"/>
            </a:pPr>
            <a:endParaRPr lang="cs-CZ" sz="800" dirty="0" smtClean="0"/>
          </a:p>
          <a:p>
            <a:pPr marL="457200" indent="-457200">
              <a:buFont typeface="Arial" panose="020B0604020202020204" pitchFamily="34" charset="0"/>
              <a:buChar char="•"/>
            </a:pPr>
            <a:r>
              <a:rPr lang="cs-CZ" sz="1600" dirty="0"/>
              <a:t>ŠMP škol zřizovaných MČ Praha 6 často vystudovali Specializační studium pro školní metodiky prevence</a:t>
            </a:r>
            <a:r>
              <a:rPr lang="cs-CZ" sz="1600" dirty="0" smtClean="0"/>
              <a:t>.</a:t>
            </a:r>
            <a:endParaRPr lang="cs-CZ" sz="1600" dirty="0"/>
          </a:p>
          <a:p>
            <a:endParaRPr lang="cs-CZ" sz="800" dirty="0"/>
          </a:p>
          <a:p>
            <a:pPr marL="457200" indent="-457200">
              <a:buFont typeface="Arial" panose="020B0604020202020204" pitchFamily="34" charset="0"/>
              <a:buChar char="•"/>
            </a:pPr>
            <a:r>
              <a:rPr lang="cs-CZ" sz="1600" dirty="0"/>
              <a:t>Je kladen důraz na vzájemnou úzkou spolupráci škol, úřadu MČ Praha 6, Pedagogicko-psychologické poradny pro Prahu 6 a organizace Prev-Centrum, </a:t>
            </a:r>
            <a:r>
              <a:rPr lang="cs-CZ" sz="1600" dirty="0" err="1"/>
              <a:t>z.ú</a:t>
            </a:r>
            <a:r>
              <a:rPr lang="cs-CZ" sz="1600" dirty="0" smtClean="0"/>
              <a:t>.</a:t>
            </a:r>
          </a:p>
          <a:p>
            <a:pPr marL="457200" indent="-457200">
              <a:buFont typeface="Arial" panose="020B0604020202020204" pitchFamily="34" charset="0"/>
              <a:buChar char="•"/>
            </a:pPr>
            <a:endParaRPr lang="cs-CZ" sz="800" dirty="0"/>
          </a:p>
          <a:p>
            <a:pPr marL="457200" indent="-457200">
              <a:buFont typeface="Arial" panose="020B0604020202020204" pitchFamily="34" charset="0"/>
              <a:buChar char="•"/>
            </a:pPr>
            <a:r>
              <a:rPr lang="cs-CZ" sz="1600" dirty="0"/>
              <a:t>Přímá úhrada programů VPP Městskou částí Praha 6, bez nutnosti grantové žádosti ze strany školy</a:t>
            </a:r>
            <a:r>
              <a:rPr lang="cs-CZ" sz="1600" dirty="0" smtClean="0"/>
              <a:t>.</a:t>
            </a:r>
            <a:endParaRPr lang="cs-CZ" sz="1600" dirty="0"/>
          </a:p>
          <a:p>
            <a:endParaRPr lang="cs-CZ" sz="800" dirty="0" smtClean="0"/>
          </a:p>
          <a:p>
            <a:pPr marL="457200" indent="-457200">
              <a:buFont typeface="Arial" panose="020B0604020202020204" pitchFamily="34" charset="0"/>
              <a:buChar char="•"/>
            </a:pPr>
            <a:r>
              <a:rPr lang="cs-CZ" sz="1600" dirty="0"/>
              <a:t>Spolupráce probíhá také na komunitních akcích organizovaných MČ Praha 6 (</a:t>
            </a:r>
            <a:r>
              <a:rPr lang="cs-CZ" sz="1600" dirty="0" err="1"/>
              <a:t>Ladronkafest</a:t>
            </a:r>
            <a:r>
              <a:rPr lang="cs-CZ" sz="1600" dirty="0"/>
              <a:t>, Měsíc Zdravé Šestky).</a:t>
            </a:r>
          </a:p>
          <a:p>
            <a:pPr marL="457200" indent="-457200">
              <a:buFont typeface="Arial" panose="020B0604020202020204" pitchFamily="34" charset="0"/>
              <a:buChar char="•"/>
            </a:pPr>
            <a:endParaRPr lang="cs-CZ" sz="1600" dirty="0"/>
          </a:p>
        </p:txBody>
      </p:sp>
      <p:cxnSp>
        <p:nvCxnSpPr>
          <p:cNvPr id="10" name="Straight Connector 9"/>
          <p:cNvCxnSpPr/>
          <p:nvPr/>
        </p:nvCxnSpPr>
        <p:spPr>
          <a:xfrm>
            <a:off x="666117" y="901082"/>
            <a:ext cx="9361168" cy="0"/>
          </a:xfrm>
          <a:prstGeom prst="line">
            <a:avLst/>
          </a:prstGeom>
          <a:ln>
            <a:solidFill>
              <a:schemeClr val="bg1">
                <a:alpha val="50000"/>
              </a:schemeClr>
            </a:solidFill>
            <a:prstDash val="sysDot"/>
          </a:ln>
          <a:effectLst/>
        </p:spPr>
        <p:style>
          <a:lnRef idx="1">
            <a:schemeClr val="accent1"/>
          </a:lnRef>
          <a:fillRef idx="0">
            <a:schemeClr val="accent1"/>
          </a:fillRef>
          <a:effectRef idx="0">
            <a:schemeClr val="accent1"/>
          </a:effectRef>
          <a:fontRef idx="minor">
            <a:schemeClr val="tx1"/>
          </a:fontRef>
        </p:style>
      </p:cxnSp>
      <p:sp>
        <p:nvSpPr>
          <p:cNvPr id="23" name="Nadpis 4"/>
          <p:cNvSpPr txBox="1">
            <a:spLocks/>
          </p:cNvSpPr>
          <p:nvPr/>
        </p:nvSpPr>
        <p:spPr>
          <a:xfrm>
            <a:off x="666116" y="0"/>
            <a:ext cx="9361169" cy="901082"/>
          </a:xfrm>
          <a:prstGeom prst="rect">
            <a:avLst/>
          </a:prstGeom>
          <a:gradFill>
            <a:gsLst>
              <a:gs pos="0">
                <a:srgbClr val="FFFF00"/>
              </a:gs>
              <a:gs pos="100000">
                <a:srgbClr val="FCDE04"/>
              </a:gs>
            </a:gsLst>
            <a:lin ang="0" scaled="0"/>
          </a:gradFill>
        </p:spPr>
        <p:txBody>
          <a:bodyPr vert="horz" lIns="432000" tIns="49785" rIns="99569" bIns="72000" rtlCol="0" anchor="ctr">
            <a:noAutofit/>
          </a:bodyPr>
          <a:lstStyle/>
          <a:p>
            <a:pPr>
              <a:spcBef>
                <a:spcPct val="0"/>
              </a:spcBef>
            </a:pPr>
            <a:r>
              <a:rPr lang="cs-CZ" sz="2600" b="1" dirty="0">
                <a:ln w="3175">
                  <a:noFill/>
                </a:ln>
                <a:latin typeface="Trebuchet MS" panose="020B0603020202020204" pitchFamily="34" charset="0"/>
                <a:ea typeface="+mj-ea"/>
                <a:cs typeface="Arial" pitchFamily="34" charset="0"/>
              </a:rPr>
              <a:t>SPOLUPRÁCE PREV-CENTRUM, Z.Ú. SE ZÁKLADNÍMI </a:t>
            </a:r>
          </a:p>
          <a:p>
            <a:pPr>
              <a:spcBef>
                <a:spcPct val="0"/>
              </a:spcBef>
            </a:pPr>
            <a:r>
              <a:rPr lang="cs-CZ" sz="2600" b="1" dirty="0">
                <a:ln w="3175">
                  <a:noFill/>
                </a:ln>
                <a:latin typeface="Trebuchet MS" panose="020B0603020202020204" pitchFamily="34" charset="0"/>
                <a:ea typeface="+mj-ea"/>
                <a:cs typeface="Arial" pitchFamily="34" charset="0"/>
              </a:rPr>
              <a:t>ŠKOLAMI ZŘIZOVANÝMI MĚSTSKOU ČÁSTÍ PRAHA 6</a:t>
            </a:r>
          </a:p>
        </p:txBody>
      </p:sp>
      <p:sp>
        <p:nvSpPr>
          <p:cNvPr id="16" name="Nadpis 4"/>
          <p:cNvSpPr txBox="1">
            <a:spLocks/>
          </p:cNvSpPr>
          <p:nvPr/>
        </p:nvSpPr>
        <p:spPr>
          <a:xfrm>
            <a:off x="1010244" y="7021037"/>
            <a:ext cx="9361169" cy="540226"/>
          </a:xfrm>
          <a:prstGeom prst="rect">
            <a:avLst/>
          </a:prstGeom>
          <a:noFill/>
        </p:spPr>
        <p:txBody>
          <a:bodyPr vert="horz" lIns="0" tIns="49785" rIns="99569" bIns="49785" rtlCol="0" anchor="ctr">
            <a:noAutofit/>
          </a:bodyPr>
          <a:lstStyle/>
          <a:p>
            <a:r>
              <a:rPr lang="fr-FR" sz="1600" spc="100" baseline="30000" dirty="0">
                <a:ea typeface="+mj-ea"/>
                <a:cs typeface="Arial" pitchFamily="34" charset="0"/>
              </a:rPr>
              <a:t>Prev—Centrum z.</a:t>
            </a:r>
            <a:r>
              <a:rPr lang="cs-CZ" sz="1600" spc="100" baseline="30000" dirty="0">
                <a:ea typeface="+mj-ea"/>
                <a:cs typeface="Arial" pitchFamily="34" charset="0"/>
              </a:rPr>
              <a:t>ú</a:t>
            </a:r>
            <a:r>
              <a:rPr lang="fr-FR" sz="1600" spc="100" baseline="30000" dirty="0">
                <a:ea typeface="+mj-ea"/>
                <a:cs typeface="Arial" pitchFamily="34" charset="0"/>
              </a:rPr>
              <a:t>.</a:t>
            </a:r>
            <a:r>
              <a:rPr lang="cs-CZ" sz="1600" spc="100" baseline="30000" dirty="0">
                <a:ea typeface="+mj-ea"/>
                <a:cs typeface="Arial" pitchFamily="34" charset="0"/>
              </a:rPr>
              <a:t>,</a:t>
            </a:r>
            <a:r>
              <a:rPr lang="fr-FR" sz="1600" spc="100" baseline="30000" dirty="0">
                <a:ea typeface="+mj-ea"/>
                <a:cs typeface="Arial" pitchFamily="34" charset="0"/>
              </a:rPr>
              <a:t> </a:t>
            </a:r>
            <a:r>
              <a:rPr lang="cs-CZ" sz="1600" b="1" spc="100" baseline="30000" dirty="0">
                <a:ea typeface="+mj-ea"/>
                <a:cs typeface="Arial" pitchFamily="34" charset="0"/>
              </a:rPr>
              <a:t>PROGRAMY PRIMÁRNÍ PREVENCE</a:t>
            </a:r>
            <a:r>
              <a:rPr lang="fr-FR" sz="1600" spc="100" baseline="30000" dirty="0">
                <a:ea typeface="+mj-ea"/>
                <a:cs typeface="Arial" pitchFamily="34" charset="0"/>
              </a:rPr>
              <a:t>  tel: 2</a:t>
            </a:r>
            <a:r>
              <a:rPr lang="cs-CZ" sz="1600" spc="100" baseline="30000" dirty="0">
                <a:ea typeface="+mj-ea"/>
                <a:cs typeface="Arial" pitchFamily="34" charset="0"/>
              </a:rPr>
              <a:t>42</a:t>
            </a:r>
            <a:r>
              <a:rPr lang="fr-FR" sz="1600" spc="100" baseline="30000" dirty="0">
                <a:ea typeface="+mj-ea"/>
                <a:cs typeface="Arial" pitchFamily="34" charset="0"/>
              </a:rPr>
              <a:t> </a:t>
            </a:r>
            <a:r>
              <a:rPr lang="cs-CZ" sz="1600" spc="100" baseline="30000" dirty="0">
                <a:ea typeface="+mj-ea"/>
                <a:cs typeface="Arial" pitchFamily="34" charset="0"/>
              </a:rPr>
              <a:t>498</a:t>
            </a:r>
            <a:r>
              <a:rPr lang="fr-FR" sz="1600" spc="100" baseline="30000" dirty="0">
                <a:ea typeface="+mj-ea"/>
                <a:cs typeface="Arial" pitchFamily="34" charset="0"/>
              </a:rPr>
              <a:t> </a:t>
            </a:r>
            <a:r>
              <a:rPr lang="cs-CZ" sz="1600" spc="100" baseline="30000" dirty="0">
                <a:ea typeface="+mj-ea"/>
                <a:cs typeface="Arial" pitchFamily="34" charset="0"/>
              </a:rPr>
              <a:t>335</a:t>
            </a:r>
            <a:r>
              <a:rPr lang="fr-FR" sz="1600" spc="100" baseline="30000" dirty="0">
                <a:ea typeface="+mj-ea"/>
                <a:cs typeface="Arial" pitchFamily="34" charset="0"/>
              </a:rPr>
              <a:t> / 77</a:t>
            </a:r>
            <a:r>
              <a:rPr lang="cs-CZ" sz="1600" spc="100" baseline="30000" dirty="0">
                <a:ea typeface="+mj-ea"/>
                <a:cs typeface="Arial" pitchFamily="34" charset="0"/>
              </a:rPr>
              <a:t>6</a:t>
            </a:r>
            <a:r>
              <a:rPr lang="fr-FR" sz="1600" spc="100" baseline="30000" dirty="0">
                <a:ea typeface="+mj-ea"/>
                <a:cs typeface="Arial" pitchFamily="34" charset="0"/>
              </a:rPr>
              <a:t> </a:t>
            </a:r>
            <a:r>
              <a:rPr lang="cs-CZ" sz="1600" spc="100" baseline="30000" dirty="0">
                <a:ea typeface="+mj-ea"/>
                <a:cs typeface="Arial" pitchFamily="34" charset="0"/>
              </a:rPr>
              <a:t>619</a:t>
            </a:r>
            <a:r>
              <a:rPr lang="fr-FR" sz="1600" spc="100" baseline="30000" dirty="0">
                <a:ea typeface="+mj-ea"/>
                <a:cs typeface="Arial" pitchFamily="34" charset="0"/>
              </a:rPr>
              <a:t> </a:t>
            </a:r>
            <a:r>
              <a:rPr lang="cs-CZ" sz="1600" spc="100" baseline="30000" dirty="0">
                <a:ea typeface="+mj-ea"/>
                <a:cs typeface="Arial" pitchFamily="34" charset="0"/>
              </a:rPr>
              <a:t>505</a:t>
            </a:r>
            <a:r>
              <a:rPr lang="fr-FR" sz="1600" spc="100" baseline="30000" dirty="0">
                <a:ea typeface="+mj-ea"/>
                <a:cs typeface="Arial" pitchFamily="34" charset="0"/>
              </a:rPr>
              <a:t> / email: p</a:t>
            </a:r>
            <a:r>
              <a:rPr lang="cs-CZ" sz="1600" spc="100" baseline="30000" dirty="0">
                <a:ea typeface="+mj-ea"/>
                <a:cs typeface="Arial" pitchFamily="34" charset="0"/>
              </a:rPr>
              <a:t>revence</a:t>
            </a:r>
            <a:r>
              <a:rPr lang="fr-FR" sz="1600" spc="100" baseline="30000" dirty="0">
                <a:ea typeface="+mj-ea"/>
                <a:cs typeface="Arial" pitchFamily="34" charset="0"/>
              </a:rPr>
              <a:t>@prevcentrum.cz / www.prevcentrum.cz</a:t>
            </a:r>
          </a:p>
        </p:txBody>
      </p:sp>
      <p:sp>
        <p:nvSpPr>
          <p:cNvPr id="8" name="Rectangle 16"/>
          <p:cNvSpPr/>
          <p:nvPr/>
        </p:nvSpPr>
        <p:spPr>
          <a:xfrm>
            <a:off x="7619999" y="3367890"/>
            <a:ext cx="2225041" cy="2918444"/>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cs-CZ" sz="2000" b="1" dirty="0">
                <a:solidFill>
                  <a:schemeClr val="tx1"/>
                </a:solidFill>
                <a:cs typeface="Arial" pitchFamily="34" charset="0"/>
              </a:rPr>
              <a:t>+ Provázanost</a:t>
            </a:r>
          </a:p>
          <a:p>
            <a:r>
              <a:rPr lang="cs-CZ" sz="2000" b="1" dirty="0">
                <a:solidFill>
                  <a:schemeClr val="tx1"/>
                </a:solidFill>
                <a:cs typeface="Arial" pitchFamily="34" charset="0"/>
              </a:rPr>
              <a:t>+ Jednoduchost pro školy</a:t>
            </a:r>
          </a:p>
          <a:p>
            <a:r>
              <a:rPr lang="cs-CZ" sz="2000" b="1" dirty="0">
                <a:solidFill>
                  <a:schemeClr val="tx1"/>
                </a:solidFill>
                <a:cs typeface="Arial" pitchFamily="34" charset="0"/>
              </a:rPr>
              <a:t>+ Osobní kontakt</a:t>
            </a:r>
          </a:p>
          <a:p>
            <a:r>
              <a:rPr lang="cs-CZ" sz="2000" b="1" dirty="0">
                <a:solidFill>
                  <a:schemeClr val="tx1"/>
                </a:solidFill>
                <a:cs typeface="Arial" pitchFamily="34" charset="0"/>
              </a:rPr>
              <a:t>+ Stálost lektorských </a:t>
            </a:r>
            <a:r>
              <a:rPr lang="cs-CZ" sz="2000" b="1" dirty="0" smtClean="0">
                <a:solidFill>
                  <a:schemeClr val="tx1"/>
                </a:solidFill>
                <a:cs typeface="Arial" pitchFamily="34" charset="0"/>
              </a:rPr>
              <a:t>dvojic</a:t>
            </a:r>
          </a:p>
          <a:p>
            <a:r>
              <a:rPr lang="cs-CZ" sz="2000" b="1" dirty="0">
                <a:solidFill>
                  <a:schemeClr val="tx1"/>
                </a:solidFill>
                <a:cs typeface="Arial" pitchFamily="34" charset="0"/>
              </a:rPr>
              <a:t>- Únava známým systémem a stylem programů </a:t>
            </a:r>
          </a:p>
        </p:txBody>
      </p:sp>
      <p:sp>
        <p:nvSpPr>
          <p:cNvPr id="9" name="Nadpis 4">
            <a:extLst>
              <a:ext uri="{FF2B5EF4-FFF2-40B4-BE49-F238E27FC236}">
                <a16:creationId xmlns:a16="http://schemas.microsoft.com/office/drawing/2014/main" id="{734E9951-7952-3341-8858-6A3AB5E9BBC5}"/>
              </a:ext>
            </a:extLst>
          </p:cNvPr>
          <p:cNvSpPr txBox="1">
            <a:spLocks/>
          </p:cNvSpPr>
          <p:nvPr/>
        </p:nvSpPr>
        <p:spPr>
          <a:xfrm>
            <a:off x="8937522" y="0"/>
            <a:ext cx="1089763" cy="901082"/>
          </a:xfrm>
          <a:prstGeom prst="rect">
            <a:avLst/>
          </a:prstGeom>
          <a:solidFill>
            <a:schemeClr val="bg1">
              <a:lumMod val="95000"/>
            </a:schemeClr>
          </a:solidFill>
        </p:spPr>
        <p:txBody>
          <a:bodyPr vert="horz" lIns="0" tIns="0" rIns="0" bIns="0" rtlCol="0" anchor="ctr">
            <a:noAutofit/>
          </a:bodyPr>
          <a:lstStyle/>
          <a:p>
            <a:pPr algn="ctr">
              <a:spcBef>
                <a:spcPct val="0"/>
              </a:spcBef>
            </a:pPr>
            <a:r>
              <a:rPr lang="cs-CZ" sz="1400" dirty="0">
                <a:ln w="3175">
                  <a:noFill/>
                </a:ln>
                <a:latin typeface="Trebuchet MS" panose="020B0603020202020204" pitchFamily="34" charset="0"/>
                <a:ea typeface="+mj-ea"/>
                <a:cs typeface="Arial" pitchFamily="34" charset="0"/>
              </a:rPr>
              <a:t>9</a:t>
            </a:r>
          </a:p>
        </p:txBody>
      </p:sp>
      <p:sp>
        <p:nvSpPr>
          <p:cNvPr id="11" name="Rectangle 16"/>
          <p:cNvSpPr/>
          <p:nvPr/>
        </p:nvSpPr>
        <p:spPr>
          <a:xfrm>
            <a:off x="7619999" y="1468004"/>
            <a:ext cx="1737360" cy="1404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cs-CZ" sz="2000" b="1" dirty="0" smtClean="0">
                <a:solidFill>
                  <a:schemeClr val="bg1"/>
                </a:solidFill>
                <a:cs typeface="Arial" pitchFamily="34" charset="0"/>
              </a:rPr>
              <a:t>11 škol zřizovaných MČ Praha 6 = cca 4 500 žáků</a:t>
            </a:r>
            <a:endParaRPr lang="cs-CZ" sz="2000" b="1" dirty="0">
              <a:solidFill>
                <a:schemeClr val="bg1"/>
              </a:solidFill>
              <a:cs typeface="Arial" pitchFamily="34" charset="0"/>
            </a:endParaRPr>
          </a:p>
        </p:txBody>
      </p:sp>
    </p:spTree>
    <p:extLst>
      <p:ext uri="{BB962C8B-B14F-4D97-AF65-F5344CB8AC3E}">
        <p14:creationId xmlns:p14="http://schemas.microsoft.com/office/powerpoint/2010/main" val="2793219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28470" y="1059748"/>
            <a:ext cx="9436459" cy="5765594"/>
          </a:xfrm>
          <a:prstGeom prst="rect">
            <a:avLst/>
          </a:prstGeom>
          <a:noFill/>
        </p:spPr>
        <p:txBody>
          <a:bodyPr wrap="square" rIns="360000" numCol="1" spcCol="360000" rtlCol="0" anchor="t">
            <a:noAutofit/>
          </a:bodyPr>
          <a:lstStyle/>
          <a:p>
            <a:pPr marL="171450" indent="-171450">
              <a:buFont typeface="Arial" panose="020B0604020202020204" pitchFamily="34" charset="0"/>
              <a:buChar char="•"/>
            </a:pPr>
            <a:r>
              <a:rPr lang="cs-CZ" b="1" dirty="0" err="1" smtClean="0"/>
              <a:t>Ladronkafest</a:t>
            </a:r>
            <a:endParaRPr lang="cs-CZ" b="1" dirty="0" smtClean="0"/>
          </a:p>
          <a:p>
            <a:pPr marL="840745" lvl="1" indent="-342900">
              <a:buFont typeface="Courier New" panose="02070309020205020404" pitchFamily="49" charset="0"/>
              <a:buChar char="o"/>
            </a:pPr>
            <a:r>
              <a:rPr lang="cs-CZ" dirty="0" smtClean="0"/>
              <a:t>stánek na festivalu volnočasových aktivit,</a:t>
            </a:r>
            <a:endParaRPr lang="cs-CZ" dirty="0"/>
          </a:p>
          <a:p>
            <a:pPr marL="840745" lvl="1" indent="-342900">
              <a:buFont typeface="Courier New" panose="02070309020205020404" pitchFamily="49" charset="0"/>
              <a:buChar char="o"/>
            </a:pPr>
            <a:r>
              <a:rPr lang="cs-CZ" dirty="0" smtClean="0"/>
              <a:t>kreativní </a:t>
            </a:r>
            <a:r>
              <a:rPr lang="cs-CZ" dirty="0"/>
              <a:t>tvoření, Cesta Labyrintem města</a:t>
            </a:r>
            <a:r>
              <a:rPr lang="cs-CZ" dirty="0" smtClean="0"/>
              <a:t>,</a:t>
            </a:r>
          </a:p>
          <a:p>
            <a:pPr lvl="1"/>
            <a:r>
              <a:rPr lang="cs-CZ" dirty="0" smtClean="0"/>
              <a:t>	soutěžní </a:t>
            </a:r>
            <a:r>
              <a:rPr lang="cs-CZ" dirty="0"/>
              <a:t>otázky z oblasti </a:t>
            </a:r>
            <a:r>
              <a:rPr lang="cs-CZ" dirty="0" smtClean="0"/>
              <a:t>prevence…</a:t>
            </a:r>
          </a:p>
          <a:p>
            <a:pPr marL="171450" indent="-171450">
              <a:buFont typeface="Arial" panose="020B0604020202020204" pitchFamily="34" charset="0"/>
              <a:buChar char="•"/>
            </a:pPr>
            <a:endParaRPr lang="cs-CZ" sz="1600" dirty="0" smtClean="0"/>
          </a:p>
          <a:p>
            <a:pPr marL="171450" indent="-171450">
              <a:buFont typeface="Arial" panose="020B0604020202020204" pitchFamily="34" charset="0"/>
              <a:buChar char="•"/>
            </a:pPr>
            <a:r>
              <a:rPr lang="cs-CZ" b="1" dirty="0" smtClean="0"/>
              <a:t>Měsíc zdravé Šestky</a:t>
            </a:r>
          </a:p>
          <a:p>
            <a:pPr marL="840745" lvl="1" indent="-342900">
              <a:buFont typeface="Courier New" panose="02070309020205020404" pitchFamily="49" charset="0"/>
              <a:buChar char="o"/>
            </a:pPr>
            <a:r>
              <a:rPr lang="cs-CZ" dirty="0" smtClean="0"/>
              <a:t>soutěže</a:t>
            </a:r>
            <a:r>
              <a:rPr lang="cs-CZ" dirty="0"/>
              <a:t>, orientační </a:t>
            </a:r>
            <a:r>
              <a:rPr lang="cs-CZ" dirty="0" smtClean="0"/>
              <a:t>běh, kreativní </a:t>
            </a:r>
            <a:r>
              <a:rPr lang="cs-CZ" dirty="0"/>
              <a:t>tvoření</a:t>
            </a:r>
            <a:r>
              <a:rPr lang="cs-CZ" dirty="0" smtClean="0"/>
              <a:t>,</a:t>
            </a:r>
          </a:p>
          <a:p>
            <a:r>
              <a:rPr lang="cs-CZ" dirty="0" smtClean="0"/>
              <a:t> 	sportovní </a:t>
            </a:r>
            <a:r>
              <a:rPr lang="cs-CZ" dirty="0"/>
              <a:t>program, </a:t>
            </a:r>
            <a:r>
              <a:rPr lang="cs-CZ" dirty="0" smtClean="0"/>
              <a:t>den </a:t>
            </a:r>
            <a:r>
              <a:rPr lang="cs-CZ" dirty="0"/>
              <a:t>otevřených </a:t>
            </a:r>
            <a:r>
              <a:rPr lang="cs-CZ" dirty="0" smtClean="0"/>
              <a:t>dveří.</a:t>
            </a:r>
            <a:endParaRPr lang="cs-CZ" dirty="0"/>
          </a:p>
          <a:p>
            <a:endParaRPr lang="cs-CZ" sz="1600" dirty="0" smtClean="0"/>
          </a:p>
          <a:p>
            <a:pPr marL="171450" indent="-171450">
              <a:buFont typeface="Arial" panose="020B0604020202020204" pitchFamily="34" charset="0"/>
              <a:buChar char="•"/>
            </a:pPr>
            <a:r>
              <a:rPr lang="cs-CZ" b="1" dirty="0" err="1" smtClean="0"/>
              <a:t>Antifetfest</a:t>
            </a:r>
            <a:endParaRPr lang="cs-CZ" b="1" dirty="0" smtClean="0"/>
          </a:p>
          <a:p>
            <a:pPr marL="840745" lvl="1" indent="-342900">
              <a:buFont typeface="Courier New" panose="02070309020205020404" pitchFamily="49" charset="0"/>
              <a:buChar char="o"/>
            </a:pPr>
            <a:r>
              <a:rPr lang="cs-CZ" dirty="0" smtClean="0"/>
              <a:t>účast v porotě místního i krajského kola soutěže.</a:t>
            </a:r>
            <a:endParaRPr lang="cs-CZ" dirty="0"/>
          </a:p>
        </p:txBody>
      </p:sp>
      <p:cxnSp>
        <p:nvCxnSpPr>
          <p:cNvPr id="10" name="Straight Connector 9"/>
          <p:cNvCxnSpPr/>
          <p:nvPr/>
        </p:nvCxnSpPr>
        <p:spPr>
          <a:xfrm>
            <a:off x="666117" y="901082"/>
            <a:ext cx="9361168" cy="0"/>
          </a:xfrm>
          <a:prstGeom prst="line">
            <a:avLst/>
          </a:prstGeom>
          <a:ln>
            <a:solidFill>
              <a:schemeClr val="bg1">
                <a:alpha val="50000"/>
              </a:schemeClr>
            </a:solidFill>
            <a:prstDash val="sysDot"/>
          </a:ln>
          <a:effectLst/>
        </p:spPr>
        <p:style>
          <a:lnRef idx="1">
            <a:schemeClr val="accent1"/>
          </a:lnRef>
          <a:fillRef idx="0">
            <a:schemeClr val="accent1"/>
          </a:fillRef>
          <a:effectRef idx="0">
            <a:schemeClr val="accent1"/>
          </a:effectRef>
          <a:fontRef idx="minor">
            <a:schemeClr val="tx1"/>
          </a:fontRef>
        </p:style>
      </p:cxnSp>
      <p:sp>
        <p:nvSpPr>
          <p:cNvPr id="23" name="Nadpis 4"/>
          <p:cNvSpPr txBox="1">
            <a:spLocks/>
          </p:cNvSpPr>
          <p:nvPr/>
        </p:nvSpPr>
        <p:spPr>
          <a:xfrm>
            <a:off x="666116" y="0"/>
            <a:ext cx="9361169" cy="901082"/>
          </a:xfrm>
          <a:prstGeom prst="rect">
            <a:avLst/>
          </a:prstGeom>
          <a:gradFill>
            <a:gsLst>
              <a:gs pos="0">
                <a:srgbClr val="FFFF00"/>
              </a:gs>
              <a:gs pos="100000">
                <a:srgbClr val="FCDE04"/>
              </a:gs>
            </a:gsLst>
            <a:lin ang="0" scaled="0"/>
          </a:gradFill>
        </p:spPr>
        <p:txBody>
          <a:bodyPr vert="horz" lIns="432000" tIns="49785" rIns="99569" bIns="72000" rtlCol="0" anchor="ctr">
            <a:noAutofit/>
          </a:bodyPr>
          <a:lstStyle/>
          <a:p>
            <a:pPr>
              <a:spcBef>
                <a:spcPct val="0"/>
              </a:spcBef>
            </a:pPr>
            <a:r>
              <a:rPr lang="cs-CZ" sz="1800" b="1" dirty="0">
                <a:ln w="3175">
                  <a:noFill/>
                </a:ln>
                <a:latin typeface="Trebuchet MS" panose="020B0603020202020204" pitchFamily="34" charset="0"/>
                <a:cs typeface="Arial" pitchFamily="34" charset="0"/>
              </a:rPr>
              <a:t>SPOLUPRÁCE PREV-CENTRUM, Z.Ú. A MĚSTSKÉ ČÁSTI PRAHA 6 V RÁMCI NESPECIFICKÉ PRIMÁRNÍ PREVENCE RIZIKOVÉHO CHOVÁNÍ </a:t>
            </a:r>
          </a:p>
          <a:p>
            <a:pPr>
              <a:spcBef>
                <a:spcPct val="0"/>
              </a:spcBef>
            </a:pPr>
            <a:r>
              <a:rPr lang="cs-CZ" sz="1800" b="1" dirty="0">
                <a:ln w="3175">
                  <a:noFill/>
                </a:ln>
                <a:latin typeface="Trebuchet MS" panose="020B0603020202020204" pitchFamily="34" charset="0"/>
                <a:cs typeface="Arial" pitchFamily="34" charset="0"/>
              </a:rPr>
              <a:t>- </a:t>
            </a:r>
            <a:r>
              <a:rPr lang="cs-CZ" sz="1800" b="1" dirty="0" smtClean="0">
                <a:ln w="3175">
                  <a:noFill/>
                </a:ln>
                <a:latin typeface="Trebuchet MS" panose="020B0603020202020204" pitchFamily="34" charset="0"/>
                <a:cs typeface="Arial" pitchFamily="34" charset="0"/>
              </a:rPr>
              <a:t>LADRONKAFEST, MĚSÍC ZDRAVÉ ŠESTKY, ANTIFETFEST</a:t>
            </a:r>
            <a:endParaRPr lang="cs-CZ" sz="1800" b="1" dirty="0">
              <a:ln w="3175">
                <a:noFill/>
              </a:ln>
              <a:latin typeface="Trebuchet MS" panose="020B0603020202020204" pitchFamily="34" charset="0"/>
              <a:cs typeface="Arial" pitchFamily="34" charset="0"/>
            </a:endParaRPr>
          </a:p>
        </p:txBody>
      </p:sp>
      <p:sp>
        <p:nvSpPr>
          <p:cNvPr id="16" name="Nadpis 4"/>
          <p:cNvSpPr txBox="1">
            <a:spLocks/>
          </p:cNvSpPr>
          <p:nvPr/>
        </p:nvSpPr>
        <p:spPr>
          <a:xfrm>
            <a:off x="953094" y="7021037"/>
            <a:ext cx="9361169" cy="540226"/>
          </a:xfrm>
          <a:prstGeom prst="rect">
            <a:avLst/>
          </a:prstGeom>
          <a:noFill/>
        </p:spPr>
        <p:txBody>
          <a:bodyPr vert="horz" lIns="0" tIns="49785" rIns="99569" bIns="49785" rtlCol="0" anchor="ctr">
            <a:noAutofit/>
          </a:bodyPr>
          <a:lstStyle/>
          <a:p>
            <a:r>
              <a:rPr lang="fr-FR" sz="1600" spc="100" baseline="30000" dirty="0">
                <a:ea typeface="+mj-ea"/>
                <a:cs typeface="Arial" pitchFamily="34" charset="0"/>
              </a:rPr>
              <a:t>Prev—Centrum z.</a:t>
            </a:r>
            <a:r>
              <a:rPr lang="cs-CZ" sz="1600" spc="100" baseline="30000" dirty="0">
                <a:ea typeface="+mj-ea"/>
                <a:cs typeface="Arial" pitchFamily="34" charset="0"/>
              </a:rPr>
              <a:t>ú</a:t>
            </a:r>
            <a:r>
              <a:rPr lang="fr-FR" sz="1600" spc="100" baseline="30000" dirty="0">
                <a:ea typeface="+mj-ea"/>
                <a:cs typeface="Arial" pitchFamily="34" charset="0"/>
              </a:rPr>
              <a:t>.</a:t>
            </a:r>
            <a:r>
              <a:rPr lang="cs-CZ" sz="1600" spc="100" baseline="30000" dirty="0">
                <a:ea typeface="+mj-ea"/>
                <a:cs typeface="Arial" pitchFamily="34" charset="0"/>
              </a:rPr>
              <a:t>,</a:t>
            </a:r>
            <a:r>
              <a:rPr lang="fr-FR" sz="1600" spc="100" baseline="30000" dirty="0">
                <a:ea typeface="+mj-ea"/>
                <a:cs typeface="Arial" pitchFamily="34" charset="0"/>
              </a:rPr>
              <a:t> </a:t>
            </a:r>
            <a:r>
              <a:rPr lang="cs-CZ" sz="1600" b="1" spc="100" baseline="30000" dirty="0">
                <a:ea typeface="+mj-ea"/>
                <a:cs typeface="Arial" pitchFamily="34" charset="0"/>
              </a:rPr>
              <a:t>PROGRAMY PRIMÁRNÍ PREVENCE</a:t>
            </a:r>
            <a:r>
              <a:rPr lang="fr-FR" sz="1600" spc="100" baseline="30000" dirty="0">
                <a:ea typeface="+mj-ea"/>
                <a:cs typeface="Arial" pitchFamily="34" charset="0"/>
              </a:rPr>
              <a:t>  tel: 2</a:t>
            </a:r>
            <a:r>
              <a:rPr lang="cs-CZ" sz="1600" spc="100" baseline="30000" dirty="0">
                <a:ea typeface="+mj-ea"/>
                <a:cs typeface="Arial" pitchFamily="34" charset="0"/>
              </a:rPr>
              <a:t>42</a:t>
            </a:r>
            <a:r>
              <a:rPr lang="fr-FR" sz="1600" spc="100" baseline="30000" dirty="0">
                <a:ea typeface="+mj-ea"/>
                <a:cs typeface="Arial" pitchFamily="34" charset="0"/>
              </a:rPr>
              <a:t> </a:t>
            </a:r>
            <a:r>
              <a:rPr lang="cs-CZ" sz="1600" spc="100" baseline="30000" dirty="0">
                <a:ea typeface="+mj-ea"/>
                <a:cs typeface="Arial" pitchFamily="34" charset="0"/>
              </a:rPr>
              <a:t>498</a:t>
            </a:r>
            <a:r>
              <a:rPr lang="fr-FR" sz="1600" spc="100" baseline="30000" dirty="0">
                <a:ea typeface="+mj-ea"/>
                <a:cs typeface="Arial" pitchFamily="34" charset="0"/>
              </a:rPr>
              <a:t> </a:t>
            </a:r>
            <a:r>
              <a:rPr lang="cs-CZ" sz="1600" spc="100" baseline="30000" dirty="0">
                <a:ea typeface="+mj-ea"/>
                <a:cs typeface="Arial" pitchFamily="34" charset="0"/>
              </a:rPr>
              <a:t>335</a:t>
            </a:r>
            <a:r>
              <a:rPr lang="fr-FR" sz="1600" spc="100" baseline="30000" dirty="0">
                <a:ea typeface="+mj-ea"/>
                <a:cs typeface="Arial" pitchFamily="34" charset="0"/>
              </a:rPr>
              <a:t> / 77</a:t>
            </a:r>
            <a:r>
              <a:rPr lang="cs-CZ" sz="1600" spc="100" baseline="30000" dirty="0">
                <a:ea typeface="+mj-ea"/>
                <a:cs typeface="Arial" pitchFamily="34" charset="0"/>
              </a:rPr>
              <a:t>6</a:t>
            </a:r>
            <a:r>
              <a:rPr lang="fr-FR" sz="1600" spc="100" baseline="30000" dirty="0">
                <a:ea typeface="+mj-ea"/>
                <a:cs typeface="Arial" pitchFamily="34" charset="0"/>
              </a:rPr>
              <a:t> </a:t>
            </a:r>
            <a:r>
              <a:rPr lang="cs-CZ" sz="1600" spc="100" baseline="30000" dirty="0">
                <a:ea typeface="+mj-ea"/>
                <a:cs typeface="Arial" pitchFamily="34" charset="0"/>
              </a:rPr>
              <a:t>619</a:t>
            </a:r>
            <a:r>
              <a:rPr lang="fr-FR" sz="1600" spc="100" baseline="30000" dirty="0">
                <a:ea typeface="+mj-ea"/>
                <a:cs typeface="Arial" pitchFamily="34" charset="0"/>
              </a:rPr>
              <a:t> </a:t>
            </a:r>
            <a:r>
              <a:rPr lang="cs-CZ" sz="1600" spc="100" baseline="30000" dirty="0">
                <a:ea typeface="+mj-ea"/>
                <a:cs typeface="Arial" pitchFamily="34" charset="0"/>
              </a:rPr>
              <a:t>505</a:t>
            </a:r>
            <a:r>
              <a:rPr lang="fr-FR" sz="1600" spc="100" baseline="30000" dirty="0">
                <a:ea typeface="+mj-ea"/>
                <a:cs typeface="Arial" pitchFamily="34" charset="0"/>
              </a:rPr>
              <a:t> / email: p</a:t>
            </a:r>
            <a:r>
              <a:rPr lang="cs-CZ" sz="1600" spc="100" baseline="30000" dirty="0">
                <a:ea typeface="+mj-ea"/>
                <a:cs typeface="Arial" pitchFamily="34" charset="0"/>
              </a:rPr>
              <a:t>revence</a:t>
            </a:r>
            <a:r>
              <a:rPr lang="fr-FR" sz="1600" spc="100" baseline="30000" dirty="0">
                <a:ea typeface="+mj-ea"/>
                <a:cs typeface="Arial" pitchFamily="34" charset="0"/>
              </a:rPr>
              <a:t>@prevcentrum.cz / www.prevcentrum.cz</a:t>
            </a:r>
          </a:p>
        </p:txBody>
      </p:sp>
      <p:sp>
        <p:nvSpPr>
          <p:cNvPr id="8" name="Nadpis 4">
            <a:extLst>
              <a:ext uri="{FF2B5EF4-FFF2-40B4-BE49-F238E27FC236}">
                <a16:creationId xmlns:a16="http://schemas.microsoft.com/office/drawing/2014/main" id="{9BC4947C-A098-664C-86E1-C3D38E5334EB}"/>
              </a:ext>
            </a:extLst>
          </p:cNvPr>
          <p:cNvSpPr txBox="1">
            <a:spLocks/>
          </p:cNvSpPr>
          <p:nvPr/>
        </p:nvSpPr>
        <p:spPr>
          <a:xfrm>
            <a:off x="8937522" y="0"/>
            <a:ext cx="1089763" cy="901082"/>
          </a:xfrm>
          <a:prstGeom prst="rect">
            <a:avLst/>
          </a:prstGeom>
          <a:solidFill>
            <a:schemeClr val="bg1">
              <a:lumMod val="95000"/>
            </a:schemeClr>
          </a:solidFill>
        </p:spPr>
        <p:txBody>
          <a:bodyPr vert="horz" lIns="0" tIns="0" rIns="0" bIns="0" rtlCol="0" anchor="ctr">
            <a:noAutofit/>
          </a:bodyPr>
          <a:lstStyle/>
          <a:p>
            <a:pPr algn="ctr">
              <a:spcBef>
                <a:spcPct val="0"/>
              </a:spcBef>
            </a:pPr>
            <a:r>
              <a:rPr lang="cs-CZ" sz="1400" dirty="0">
                <a:ln w="3175">
                  <a:noFill/>
                </a:ln>
                <a:latin typeface="Trebuchet MS" panose="020B0603020202020204" pitchFamily="34" charset="0"/>
                <a:ea typeface="+mj-ea"/>
                <a:cs typeface="Arial" pitchFamily="34" charset="0"/>
              </a:rPr>
              <a:t>10</a:t>
            </a:r>
          </a:p>
        </p:txBody>
      </p:sp>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724" y="4726901"/>
            <a:ext cx="2797920" cy="2098441"/>
          </a:xfrm>
          <a:prstGeom prst="rect">
            <a:avLst/>
          </a:prstGeom>
        </p:spPr>
      </p:pic>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6390" y="4709789"/>
            <a:ext cx="3173329" cy="2115553"/>
          </a:xfrm>
          <a:prstGeom prst="rect">
            <a:avLst/>
          </a:prstGeom>
        </p:spPr>
      </p:pic>
      <p:pic>
        <p:nvPicPr>
          <p:cNvPr id="5" name="Obráze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2538" y="1237277"/>
            <a:ext cx="3339881" cy="2226587"/>
          </a:xfrm>
          <a:prstGeom prst="rect">
            <a:avLst/>
          </a:prstGeom>
        </p:spPr>
      </p:pic>
      <p:pic>
        <p:nvPicPr>
          <p:cNvPr id="6" name="Obráze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1425" y="3540889"/>
            <a:ext cx="3370994" cy="2247329"/>
          </a:xfrm>
          <a:prstGeom prst="rect">
            <a:avLst/>
          </a:prstGeom>
        </p:spPr>
      </p:pic>
    </p:spTree>
    <p:extLst>
      <p:ext uri="{BB962C8B-B14F-4D97-AF65-F5344CB8AC3E}">
        <p14:creationId xmlns:p14="http://schemas.microsoft.com/office/powerpoint/2010/main" val="4097729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90826" y="1078262"/>
            <a:ext cx="5769333" cy="5765594"/>
          </a:xfrm>
          <a:prstGeom prst="rect">
            <a:avLst/>
          </a:prstGeom>
          <a:noFill/>
        </p:spPr>
        <p:txBody>
          <a:bodyPr wrap="square" rIns="360000" numCol="1" spcCol="360000" rtlCol="0" anchor="t">
            <a:noAutofit/>
          </a:bodyPr>
          <a:lstStyle/>
          <a:p>
            <a:pPr marL="342900" indent="-342900">
              <a:buFont typeface="Arial" panose="020B0604020202020204" pitchFamily="34" charset="0"/>
              <a:buChar char="•"/>
            </a:pPr>
            <a:r>
              <a:rPr lang="cs-CZ" sz="2100" dirty="0"/>
              <a:t>Fotografická soutěž probíhala v letech 2013-2017 ve spolupráci s </a:t>
            </a:r>
            <a:r>
              <a:rPr lang="cs-CZ" sz="2100" b="1" dirty="0"/>
              <a:t>MČ Praha 6 </a:t>
            </a:r>
            <a:r>
              <a:rPr lang="cs-CZ" sz="2100" dirty="0"/>
              <a:t>a </a:t>
            </a:r>
            <a:r>
              <a:rPr lang="cs-CZ" sz="2100" b="1" dirty="0"/>
              <a:t>Magistrátem hlavního města Prahy.</a:t>
            </a:r>
          </a:p>
          <a:p>
            <a:pPr marL="342900" indent="-342900">
              <a:buFont typeface="Arial" panose="020B0604020202020204" pitchFamily="34" charset="0"/>
              <a:buChar char="•"/>
            </a:pPr>
            <a:endParaRPr lang="cs-CZ" sz="800" b="1" dirty="0"/>
          </a:p>
          <a:p>
            <a:pPr marL="342900" indent="-342900">
              <a:buFont typeface="Arial" panose="020B0604020202020204" pitchFamily="34" charset="0"/>
              <a:buChar char="•"/>
            </a:pPr>
            <a:r>
              <a:rPr lang="cs-CZ" sz="2100" b="1" dirty="0"/>
              <a:t>Cíl: </a:t>
            </a:r>
            <a:r>
              <a:rPr lang="cs-CZ" sz="2100" dirty="0"/>
              <a:t>aktivizovat děti a mládež v Praze 6 a podporovat jejich kreativitu, přimět žáky a studenty k přemýšlení nad problematikou, která je v daném roce ústředním tématem soutěže.</a:t>
            </a:r>
          </a:p>
          <a:p>
            <a:pPr marL="342900" indent="-342900">
              <a:buFont typeface="Arial" panose="020B0604020202020204" pitchFamily="34" charset="0"/>
              <a:buChar char="•"/>
            </a:pPr>
            <a:endParaRPr lang="cs-CZ" sz="800" dirty="0"/>
          </a:p>
          <a:p>
            <a:pPr marL="342900" indent="-342900">
              <a:buFont typeface="Arial" panose="020B0604020202020204" pitchFamily="34" charset="0"/>
              <a:buChar char="•"/>
            </a:pPr>
            <a:r>
              <a:rPr lang="cs-CZ" sz="2100" b="1" dirty="0"/>
              <a:t>Cílová skupina: </a:t>
            </a:r>
            <a:r>
              <a:rPr lang="cs-CZ" sz="2100" dirty="0"/>
              <a:t>žáci ZŠ a studenti SŠ Prahy 6</a:t>
            </a:r>
          </a:p>
          <a:p>
            <a:pPr marL="342900" indent="-342900">
              <a:buFont typeface="Arial" panose="020B0604020202020204" pitchFamily="34" charset="0"/>
              <a:buChar char="•"/>
            </a:pPr>
            <a:endParaRPr lang="cs-CZ" sz="800" dirty="0"/>
          </a:p>
          <a:p>
            <a:pPr marL="342900" indent="-342900">
              <a:buFont typeface="Arial" panose="020B0604020202020204" pitchFamily="34" charset="0"/>
              <a:buChar char="•"/>
            </a:pPr>
            <a:r>
              <a:rPr lang="cs-CZ" sz="2100" dirty="0"/>
              <a:t>Vyhlášení probíhalo každoročně na akci </a:t>
            </a:r>
            <a:r>
              <a:rPr lang="cs-CZ" sz="2100" dirty="0" err="1"/>
              <a:t>Ladronkafest</a:t>
            </a:r>
            <a:r>
              <a:rPr lang="cs-CZ" sz="2100" dirty="0"/>
              <a:t>, vernisáž po ukončení soutěže probíhala ve výstavních prostorech Prahy 6, výstava následně putovala po školách Prahy 6.</a:t>
            </a:r>
          </a:p>
          <a:p>
            <a:pPr marL="342900" indent="-342900">
              <a:buFont typeface="Arial" panose="020B0604020202020204" pitchFamily="34" charset="0"/>
              <a:buChar char="•"/>
            </a:pPr>
            <a:endParaRPr lang="cs-CZ" sz="1000" dirty="0"/>
          </a:p>
          <a:p>
            <a:pPr marL="342900" indent="-342900">
              <a:buFont typeface="Arial" panose="020B0604020202020204" pitchFamily="34" charset="0"/>
              <a:buChar char="•"/>
            </a:pPr>
            <a:r>
              <a:rPr lang="cs-CZ" sz="2100" dirty="0"/>
              <a:t>Za 5 let realizace soutěže se zúčastnilo 173 dětí s celkovým množstvím 549 fotografií.</a:t>
            </a:r>
          </a:p>
          <a:p>
            <a:pPr marL="342900" indent="-342900">
              <a:buFont typeface="Arial" panose="020B0604020202020204" pitchFamily="34" charset="0"/>
              <a:buChar char="•"/>
            </a:pPr>
            <a:endParaRPr lang="cs-CZ" sz="900" dirty="0"/>
          </a:p>
          <a:p>
            <a:pPr lvl="1"/>
            <a:endParaRPr lang="cs-CZ" dirty="0"/>
          </a:p>
          <a:p>
            <a:pPr marL="840745" lvl="1" indent="-342900">
              <a:buFont typeface="Courier New" panose="02070309020205020404" pitchFamily="49" charset="0"/>
              <a:buChar char="o"/>
            </a:pPr>
            <a:endParaRPr lang="cs-CZ" dirty="0"/>
          </a:p>
          <a:p>
            <a:pPr marL="840745" lvl="1" indent="-342900">
              <a:buFont typeface="Courier New" panose="02070309020205020404" pitchFamily="49" charset="0"/>
              <a:buChar char="o"/>
            </a:pPr>
            <a:endParaRPr lang="cs-CZ" dirty="0"/>
          </a:p>
        </p:txBody>
      </p:sp>
      <p:cxnSp>
        <p:nvCxnSpPr>
          <p:cNvPr id="10" name="Straight Connector 9"/>
          <p:cNvCxnSpPr/>
          <p:nvPr/>
        </p:nvCxnSpPr>
        <p:spPr>
          <a:xfrm>
            <a:off x="666117" y="901082"/>
            <a:ext cx="9361168" cy="0"/>
          </a:xfrm>
          <a:prstGeom prst="line">
            <a:avLst/>
          </a:prstGeom>
          <a:ln>
            <a:solidFill>
              <a:schemeClr val="bg1">
                <a:alpha val="50000"/>
              </a:schemeClr>
            </a:solidFill>
            <a:prstDash val="sysDot"/>
          </a:ln>
          <a:effectLst/>
        </p:spPr>
        <p:style>
          <a:lnRef idx="1">
            <a:schemeClr val="accent1"/>
          </a:lnRef>
          <a:fillRef idx="0">
            <a:schemeClr val="accent1"/>
          </a:fillRef>
          <a:effectRef idx="0">
            <a:schemeClr val="accent1"/>
          </a:effectRef>
          <a:fontRef idx="minor">
            <a:schemeClr val="tx1"/>
          </a:fontRef>
        </p:style>
      </p:cxnSp>
      <p:sp>
        <p:nvSpPr>
          <p:cNvPr id="23" name="Nadpis 4"/>
          <p:cNvSpPr txBox="1">
            <a:spLocks/>
          </p:cNvSpPr>
          <p:nvPr/>
        </p:nvSpPr>
        <p:spPr>
          <a:xfrm>
            <a:off x="666116" y="0"/>
            <a:ext cx="9361169" cy="901082"/>
          </a:xfrm>
          <a:prstGeom prst="rect">
            <a:avLst/>
          </a:prstGeom>
          <a:gradFill>
            <a:gsLst>
              <a:gs pos="0">
                <a:srgbClr val="FFFF00"/>
              </a:gs>
              <a:gs pos="100000">
                <a:srgbClr val="FCDE04"/>
              </a:gs>
            </a:gsLst>
            <a:lin ang="0" scaled="0"/>
          </a:gradFill>
        </p:spPr>
        <p:txBody>
          <a:bodyPr vert="horz" lIns="432000" tIns="49785" rIns="99569" bIns="72000" rtlCol="0" anchor="ctr">
            <a:noAutofit/>
          </a:bodyPr>
          <a:lstStyle/>
          <a:p>
            <a:pPr>
              <a:spcBef>
                <a:spcPct val="0"/>
              </a:spcBef>
            </a:pPr>
            <a:r>
              <a:rPr lang="cs-CZ" sz="1800" b="1" dirty="0">
                <a:ln w="3175">
                  <a:noFill/>
                </a:ln>
                <a:latin typeface="Trebuchet MS" panose="020B0603020202020204" pitchFamily="34" charset="0"/>
                <a:cs typeface="Arial" pitchFamily="34" charset="0"/>
              </a:rPr>
              <a:t>SPOLUPRÁCE PREV-CENTRUM, Z.Ú. A MĚSTSKÉ ČÁSTI PRAHA 6 V RÁMCI NESPECIFICKÉ PRIMÁRNÍ PREVENCE RIZIKOVÉHO CHOVÁNÍ </a:t>
            </a:r>
          </a:p>
          <a:p>
            <a:pPr>
              <a:spcBef>
                <a:spcPct val="0"/>
              </a:spcBef>
            </a:pPr>
            <a:r>
              <a:rPr lang="cs-CZ" sz="1800" b="1" dirty="0">
                <a:ln w="3175">
                  <a:noFill/>
                </a:ln>
                <a:latin typeface="Trebuchet MS" panose="020B0603020202020204" pitchFamily="34" charset="0"/>
                <a:cs typeface="Arial" pitchFamily="34" charset="0"/>
              </a:rPr>
              <a:t>- FOTOSOUTĚŽ</a:t>
            </a:r>
          </a:p>
        </p:txBody>
      </p:sp>
      <p:sp>
        <p:nvSpPr>
          <p:cNvPr id="16" name="Nadpis 4"/>
          <p:cNvSpPr txBox="1">
            <a:spLocks/>
          </p:cNvSpPr>
          <p:nvPr/>
        </p:nvSpPr>
        <p:spPr>
          <a:xfrm>
            <a:off x="953094" y="7021037"/>
            <a:ext cx="9361169" cy="540226"/>
          </a:xfrm>
          <a:prstGeom prst="rect">
            <a:avLst/>
          </a:prstGeom>
          <a:noFill/>
        </p:spPr>
        <p:txBody>
          <a:bodyPr vert="horz" lIns="0" tIns="49785" rIns="99569" bIns="49785" rtlCol="0" anchor="ctr">
            <a:noAutofit/>
          </a:bodyPr>
          <a:lstStyle/>
          <a:p>
            <a:r>
              <a:rPr lang="fr-FR" sz="1600" spc="100" baseline="30000" dirty="0">
                <a:ea typeface="+mj-ea"/>
                <a:cs typeface="Arial" pitchFamily="34" charset="0"/>
              </a:rPr>
              <a:t>Prev—Centrum z.</a:t>
            </a:r>
            <a:r>
              <a:rPr lang="cs-CZ" sz="1600" spc="100" baseline="30000" dirty="0">
                <a:ea typeface="+mj-ea"/>
                <a:cs typeface="Arial" pitchFamily="34" charset="0"/>
              </a:rPr>
              <a:t>ú</a:t>
            </a:r>
            <a:r>
              <a:rPr lang="fr-FR" sz="1600" spc="100" baseline="30000" dirty="0">
                <a:ea typeface="+mj-ea"/>
                <a:cs typeface="Arial" pitchFamily="34" charset="0"/>
              </a:rPr>
              <a:t>.</a:t>
            </a:r>
            <a:r>
              <a:rPr lang="cs-CZ" sz="1600" spc="100" baseline="30000" dirty="0">
                <a:ea typeface="+mj-ea"/>
                <a:cs typeface="Arial" pitchFamily="34" charset="0"/>
              </a:rPr>
              <a:t>,</a:t>
            </a:r>
            <a:r>
              <a:rPr lang="fr-FR" sz="1600" spc="100" baseline="30000" dirty="0">
                <a:ea typeface="+mj-ea"/>
                <a:cs typeface="Arial" pitchFamily="34" charset="0"/>
              </a:rPr>
              <a:t> </a:t>
            </a:r>
            <a:r>
              <a:rPr lang="cs-CZ" sz="1600" b="1" spc="100" baseline="30000" dirty="0">
                <a:ea typeface="+mj-ea"/>
                <a:cs typeface="Arial" pitchFamily="34" charset="0"/>
              </a:rPr>
              <a:t>PROGRAMY PRIMÁRNÍ PREVENCE</a:t>
            </a:r>
            <a:r>
              <a:rPr lang="fr-FR" sz="1600" spc="100" baseline="30000" dirty="0">
                <a:ea typeface="+mj-ea"/>
                <a:cs typeface="Arial" pitchFamily="34" charset="0"/>
              </a:rPr>
              <a:t>  tel: 2</a:t>
            </a:r>
            <a:r>
              <a:rPr lang="cs-CZ" sz="1600" spc="100" baseline="30000" dirty="0">
                <a:ea typeface="+mj-ea"/>
                <a:cs typeface="Arial" pitchFamily="34" charset="0"/>
              </a:rPr>
              <a:t>42</a:t>
            </a:r>
            <a:r>
              <a:rPr lang="fr-FR" sz="1600" spc="100" baseline="30000" dirty="0">
                <a:ea typeface="+mj-ea"/>
                <a:cs typeface="Arial" pitchFamily="34" charset="0"/>
              </a:rPr>
              <a:t> </a:t>
            </a:r>
            <a:r>
              <a:rPr lang="cs-CZ" sz="1600" spc="100" baseline="30000" dirty="0">
                <a:ea typeface="+mj-ea"/>
                <a:cs typeface="Arial" pitchFamily="34" charset="0"/>
              </a:rPr>
              <a:t>498</a:t>
            </a:r>
            <a:r>
              <a:rPr lang="fr-FR" sz="1600" spc="100" baseline="30000" dirty="0">
                <a:ea typeface="+mj-ea"/>
                <a:cs typeface="Arial" pitchFamily="34" charset="0"/>
              </a:rPr>
              <a:t> </a:t>
            </a:r>
            <a:r>
              <a:rPr lang="cs-CZ" sz="1600" spc="100" baseline="30000" dirty="0">
                <a:ea typeface="+mj-ea"/>
                <a:cs typeface="Arial" pitchFamily="34" charset="0"/>
              </a:rPr>
              <a:t>335</a:t>
            </a:r>
            <a:r>
              <a:rPr lang="fr-FR" sz="1600" spc="100" baseline="30000" dirty="0">
                <a:ea typeface="+mj-ea"/>
                <a:cs typeface="Arial" pitchFamily="34" charset="0"/>
              </a:rPr>
              <a:t> / 77</a:t>
            </a:r>
            <a:r>
              <a:rPr lang="cs-CZ" sz="1600" spc="100" baseline="30000" dirty="0">
                <a:ea typeface="+mj-ea"/>
                <a:cs typeface="Arial" pitchFamily="34" charset="0"/>
              </a:rPr>
              <a:t>6</a:t>
            </a:r>
            <a:r>
              <a:rPr lang="fr-FR" sz="1600" spc="100" baseline="30000" dirty="0">
                <a:ea typeface="+mj-ea"/>
                <a:cs typeface="Arial" pitchFamily="34" charset="0"/>
              </a:rPr>
              <a:t> </a:t>
            </a:r>
            <a:r>
              <a:rPr lang="cs-CZ" sz="1600" spc="100" baseline="30000" dirty="0">
                <a:ea typeface="+mj-ea"/>
                <a:cs typeface="Arial" pitchFamily="34" charset="0"/>
              </a:rPr>
              <a:t>619</a:t>
            </a:r>
            <a:r>
              <a:rPr lang="fr-FR" sz="1600" spc="100" baseline="30000" dirty="0">
                <a:ea typeface="+mj-ea"/>
                <a:cs typeface="Arial" pitchFamily="34" charset="0"/>
              </a:rPr>
              <a:t> </a:t>
            </a:r>
            <a:r>
              <a:rPr lang="cs-CZ" sz="1600" spc="100" baseline="30000" dirty="0">
                <a:ea typeface="+mj-ea"/>
                <a:cs typeface="Arial" pitchFamily="34" charset="0"/>
              </a:rPr>
              <a:t>505</a:t>
            </a:r>
            <a:r>
              <a:rPr lang="fr-FR" sz="1600" spc="100" baseline="30000" dirty="0">
                <a:ea typeface="+mj-ea"/>
                <a:cs typeface="Arial" pitchFamily="34" charset="0"/>
              </a:rPr>
              <a:t> / email: p</a:t>
            </a:r>
            <a:r>
              <a:rPr lang="cs-CZ" sz="1600" spc="100" baseline="30000" dirty="0">
                <a:ea typeface="+mj-ea"/>
                <a:cs typeface="Arial" pitchFamily="34" charset="0"/>
              </a:rPr>
              <a:t>revence</a:t>
            </a:r>
            <a:r>
              <a:rPr lang="fr-FR" sz="1600" spc="100" baseline="30000" dirty="0">
                <a:ea typeface="+mj-ea"/>
                <a:cs typeface="Arial" pitchFamily="34" charset="0"/>
              </a:rPr>
              <a:t>@prevcentrum.cz / www.prevcentrum.cz</a:t>
            </a:r>
          </a:p>
        </p:txBody>
      </p:sp>
      <p:sp>
        <p:nvSpPr>
          <p:cNvPr id="9" name="Rectangle 16"/>
          <p:cNvSpPr/>
          <p:nvPr/>
        </p:nvSpPr>
        <p:spPr>
          <a:xfrm>
            <a:off x="6360159" y="1935111"/>
            <a:ext cx="3656288" cy="3747223"/>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cs-CZ" sz="2000" b="1" dirty="0">
                <a:solidFill>
                  <a:prstClr val="black"/>
                </a:solidFill>
              </a:rPr>
              <a:t>Témata jednotlivých ročníků:</a:t>
            </a:r>
          </a:p>
          <a:p>
            <a:r>
              <a:rPr lang="cs-CZ" sz="2000" b="1" dirty="0">
                <a:solidFill>
                  <a:schemeClr val="tx1"/>
                </a:solidFill>
                <a:cs typeface="Arial" pitchFamily="34" charset="0"/>
              </a:rPr>
              <a:t>2013</a:t>
            </a:r>
            <a:r>
              <a:rPr lang="cs-CZ" sz="2000" dirty="0">
                <a:solidFill>
                  <a:schemeClr val="tx1"/>
                </a:solidFill>
                <a:cs typeface="Arial" pitchFamily="34" charset="0"/>
              </a:rPr>
              <a:t>-Lidská práva pohledem dětí a studentů Prahy 6</a:t>
            </a:r>
          </a:p>
          <a:p>
            <a:r>
              <a:rPr lang="cs-CZ" sz="2000" b="1" dirty="0">
                <a:solidFill>
                  <a:schemeClr val="tx1"/>
                </a:solidFill>
                <a:cs typeface="Arial" pitchFamily="34" charset="0"/>
              </a:rPr>
              <a:t>2014</a:t>
            </a:r>
            <a:r>
              <a:rPr lang="cs-CZ" sz="2000" dirty="0">
                <a:solidFill>
                  <a:schemeClr val="tx1"/>
                </a:solidFill>
                <a:cs typeface="Arial" pitchFamily="34" charset="0"/>
              </a:rPr>
              <a:t>-Závislost jinak než na drogách aneb Jak může virtuální svět a hazard ovládat naše životy</a:t>
            </a:r>
          </a:p>
          <a:p>
            <a:r>
              <a:rPr lang="cs-CZ" sz="2000" b="1" dirty="0">
                <a:solidFill>
                  <a:schemeClr val="tx1"/>
                </a:solidFill>
                <a:cs typeface="Arial" pitchFamily="34" charset="0"/>
              </a:rPr>
              <a:t>2015</a:t>
            </a:r>
            <a:r>
              <a:rPr lang="cs-CZ" sz="2000" dirty="0">
                <a:solidFill>
                  <a:schemeClr val="tx1"/>
                </a:solidFill>
                <a:cs typeface="Arial" pitchFamily="34" charset="0"/>
              </a:rPr>
              <a:t>-Prevence šikany a </a:t>
            </a:r>
            <a:r>
              <a:rPr lang="cs-CZ" sz="2000" dirty="0" err="1">
                <a:solidFill>
                  <a:schemeClr val="tx1"/>
                </a:solidFill>
                <a:cs typeface="Arial" pitchFamily="34" charset="0"/>
              </a:rPr>
              <a:t>kyberšikany</a:t>
            </a:r>
            <a:r>
              <a:rPr lang="cs-CZ" sz="2000" dirty="0">
                <a:solidFill>
                  <a:schemeClr val="tx1"/>
                </a:solidFill>
                <a:cs typeface="Arial" pitchFamily="34" charset="0"/>
              </a:rPr>
              <a:t> aneb Chceme školu jako bezpečné místo!</a:t>
            </a:r>
          </a:p>
          <a:p>
            <a:r>
              <a:rPr lang="cs-CZ" sz="2000" b="1" dirty="0">
                <a:solidFill>
                  <a:schemeClr val="tx1"/>
                </a:solidFill>
                <a:cs typeface="Arial" pitchFamily="34" charset="0"/>
              </a:rPr>
              <a:t>2016</a:t>
            </a:r>
            <a:r>
              <a:rPr lang="cs-CZ" sz="2000" dirty="0">
                <a:solidFill>
                  <a:schemeClr val="tx1"/>
                </a:solidFill>
                <a:cs typeface="Arial" pitchFamily="34" charset="0"/>
              </a:rPr>
              <a:t>-Tolerance k odlišnosti</a:t>
            </a:r>
          </a:p>
          <a:p>
            <a:r>
              <a:rPr lang="cs-CZ" sz="2000" b="1" dirty="0">
                <a:solidFill>
                  <a:schemeClr val="tx1"/>
                </a:solidFill>
                <a:cs typeface="Arial" pitchFamily="34" charset="0"/>
              </a:rPr>
              <a:t>2017</a:t>
            </a:r>
            <a:r>
              <a:rPr lang="cs-CZ" sz="2000" dirty="0">
                <a:solidFill>
                  <a:schemeClr val="tx1"/>
                </a:solidFill>
                <a:cs typeface="Arial" pitchFamily="34" charset="0"/>
              </a:rPr>
              <a:t>-Místo, kde se cítím dobře</a:t>
            </a:r>
          </a:p>
        </p:txBody>
      </p:sp>
      <p:sp>
        <p:nvSpPr>
          <p:cNvPr id="8" name="Nadpis 4">
            <a:extLst>
              <a:ext uri="{FF2B5EF4-FFF2-40B4-BE49-F238E27FC236}">
                <a16:creationId xmlns:a16="http://schemas.microsoft.com/office/drawing/2014/main" id="{9BC4947C-A098-664C-86E1-C3D38E5334EB}"/>
              </a:ext>
            </a:extLst>
          </p:cNvPr>
          <p:cNvSpPr txBox="1">
            <a:spLocks/>
          </p:cNvSpPr>
          <p:nvPr/>
        </p:nvSpPr>
        <p:spPr>
          <a:xfrm>
            <a:off x="8937522" y="0"/>
            <a:ext cx="1089763" cy="901082"/>
          </a:xfrm>
          <a:prstGeom prst="rect">
            <a:avLst/>
          </a:prstGeom>
          <a:solidFill>
            <a:schemeClr val="bg1">
              <a:lumMod val="95000"/>
            </a:schemeClr>
          </a:solidFill>
        </p:spPr>
        <p:txBody>
          <a:bodyPr vert="horz" lIns="0" tIns="0" rIns="0" bIns="0" rtlCol="0" anchor="ctr">
            <a:noAutofit/>
          </a:bodyPr>
          <a:lstStyle/>
          <a:p>
            <a:pPr algn="ctr">
              <a:spcBef>
                <a:spcPct val="0"/>
              </a:spcBef>
            </a:pPr>
            <a:r>
              <a:rPr lang="cs-CZ" sz="1400" dirty="0">
                <a:ln w="3175">
                  <a:noFill/>
                </a:ln>
                <a:latin typeface="Trebuchet MS" panose="020B0603020202020204" pitchFamily="34" charset="0"/>
                <a:ea typeface="+mj-ea"/>
                <a:cs typeface="Arial" pitchFamily="34" charset="0"/>
              </a:rPr>
              <a:t>10</a:t>
            </a:r>
          </a:p>
        </p:txBody>
      </p:sp>
    </p:spTree>
    <p:extLst>
      <p:ext uri="{BB962C8B-B14F-4D97-AF65-F5344CB8AC3E}">
        <p14:creationId xmlns:p14="http://schemas.microsoft.com/office/powerpoint/2010/main" val="24165696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6232</TotalTime>
  <Words>7346</Words>
  <Application>Microsoft Office PowerPoint</Application>
  <PresentationFormat>Vlastní</PresentationFormat>
  <Paragraphs>708</Paragraphs>
  <Slides>30</Slides>
  <Notes>30</Notes>
  <HiddenSlides>0</HiddenSlides>
  <MMClips>0</MMClips>
  <ScaleCrop>false</ScaleCrop>
  <HeadingPairs>
    <vt:vector size="8" baseType="variant">
      <vt:variant>
        <vt:lpstr>Použitá písma</vt:lpstr>
      </vt:variant>
      <vt:variant>
        <vt:i4>4</vt:i4>
      </vt:variant>
      <vt:variant>
        <vt:lpstr>Motiv</vt:lpstr>
      </vt:variant>
      <vt:variant>
        <vt:i4>1</vt:i4>
      </vt:variant>
      <vt:variant>
        <vt:lpstr>Vložené servery OLE</vt:lpstr>
      </vt:variant>
      <vt:variant>
        <vt:i4>1</vt:i4>
      </vt:variant>
      <vt:variant>
        <vt:lpstr>Nadpisy snímků</vt:lpstr>
      </vt:variant>
      <vt:variant>
        <vt:i4>30</vt:i4>
      </vt:variant>
    </vt:vector>
  </HeadingPairs>
  <TitlesOfParts>
    <vt:vector size="36" baseType="lpstr">
      <vt:lpstr>Arial</vt:lpstr>
      <vt:lpstr>Calibri</vt:lpstr>
      <vt:lpstr>Courier New</vt:lpstr>
      <vt:lpstr>Trebuchet MS</vt:lpstr>
      <vt:lpstr>Office Theme</vt:lpstr>
      <vt:lpstr>Acrobat Document</vt:lpstr>
      <vt:lpstr>Prezentace aplikace PowerPoint</vt:lpstr>
      <vt:lpstr>Prezentace aplikace PowerPoint</vt:lpstr>
      <vt:lpstr>HISTORICKÉ MILNÍKY</vt:lpstr>
      <vt:lpstr>Prezentace aplikace PowerPoint</vt:lpstr>
      <vt:lpstr>SPOLUPRÁCE  PREV-CENTRUM, Z.Ú. SE  ZÁKLADNÍMI A STŘEDNÍMI ŠKOLAMI V RÁMCI PROGRAMŮ VŠEOBECNÉ PRIMÁRNÍ PREVENCE RIZIKOVÉHO CHOVÁNÍ A KONCEPT PREVENCE V KOMUNITĚ</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SPOLUPRÁCE  PREV-CENTRUM, Z.Ú. SE  ZÁKLADNÍMI A STŘEDNÍMI ŠKOLAMI V RÁMCI PROGRAMU SELEKTIVNÍ PRIMÁRNÍ PREVENCE RIZIKOVÉHO CHOVÁNÍ</vt:lpstr>
      <vt:lpstr>Prezentace aplikace PowerPoint</vt:lpstr>
      <vt:lpstr>Prezentace aplikace PowerPoint</vt:lpstr>
      <vt:lpstr>Prezentace aplikace PowerPoint</vt:lpstr>
      <vt:lpstr>Prezentace aplikace PowerPoint</vt:lpstr>
      <vt:lpstr>Prezentace aplikace PowerPoint</vt:lpstr>
      <vt:lpstr>SPOLUPRÁCE  PREV-CENTRUM, Z.Ú. SE  ZÁKLADNÍMI A STŘEDNÍMI ŠKOLAMI V RÁMCI PROGRAMU INDIKOVANÉ PRIMÁRNÍ PREVENCE RIZIKOVÉHO CHOVÁNÍ</vt:lpstr>
      <vt:lpstr>Prezentace aplikace PowerPoint</vt:lpstr>
      <vt:lpstr>Prezentace aplikace PowerPoint</vt:lpstr>
      <vt:lpstr>ZAJIŠTĚNÍ PROFESNÍ KVALIFIKACE REALIZÁTORŮ PROGRAMŮ PRIMÁRNÍ PREVENCE RIZIKOVÉHO CHOVÁNÍ </vt:lpstr>
      <vt:lpstr>Prezentace aplikace PowerPoint</vt:lpstr>
      <vt:lpstr>Prezentace aplikace PowerPoint</vt:lpstr>
      <vt:lpstr>Prezentace aplikace PowerPoint</vt:lpstr>
      <vt:lpstr>PRIMÁRNÍ PREVENCE RIZIKOVÉHO CHOVÁNÍ V SOUČASNOSTI</vt:lpstr>
      <vt:lpstr>Prezentace aplikace PowerPoint</vt:lpstr>
      <vt:lpstr>Prezentace aplikace PowerPoint</vt:lpstr>
      <vt:lpstr>Prezentace aplikace PowerPoint</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dc:creator>
  <cp:lastModifiedBy>Tereza.Nikodymova</cp:lastModifiedBy>
  <cp:revision>640</cp:revision>
  <cp:lastPrinted>2021-08-23T15:03:18Z</cp:lastPrinted>
  <dcterms:created xsi:type="dcterms:W3CDTF">2015-10-15T21:38:28Z</dcterms:created>
  <dcterms:modified xsi:type="dcterms:W3CDTF">2022-05-11T13:04:20Z</dcterms:modified>
</cp:coreProperties>
</file>